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60" r:id="rId3"/>
    <p:sldId id="257" r:id="rId4"/>
    <p:sldId id="266" r:id="rId5"/>
    <p:sldId id="261" r:id="rId6"/>
    <p:sldId id="269" r:id="rId7"/>
    <p:sldId id="265" r:id="rId8"/>
    <p:sldId id="264" r:id="rId9"/>
    <p:sldId id="268" r:id="rId10"/>
  </p:sldIdLst>
  <p:sldSz cx="6858000" cy="9906000" type="A4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Šuloková Katarína" initials="ŠK" lastIdx="11" clrIdx="0">
    <p:extLst>
      <p:ext uri="{19B8F6BF-5375-455C-9EA6-DF929625EA0E}">
        <p15:presenceInfo xmlns:p15="http://schemas.microsoft.com/office/powerpoint/2012/main" userId="S-1-5-21-2404295000-3327733134-2693423707-198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3060" y="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 dirty="0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63335E-16D3-419B-9E90-9E0A141B6D97}" type="datetimeFigureOut">
              <a:rPr lang="sk-SK" smtClean="0"/>
              <a:t>11.5.2021</a:t>
            </a:fld>
            <a:endParaRPr lang="sk-SK" dirty="0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 dirty="0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 dirty="0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E36654-1222-4F5B-AAD8-C647362FCD22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4862608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k-SK"/>
              <a:t>Kliknutím upravte štýl predlohy podnadpisov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013982-9384-498A-A54B-7E337CEB6259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9033833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8D426-F693-4BB1-A7CD-1F847BDA5BC0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2841570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D014-3CB5-4C90-9CE4-4B748FBF5B09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0544308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A7FD2C-696E-4A3F-9866-7B338809A5E0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56570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0C5739-6C77-4F16-849F-8DB5E9256BA1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275686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363B4-F727-4F1E-9192-8BDD02B1E410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837434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D61EBD-43A1-486C-B975-8C14630B9E6E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030363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0C0DCA-BC92-4D66-8492-26F42C0DCD5D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1676120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sk-SK" dirty="0"/>
              <a:t>Ak chcete pridať obrázok, kliknite na ikonu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F014E0-822B-4F64-A026-70061B88E9A6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843003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0965E-E6C2-408F-9636-CEA16D2634DA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0067690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FED671-968A-43B7-88CF-E98DD4600CF2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596489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Upravte štýly predlohy textu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6485E4-D605-467F-AE90-68C4C85118C7}" type="datetime1">
              <a:rPr lang="sk-SK" smtClean="0"/>
              <a:t>11.5.2021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39A08-9BFA-4CCA-935F-AD766E5F8940}" type="slidenum">
              <a:rPr lang="sk-SK" smtClean="0"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96500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13" Type="http://schemas.openxmlformats.org/officeDocument/2006/relationships/slide" Target="slide8.xml"/><Relationship Id="rId3" Type="http://schemas.openxmlformats.org/officeDocument/2006/relationships/image" Target="../media/image1.png"/><Relationship Id="rId7" Type="http://schemas.openxmlformats.org/officeDocument/2006/relationships/slide" Target="slide1.xml"/><Relationship Id="rId12" Type="http://schemas.openxmlformats.org/officeDocument/2006/relationships/slide" Target="slide7.xml"/><Relationship Id="rId2" Type="http://schemas.openxmlformats.org/officeDocument/2006/relationships/hyperlink" Target="mailto:info@vyskumnaagentura.sk" TargetMode="Externa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slide" Target="slide6.xml"/><Relationship Id="rId5" Type="http://schemas.openxmlformats.org/officeDocument/2006/relationships/image" Target="../media/image2.png"/><Relationship Id="rId10" Type="http://schemas.openxmlformats.org/officeDocument/2006/relationships/slide" Target="slide5.xml"/><Relationship Id="rId4" Type="http://schemas.microsoft.com/office/2007/relationships/hdphoto" Target="../media/hdphoto1.wdp"/><Relationship Id="rId9" Type="http://schemas.openxmlformats.org/officeDocument/2006/relationships/slide" Target="slide3.xml"/><Relationship Id="rId14" Type="http://schemas.openxmlformats.org/officeDocument/2006/relationships/slide" Target="slide9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.xml"/><Relationship Id="rId3" Type="http://schemas.openxmlformats.org/officeDocument/2006/relationships/hyperlink" Target="https://www.opvai.sk/dokumenty/prirucky/" TargetMode="External"/><Relationship Id="rId7" Type="http://schemas.openxmlformats.org/officeDocument/2006/relationships/hyperlink" Target="https://www.minedu.sk/vyskumna-agentura-aj-v-roku-2021-v-nastupenom-pozitivnom-trende/" TargetMode="External"/><Relationship Id="rId2" Type="http://schemas.openxmlformats.org/officeDocument/2006/relationships/hyperlink" Target="https://www.minedu.sk/vyskumna-agentura-ukoncila-hodnotenie-dalsich-dvoch-vyziev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opvai.sk/aktuality/usmernenie-pre-prij%C3%ADmate%C4%BEov-nfp-k-zmen%C3%A1m-vo-formul%C3%A1ri-zjednodu%C5%A1en%C3%A9ho-pracovn%C3%A9ho-v%C3%BDkazu-v-r%C3%A1mci-implement%C3%A1cie-projektov-podporen%C3%BDch-v%C3%BDskumnou-agent%C3%BArou/" TargetMode="External"/><Relationship Id="rId5" Type="http://schemas.openxmlformats.org/officeDocument/2006/relationships/hyperlink" Target="https://www.opvai.sk/sk/vyzvy/m%C5%A1vva%C5%A1-sr/dopytovo-orientovane-projekty/zoznamy-neschv%C3%A1len%C3%BDch-%C5%BEiadost%C3%AD-o-nfp/" TargetMode="External"/><Relationship Id="rId10" Type="http://schemas.openxmlformats.org/officeDocument/2006/relationships/image" Target="../media/image4.jpeg"/><Relationship Id="rId4" Type="http://schemas.openxmlformats.org/officeDocument/2006/relationships/hyperlink" Target="https://www.opvai.sk/sk/vyzvy/m%C5%A1vva%C5%A1-sr/dopytovo-orientovane-projekty/zoznamy-schv%C3%A1len%C3%BDch-%C5%BEiadost%C3%AD-o-nfp/" TargetMode="Externa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slide" Target="slide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hyperlink" Target="http://www.vyskumnaagentura.sk/" TargetMode="External"/><Relationship Id="rId7" Type="http://schemas.openxmlformats.org/officeDocument/2006/relationships/image" Target="../media/image12.png"/><Relationship Id="rId12" Type="http://schemas.openxmlformats.org/officeDocument/2006/relationships/image" Target="../media/image4.jpeg"/><Relationship Id="rId2" Type="http://schemas.openxmlformats.org/officeDocument/2006/relationships/hyperlink" Target="http://www.opvai.sk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tms2014.sk/" TargetMode="External"/><Relationship Id="rId11" Type="http://schemas.openxmlformats.org/officeDocument/2006/relationships/image" Target="../media/image3.png"/><Relationship Id="rId5" Type="http://schemas.openxmlformats.org/officeDocument/2006/relationships/hyperlink" Target="https://www.partnerskadohoda.gov.sk/893-sk/kontakty/" TargetMode="External"/><Relationship Id="rId10" Type="http://schemas.openxmlformats.org/officeDocument/2006/relationships/slide" Target="slide1.xml"/><Relationship Id="rId4" Type="http://schemas.openxmlformats.org/officeDocument/2006/relationships/hyperlink" Target="mailto:info@vyskumnaagentura.sk" TargetMode="External"/><Relationship Id="rId9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ĺžnik 9"/>
          <p:cNvSpPr/>
          <p:nvPr/>
        </p:nvSpPr>
        <p:spPr>
          <a:xfrm>
            <a:off x="702130" y="3460916"/>
            <a:ext cx="2879682" cy="4306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k-SK" sz="1100" i="1" dirty="0"/>
              <a:t>Vážení  čitatelia</a:t>
            </a:r>
            <a:r>
              <a:rPr lang="sk-SK" sz="1100" i="1" dirty="0" smtClean="0"/>
              <a:t>,</a:t>
            </a:r>
          </a:p>
          <a:p>
            <a:pPr>
              <a:lnSpc>
                <a:spcPts val="1700"/>
              </a:lnSpc>
            </a:pPr>
            <a:endParaRPr lang="sk-SK" sz="1100" dirty="0"/>
          </a:p>
          <a:p>
            <a:pPr algn="just">
              <a:lnSpc>
                <a:spcPts val="1700"/>
              </a:lnSpc>
            </a:pPr>
            <a:r>
              <a:rPr lang="sk-SK" sz="1100" i="1" dirty="0"/>
              <a:t>prinášame vám druhé tohtoročné </a:t>
            </a:r>
            <a:r>
              <a:rPr lang="sk-SK" sz="1100" i="1" dirty="0" smtClean="0"/>
              <a:t>číslo                         E-bulletinu </a:t>
            </a:r>
            <a:r>
              <a:rPr lang="sk-SK" sz="1100" i="1" dirty="0"/>
              <a:t>Výskumnej </a:t>
            </a:r>
            <a:r>
              <a:rPr lang="sk-SK" sz="1100" i="1" dirty="0" smtClean="0"/>
              <a:t>agentúry </a:t>
            </a:r>
            <a:r>
              <a:rPr lang="sk-SK" sz="1100" i="1" dirty="0"/>
              <a:t>s prehľadom informácií za posledné </a:t>
            </a:r>
            <a:r>
              <a:rPr lang="sk-SK" sz="1100" i="1" dirty="0" smtClean="0"/>
              <a:t>dva </a:t>
            </a:r>
            <a:r>
              <a:rPr lang="sk-SK" sz="1100" i="1" dirty="0"/>
              <a:t>mesiace. </a:t>
            </a:r>
            <a:endParaRPr lang="sk-SK" sz="1100" dirty="0"/>
          </a:p>
          <a:p>
            <a:pPr algn="just">
              <a:lnSpc>
                <a:spcPts val="1700"/>
              </a:lnSpc>
            </a:pPr>
            <a:r>
              <a:rPr lang="sk-SK" sz="1100" i="1" dirty="0"/>
              <a:t>Opäť tu nájdete </a:t>
            </a:r>
            <a:r>
              <a:rPr lang="sk-SK" sz="1100" i="1" dirty="0" smtClean="0"/>
              <a:t>informácie o </a:t>
            </a:r>
            <a:r>
              <a:rPr lang="sk-SK" sz="1100" i="1" dirty="0"/>
              <a:t>aktuálnom stave implementácie a zverejnených novinkách. Začíname tiež so seriálom rád k Manuálu pre </a:t>
            </a:r>
            <a:r>
              <a:rPr lang="sk-SK" sz="1100" i="1" dirty="0" smtClean="0"/>
              <a:t>informovanie a </a:t>
            </a:r>
            <a:r>
              <a:rPr lang="sk-SK" sz="1100" i="1" dirty="0"/>
              <a:t>komunikáciu OPII.</a:t>
            </a:r>
            <a:endParaRPr lang="sk-SK" sz="1100" dirty="0"/>
          </a:p>
          <a:p>
            <a:pPr algn="just">
              <a:lnSpc>
                <a:spcPts val="1700"/>
              </a:lnSpc>
            </a:pPr>
            <a:r>
              <a:rPr lang="sk-SK" sz="1100" i="1" dirty="0"/>
              <a:t>Dostali sme viacero otázok  o čom sú projekty tzv. COVID-19 výziev, aj toto je súčasťou tohto nového čísla.</a:t>
            </a:r>
            <a:endParaRPr lang="sk-SK" sz="1100" dirty="0"/>
          </a:p>
          <a:p>
            <a:pPr algn="just">
              <a:lnSpc>
                <a:spcPts val="1700"/>
              </a:lnSpc>
            </a:pPr>
            <a:r>
              <a:rPr lang="sk-SK" sz="1100" i="1" dirty="0"/>
              <a:t>Radi sa pre Vás zlepšíme, preto sme otvorení Vašim návrhom</a:t>
            </a:r>
            <a:r>
              <a:rPr lang="sk-SK" sz="1100" i="1" dirty="0" smtClean="0"/>
              <a:t>, podnetom</a:t>
            </a:r>
            <a:r>
              <a:rPr lang="sk-SK" sz="1100" i="1" dirty="0"/>
              <a:t>. </a:t>
            </a:r>
            <a:endParaRPr lang="sk-SK" sz="1100" i="1" dirty="0" smtClean="0"/>
          </a:p>
          <a:p>
            <a:pPr>
              <a:lnSpc>
                <a:spcPts val="1700"/>
              </a:lnSpc>
            </a:pPr>
            <a:endParaRPr lang="sk-SK" sz="1100" i="1" dirty="0"/>
          </a:p>
          <a:p>
            <a:pPr>
              <a:lnSpc>
                <a:spcPts val="1700"/>
              </a:lnSpc>
            </a:pPr>
            <a:r>
              <a:rPr lang="sk-SK" sz="1100" i="1" dirty="0" smtClean="0"/>
              <a:t>Napíšte </a:t>
            </a:r>
            <a:r>
              <a:rPr lang="sk-SK" sz="1100" i="1" dirty="0"/>
              <a:t>nám, aké informácie Vás zaujímajú na adresu </a:t>
            </a:r>
            <a:r>
              <a:rPr lang="sk-SK" sz="1100" i="1" u="sng" dirty="0">
                <a:hlinkClick r:id="rId2"/>
              </a:rPr>
              <a:t>info@vyskumnaagentura.sk</a:t>
            </a:r>
            <a:r>
              <a:rPr lang="sk-SK" sz="1100" i="1" dirty="0"/>
              <a:t>.</a:t>
            </a:r>
            <a:endParaRPr lang="sk-SK" sz="1100" dirty="0"/>
          </a:p>
          <a:p>
            <a:pPr>
              <a:lnSpc>
                <a:spcPts val="1700"/>
              </a:lnSpc>
            </a:pPr>
            <a:r>
              <a:rPr lang="sk-SK" sz="1100" dirty="0"/>
              <a:t> </a:t>
            </a:r>
          </a:p>
          <a:p>
            <a:r>
              <a:rPr lang="sk-SK" sz="1100" i="1" dirty="0"/>
              <a:t>                Tím informovania                                </a:t>
            </a:r>
            <a:endParaRPr lang="sk-SK" sz="1100" dirty="0"/>
          </a:p>
          <a:p>
            <a:r>
              <a:rPr lang="sk-SK" sz="1100" i="1" dirty="0"/>
              <a:t>                                     a komunikácie</a:t>
            </a:r>
            <a:endParaRPr lang="sk-SK" sz="1100" dirty="0"/>
          </a:p>
        </p:txBody>
      </p:sp>
      <p:sp>
        <p:nvSpPr>
          <p:cNvPr id="14" name="Zaoblený obdĺžnik 13"/>
          <p:cNvSpPr/>
          <p:nvPr/>
        </p:nvSpPr>
        <p:spPr>
          <a:xfrm rot="5400000">
            <a:off x="2789637" y="4188064"/>
            <a:ext cx="4934042" cy="2767190"/>
          </a:xfrm>
          <a:prstGeom prst="roundRect">
            <a:avLst/>
          </a:prstGeom>
          <a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</a:extLst>
            </a:blip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  <p:sp>
        <p:nvSpPr>
          <p:cNvPr id="15" name="BlokTextu 14"/>
          <p:cNvSpPr txBox="1"/>
          <p:nvPr/>
        </p:nvSpPr>
        <p:spPr>
          <a:xfrm>
            <a:off x="4447341" y="3225020"/>
            <a:ext cx="1836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800" b="1" dirty="0">
                <a:solidFill>
                  <a:srgbClr val="00339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RUBRIKY</a:t>
            </a:r>
          </a:p>
          <a:p>
            <a:endParaRPr lang="sk-SK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544286" y="287927"/>
            <a:ext cx="6052457" cy="2816711"/>
            <a:chOff x="544286" y="287927"/>
            <a:chExt cx="6052457" cy="2816711"/>
          </a:xfrm>
        </p:grpSpPr>
        <p:pic>
          <p:nvPicPr>
            <p:cNvPr id="4" name="Obrázok 3"/>
            <p:cNvPicPr/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</p:spPr>
        </p:pic>
        <p:sp>
          <p:nvSpPr>
            <p:cNvPr id="11" name="Zaoblený obdĺžnik 10"/>
            <p:cNvSpPr/>
            <p:nvPr/>
          </p:nvSpPr>
          <p:spPr>
            <a:xfrm>
              <a:off x="702129" y="1266868"/>
              <a:ext cx="4862952" cy="926379"/>
            </a:xfrm>
            <a:prstGeom prst="roundRect">
              <a:avLst/>
            </a:prstGeom>
            <a:solidFill>
              <a:srgbClr val="0033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k-SK" dirty="0"/>
            </a:p>
          </p:txBody>
        </p:sp>
        <p:sp>
          <p:nvSpPr>
            <p:cNvPr id="6" name="BlokTextu 5"/>
            <p:cNvSpPr txBox="1"/>
            <p:nvPr/>
          </p:nvSpPr>
          <p:spPr>
            <a:xfrm>
              <a:off x="680357" y="1368995"/>
              <a:ext cx="520585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36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E-BULLETIN</a:t>
              </a:r>
              <a:r>
                <a:rPr lang="sk-SK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</a:t>
              </a:r>
              <a:r>
                <a:rPr lang="sk-SK" sz="24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Výskumnej agentúry</a:t>
              </a:r>
            </a:p>
            <a:p>
              <a:endParaRPr lang="sk-SK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BlokTextu 8"/>
            <p:cNvSpPr txBox="1"/>
            <p:nvPr/>
          </p:nvSpPr>
          <p:spPr>
            <a:xfrm>
              <a:off x="5540828" y="1620497"/>
              <a:ext cx="105591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sk-SK" sz="1200" b="1" dirty="0" smtClean="0"/>
                <a:t>02</a:t>
              </a:r>
              <a:endParaRPr lang="sk-SK" sz="1200" b="1" dirty="0"/>
            </a:p>
            <a:p>
              <a:r>
                <a:rPr lang="sk-SK" sz="1200" b="1" dirty="0" smtClean="0"/>
                <a:t>máj/2021</a:t>
              </a:r>
              <a:endParaRPr lang="sk-SK" sz="1200" b="1" dirty="0"/>
            </a:p>
          </p:txBody>
        </p:sp>
        <p:grpSp>
          <p:nvGrpSpPr>
            <p:cNvPr id="12" name="Skupina 11"/>
            <p:cNvGrpSpPr/>
            <p:nvPr/>
          </p:nvGrpSpPr>
          <p:grpSpPr>
            <a:xfrm>
              <a:off x="741589" y="2531820"/>
              <a:ext cx="2974491" cy="572818"/>
              <a:chOff x="702129" y="1266869"/>
              <a:chExt cx="2974491" cy="572818"/>
            </a:xfrm>
          </p:grpSpPr>
          <p:sp>
            <p:nvSpPr>
              <p:cNvPr id="13" name="Zaoblený obdĺžnik 12"/>
              <p:cNvSpPr/>
              <p:nvPr/>
            </p:nvSpPr>
            <p:spPr>
              <a:xfrm>
                <a:off x="702129" y="1266869"/>
                <a:ext cx="2715985" cy="572818"/>
              </a:xfrm>
              <a:prstGeom prst="roundRect">
                <a:avLst/>
              </a:prstGeom>
              <a:blipFill>
                <a:blip r:embed="rId3">
                  <a:extLst>
                    <a:ext uri="{BEBA8EAE-BF5A-486C-A8C5-ECC9F3942E4B}">
                      <a14:imgProps xmlns:a14="http://schemas.microsoft.com/office/drawing/2010/main">
                        <a14:imgLayer r:embed="rId4">
                          <a14:imgEffect>
                            <a14:brightnessContrast contrast="20000"/>
                          </a14:imgEffect>
                        </a14:imgLayer>
                      </a14:imgProps>
                    </a:ext>
                  </a:extLst>
                </a:blip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17" name="BlokTextu 16"/>
              <p:cNvSpPr txBox="1"/>
              <p:nvPr/>
            </p:nvSpPr>
            <p:spPr>
              <a:xfrm>
                <a:off x="762878" y="1360917"/>
                <a:ext cx="2913742" cy="3847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Príhovor</a:t>
                </a:r>
              </a:p>
            </p:txBody>
          </p:sp>
        </p:grpSp>
      </p:grpSp>
      <p:sp>
        <p:nvSpPr>
          <p:cNvPr id="18" name="Obdĺžnik 17"/>
          <p:cNvSpPr/>
          <p:nvPr/>
        </p:nvSpPr>
        <p:spPr>
          <a:xfrm>
            <a:off x="4048360" y="4056017"/>
            <a:ext cx="2526612" cy="3261406"/>
          </a:xfrm>
          <a:prstGeom prst="rect">
            <a:avLst/>
          </a:prstGeom>
          <a:ln>
            <a:noFill/>
          </a:ln>
        </p:spPr>
        <p:txBody>
          <a:bodyPr wrap="square" lIns="36000">
            <a:spAutoFit/>
          </a:bodyPr>
          <a:lstStyle/>
          <a:p>
            <a:pPr marL="198438" indent="-111125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1230" b="1" dirty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7" action="ppaction://hlinksldjump"/>
              </a:rPr>
              <a:t>Príhovor</a:t>
            </a:r>
            <a:endParaRPr lang="sk-SK" sz="1230" dirty="0">
              <a:ln>
                <a:solidFill>
                  <a:srgbClr val="00339A"/>
                </a:solidFill>
              </a:ln>
              <a:solidFill>
                <a:srgbClr val="00339A"/>
              </a:solidFill>
              <a:effectLst/>
              <a:latin typeface="Dubai Light" panose="020B0303030403030204" pitchFamily="34" charset="-78"/>
              <a:ea typeface="Times New Roman" panose="02020603050405020304" pitchFamily="18" charset="0"/>
              <a:cs typeface="Dubai Light" panose="020B0303030403030204" pitchFamily="34" charset="-78"/>
            </a:endParaRPr>
          </a:p>
          <a:p>
            <a:pPr marL="198438" indent="-111125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1230" b="1" dirty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8" action="ppaction://hlinksldjump"/>
              </a:rPr>
              <a:t>Nové na webe</a:t>
            </a:r>
            <a:endParaRPr lang="sk-SK" sz="1230" dirty="0">
              <a:ln>
                <a:solidFill>
                  <a:srgbClr val="00339A"/>
                </a:solidFill>
              </a:ln>
              <a:solidFill>
                <a:srgbClr val="00339A"/>
              </a:solidFill>
              <a:latin typeface="Dubai Light" panose="020B0303030403030204" pitchFamily="34" charset="-78"/>
              <a:ea typeface="Times New Roman" panose="02020603050405020304" pitchFamily="18" charset="0"/>
              <a:cs typeface="Dubai Light" panose="020B0303030403030204" pitchFamily="34" charset="-78"/>
            </a:endParaRPr>
          </a:p>
          <a:p>
            <a:pPr marL="198438" indent="-111125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1230" b="1" dirty="0" smtClean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9" action="ppaction://hlinksldjump"/>
              </a:rPr>
              <a:t>Výzva </a:t>
            </a:r>
            <a:r>
              <a:rPr lang="sk-SK" sz="1230" b="1" u="sng" dirty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9" action="ppaction://hlinksldjump"/>
              </a:rPr>
              <a:t>COVID </a:t>
            </a:r>
            <a:r>
              <a:rPr lang="sk-SK" sz="1230" b="1" u="sng" dirty="0" smtClean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9" action="ppaction://hlinksldjump"/>
              </a:rPr>
              <a:t> </a:t>
            </a:r>
            <a:r>
              <a:rPr lang="sk-SK" sz="1230" b="1" u="sng" dirty="0" smtClean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</a:rPr>
              <a:t> - zámery projektov</a:t>
            </a:r>
            <a:endParaRPr lang="sk-SK" sz="1230" u="sng" dirty="0">
              <a:ln>
                <a:solidFill>
                  <a:srgbClr val="00339A"/>
                </a:solidFill>
              </a:ln>
              <a:solidFill>
                <a:srgbClr val="00339A"/>
              </a:solidFill>
              <a:latin typeface="Dubai Light" panose="020B0303030403030204" pitchFamily="34" charset="-78"/>
              <a:ea typeface="Times New Roman" panose="02020603050405020304" pitchFamily="18" charset="0"/>
              <a:cs typeface="Dubai Light" panose="020B0303030403030204" pitchFamily="34" charset="-78"/>
            </a:endParaRPr>
          </a:p>
          <a:p>
            <a:pPr marL="198438" indent="-111125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1230" b="1" dirty="0" smtClean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10" action="ppaction://hlinksldjump"/>
              </a:rPr>
              <a:t>Kontrahovanie  </a:t>
            </a:r>
            <a:r>
              <a:rPr lang="sk-SK" sz="1230" b="1" dirty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10" action="ppaction://hlinksldjump"/>
              </a:rPr>
              <a:t>v </a:t>
            </a:r>
            <a:r>
              <a:rPr lang="sk-SK" sz="1230" b="1" dirty="0" smtClean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10" action="ppaction://hlinksldjump"/>
              </a:rPr>
              <a:t>číslach</a:t>
            </a:r>
            <a:endParaRPr lang="sk-SK" sz="1230" b="1" dirty="0" smtClean="0">
              <a:ln>
                <a:solidFill>
                  <a:srgbClr val="00339A"/>
                </a:solidFill>
              </a:ln>
              <a:solidFill>
                <a:srgbClr val="00339A"/>
              </a:solidFill>
              <a:latin typeface="Dubai Light" panose="020B0303030403030204" pitchFamily="34" charset="-78"/>
              <a:ea typeface="Times New Roman" panose="02020603050405020304" pitchFamily="18" charset="0"/>
              <a:cs typeface="Dubai Light" panose="020B0303030403030204" pitchFamily="34" charset="-78"/>
            </a:endParaRPr>
          </a:p>
          <a:p>
            <a:pPr marL="198438" indent="-111125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1230" b="1" dirty="0" smtClean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11" action="ppaction://hlinksldjump"/>
              </a:rPr>
              <a:t>Čerpanie v číslach</a:t>
            </a:r>
            <a:endParaRPr lang="sk-SK" sz="1230" b="1" dirty="0">
              <a:ln>
                <a:solidFill>
                  <a:srgbClr val="00339A"/>
                </a:solidFill>
              </a:ln>
              <a:solidFill>
                <a:srgbClr val="00339A"/>
              </a:solidFill>
              <a:latin typeface="Dubai Light" panose="020B0303030403030204" pitchFamily="34" charset="-78"/>
              <a:ea typeface="Times New Roman" panose="02020603050405020304" pitchFamily="18" charset="0"/>
              <a:cs typeface="Dubai Light" panose="020B0303030403030204" pitchFamily="34" charset="-78"/>
            </a:endParaRPr>
          </a:p>
          <a:p>
            <a:pPr marL="198438" indent="-111125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1230" b="1" u="sng" dirty="0" smtClean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12" action="ppaction://hlinksldjump"/>
              </a:rPr>
              <a:t>Publicita  projektov -  seriál rád </a:t>
            </a:r>
            <a:r>
              <a:rPr lang="sk-SK" sz="1230" b="1" dirty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</a:rPr>
              <a:t> </a:t>
            </a:r>
            <a:endParaRPr lang="sk-SK" sz="1230" b="1" dirty="0" smtClean="0">
              <a:ln>
                <a:solidFill>
                  <a:srgbClr val="00339A"/>
                </a:solidFill>
              </a:ln>
              <a:solidFill>
                <a:srgbClr val="00339A"/>
              </a:solidFill>
              <a:latin typeface="Dubai Light" panose="020B0303030403030204" pitchFamily="34" charset="-78"/>
              <a:ea typeface="Times New Roman" panose="02020603050405020304" pitchFamily="18" charset="0"/>
              <a:cs typeface="Dubai Light" panose="020B0303030403030204" pitchFamily="34" charset="-78"/>
            </a:endParaRPr>
          </a:p>
          <a:p>
            <a:pPr marL="198438" indent="-111125">
              <a:lnSpc>
                <a:spcPct val="150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sk-SK" sz="1230" b="1" dirty="0" smtClean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effectLst/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13" action="ppaction://hlinksldjump"/>
              </a:rPr>
              <a:t>Pripravujeme</a:t>
            </a:r>
            <a:endParaRPr lang="sk-SK" sz="1230" dirty="0">
              <a:ln>
                <a:solidFill>
                  <a:srgbClr val="00339A"/>
                </a:solidFill>
              </a:ln>
              <a:solidFill>
                <a:srgbClr val="00339A"/>
              </a:solidFill>
              <a:effectLst/>
              <a:latin typeface="Dubai Light" panose="020B0303030403030204" pitchFamily="34" charset="-78"/>
              <a:ea typeface="Times New Roman" panose="02020603050405020304" pitchFamily="18" charset="0"/>
              <a:cs typeface="Dubai Light" panose="020B0303030403030204" pitchFamily="34" charset="-78"/>
            </a:endParaRPr>
          </a:p>
          <a:p>
            <a:pPr marL="198438" indent="-111125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230" b="1" dirty="0">
                <a:ln>
                  <a:solidFill>
                    <a:srgbClr val="00339A"/>
                  </a:solidFill>
                </a:ln>
                <a:solidFill>
                  <a:srgbClr val="00339A"/>
                </a:solidFill>
                <a:latin typeface="Dubai Light" panose="020B0303030403030204" pitchFamily="34" charset="-78"/>
                <a:ea typeface="Times New Roman" panose="02020603050405020304" pitchFamily="18" charset="0"/>
                <a:cs typeface="Dubai Light" panose="020B0303030403030204" pitchFamily="34" charset="-78"/>
                <a:hlinkClick r:id="rId14" action="ppaction://hlinksldjump"/>
              </a:rPr>
              <a:t>Kontakty</a:t>
            </a:r>
            <a:endParaRPr lang="sk-SK" sz="1230" dirty="0">
              <a:ln>
                <a:solidFill>
                  <a:srgbClr val="00339A"/>
                </a:solidFill>
              </a:ln>
              <a:solidFill>
                <a:srgbClr val="00339A"/>
              </a:solidFill>
              <a:latin typeface="Dubai Light" panose="020B0303030403030204" pitchFamily="34" charset="-78"/>
              <a:cs typeface="Dubai Light" panose="020B0303030403030204" pitchFamily="34" charset="-78"/>
            </a:endParaRPr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1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54054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číslo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2</a:t>
            </a:fld>
            <a:endParaRPr lang="sk-SK" dirty="0"/>
          </a:p>
        </p:txBody>
      </p:sp>
      <p:sp>
        <p:nvSpPr>
          <p:cNvPr id="18" name="BlokTextu 17"/>
          <p:cNvSpPr txBox="1"/>
          <p:nvPr/>
        </p:nvSpPr>
        <p:spPr>
          <a:xfrm>
            <a:off x="544286" y="2699569"/>
            <a:ext cx="5842228" cy="72943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>
                <a:hlinkClick r:id="rId2"/>
              </a:rPr>
              <a:t>Výskumná agentúra ukončila hodnotenie ďalších dvoch výziev</a:t>
            </a:r>
            <a:r>
              <a:rPr lang="sk-SK" sz="1300" dirty="0"/>
              <a:t> (27.4.2021</a:t>
            </a:r>
            <a:r>
              <a:rPr lang="sk-SK" sz="1300" dirty="0" smtClean="0"/>
              <a:t>)</a:t>
            </a:r>
          </a:p>
          <a:p>
            <a:pPr algn="just">
              <a:lnSpc>
                <a:spcPct val="150000"/>
              </a:lnSpc>
            </a:pPr>
            <a:endParaRPr lang="sk-SK" sz="1300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 smtClean="0">
                <a:hlinkClick r:id="rId3"/>
              </a:rPr>
              <a:t>Príručka pre procesy VO, verzia 12.0</a:t>
            </a:r>
            <a:r>
              <a:rPr lang="sk-SK" sz="1300" dirty="0" smtClean="0"/>
              <a:t>, </a:t>
            </a:r>
            <a:r>
              <a:rPr lang="sk-SK" sz="1300" dirty="0"/>
              <a:t>(9.4. 2021)</a:t>
            </a:r>
          </a:p>
          <a:p>
            <a:pPr algn="just">
              <a:lnSpc>
                <a:spcPct val="150000"/>
              </a:lnSpc>
            </a:pPr>
            <a:r>
              <a:rPr lang="sk-SK" sz="1300" dirty="0" smtClean="0"/>
              <a:t>        vrátane </a:t>
            </a:r>
            <a:r>
              <a:rPr lang="sk-SK" sz="1300" dirty="0"/>
              <a:t>v</a:t>
            </a:r>
            <a:r>
              <a:rPr lang="sk-SK" sz="1300" dirty="0" smtClean="0"/>
              <a:t>erzie so sledovaním zmien </a:t>
            </a:r>
          </a:p>
          <a:p>
            <a:pPr algn="just">
              <a:lnSpc>
                <a:spcPct val="150000"/>
              </a:lnSpc>
            </a:pPr>
            <a:r>
              <a:rPr lang="sk-SK" sz="1300" i="1" dirty="0"/>
              <a:t> </a:t>
            </a:r>
            <a:r>
              <a:rPr lang="sk-SK" sz="1300" i="1" dirty="0" smtClean="0"/>
              <a:t>        Dočítate </a:t>
            </a:r>
            <a:r>
              <a:rPr lang="sk-SK" sz="1300" i="1" dirty="0"/>
              <a:t>sa v </a:t>
            </a:r>
            <a:r>
              <a:rPr lang="sk-SK" sz="1300" i="1" dirty="0" smtClean="0"/>
              <a:t>nej napríklad aj, </a:t>
            </a:r>
            <a:r>
              <a:rPr lang="sk-SK" sz="1300" i="1" dirty="0"/>
              <a:t>ktoré kontroly VO už nie sú </a:t>
            </a:r>
            <a:r>
              <a:rPr lang="sk-SK" sz="1300" i="1" dirty="0" smtClean="0"/>
              <a:t>povinné.</a:t>
            </a:r>
            <a:endParaRPr lang="sk-SK" sz="1300" i="1" dirty="0"/>
          </a:p>
          <a:p>
            <a:pPr algn="just">
              <a:lnSpc>
                <a:spcPct val="150000"/>
              </a:lnSpc>
            </a:pPr>
            <a:endParaRPr lang="sk-SK" sz="1300" i="1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>
                <a:hlinkClick r:id="rId4"/>
              </a:rPr>
              <a:t>Zoznam schválených </a:t>
            </a:r>
            <a:r>
              <a:rPr lang="sk-SK" sz="1300" dirty="0" smtClean="0">
                <a:hlinkClick r:id="rId4"/>
              </a:rPr>
              <a:t>Žiadostí </a:t>
            </a:r>
            <a:r>
              <a:rPr lang="sk-SK" sz="1300" dirty="0">
                <a:hlinkClick r:id="rId4"/>
              </a:rPr>
              <a:t>o NFP </a:t>
            </a:r>
            <a:r>
              <a:rPr lang="sk-SK" sz="1300" dirty="0"/>
              <a:t>k </a:t>
            </a:r>
            <a:r>
              <a:rPr lang="sk-SK" sz="1300" dirty="0" smtClean="0"/>
              <a:t>výzvam: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 smtClean="0"/>
              <a:t> </a:t>
            </a:r>
            <a:r>
              <a:rPr lang="sk-SK" sz="1300" dirty="0"/>
              <a:t>kód </a:t>
            </a:r>
            <a:r>
              <a:rPr lang="sk-SK" sz="1300" dirty="0" smtClean="0"/>
              <a:t>OPII-VA/DP/2020/9.2-01 (31.3.2021)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/>
              <a:t> </a:t>
            </a:r>
            <a:r>
              <a:rPr lang="sk-SK" sz="1300" dirty="0" smtClean="0"/>
              <a:t>kód OPII-VA/DP/2020/9.4-01 (27.4.2021)</a:t>
            </a:r>
            <a:endParaRPr lang="sk-SK" sz="1300" dirty="0"/>
          </a:p>
          <a:p>
            <a:pPr algn="just">
              <a:lnSpc>
                <a:spcPct val="150000"/>
              </a:lnSpc>
            </a:pPr>
            <a:endParaRPr lang="sk-SK" sz="1300" dirty="0" smtClean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>
                <a:hlinkClick r:id="rId5"/>
              </a:rPr>
              <a:t>Zoznam </a:t>
            </a:r>
            <a:r>
              <a:rPr lang="sk-SK" sz="1300" dirty="0" smtClean="0">
                <a:hlinkClick r:id="rId5"/>
              </a:rPr>
              <a:t>neschválených </a:t>
            </a:r>
            <a:r>
              <a:rPr lang="sk-SK" sz="1300" dirty="0">
                <a:hlinkClick r:id="rId5"/>
              </a:rPr>
              <a:t>Žiadostí o NFP </a:t>
            </a:r>
            <a:r>
              <a:rPr lang="sk-SK" sz="1300" dirty="0"/>
              <a:t>k výzvam:</a:t>
            </a:r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/>
              <a:t> kód </a:t>
            </a:r>
            <a:r>
              <a:rPr lang="sk-SK" sz="1300" dirty="0" smtClean="0"/>
              <a:t>OPII-VA/DP/2020/9.2-01 (31.3.2021)</a:t>
            </a:r>
            <a:endParaRPr lang="sk-SK" sz="1300" dirty="0"/>
          </a:p>
          <a:p>
            <a:pPr marL="742950" lvl="1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/>
              <a:t> kód </a:t>
            </a:r>
            <a:r>
              <a:rPr lang="sk-SK" sz="1300" dirty="0" smtClean="0"/>
              <a:t>OPII-VA/DP/2020/9.4-01 (27.4.2021)</a:t>
            </a:r>
            <a:endParaRPr lang="sk-SK" sz="1300" dirty="0"/>
          </a:p>
          <a:p>
            <a:pPr algn="just">
              <a:lnSpc>
                <a:spcPct val="150000"/>
              </a:lnSpc>
            </a:pPr>
            <a:endParaRPr lang="sk-SK" sz="1300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 smtClean="0">
                <a:hlinkClick r:id="rId6"/>
              </a:rPr>
              <a:t>Usmernenie</a:t>
            </a:r>
            <a:r>
              <a:rPr lang="sk-SK" sz="1300" dirty="0" smtClean="0"/>
              <a:t> pre prijímateľov NFP k zmenám  formulári zjednodušeného pracovného výkazu v rámci implementácie projektov podporených Výskumnou agentúrou (10.3.2021)</a:t>
            </a:r>
          </a:p>
          <a:p>
            <a:pPr algn="just">
              <a:lnSpc>
                <a:spcPct val="150000"/>
              </a:lnSpc>
            </a:pPr>
            <a:r>
              <a:rPr lang="sk-SK" sz="1300" i="1" dirty="0" smtClean="0"/>
              <a:t>       Sprehľadníme procesy</a:t>
            </a:r>
            <a:r>
              <a:rPr lang="sk-SK" sz="1300" i="1" dirty="0"/>
              <a:t>, ak nám doplníte </a:t>
            </a:r>
            <a:r>
              <a:rPr lang="sk-SK" sz="1300" i="1" dirty="0" smtClean="0"/>
              <a:t>nové položky </a:t>
            </a:r>
            <a:r>
              <a:rPr lang="sk-SK" sz="1300" i="1" dirty="0"/>
              <a:t>„ďalších pracovných </a:t>
            </a:r>
            <a:r>
              <a:rPr lang="sk-SK" sz="1300" i="1" dirty="0" smtClean="0"/>
              <a:t>    </a:t>
            </a:r>
          </a:p>
          <a:p>
            <a:pPr algn="just">
              <a:lnSpc>
                <a:spcPct val="150000"/>
              </a:lnSpc>
            </a:pPr>
            <a:r>
              <a:rPr lang="sk-SK" sz="1300" i="1" dirty="0"/>
              <a:t> </a:t>
            </a:r>
            <a:r>
              <a:rPr lang="sk-SK" sz="1300" i="1" dirty="0" smtClean="0"/>
              <a:t>      pomerov</a:t>
            </a:r>
            <a:r>
              <a:rPr lang="sk-SK" sz="1300" i="1" dirty="0"/>
              <a:t>“ do pracovného </a:t>
            </a:r>
            <a:r>
              <a:rPr lang="sk-SK" sz="1300" i="1" dirty="0" smtClean="0"/>
              <a:t>výkazu.</a:t>
            </a:r>
          </a:p>
          <a:p>
            <a:pPr algn="just">
              <a:lnSpc>
                <a:spcPct val="150000"/>
              </a:lnSpc>
            </a:pPr>
            <a:endParaRPr lang="sk-SK" sz="1300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1300" dirty="0" smtClean="0">
                <a:hlinkClick r:id="rId7"/>
              </a:rPr>
              <a:t>Výskumná agentúra aj v roku 2021 v nastúpenom pozitívnom trende</a:t>
            </a:r>
            <a:r>
              <a:rPr lang="sk-SK" sz="1300" dirty="0" smtClean="0"/>
              <a:t> (1.3.2021)</a:t>
            </a:r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sk-SK" sz="1300" dirty="0"/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sk-SK" sz="1300" dirty="0"/>
          </a:p>
          <a:p>
            <a:pPr marL="171450" indent="-171450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endParaRPr lang="sk-SK" sz="1300" dirty="0"/>
          </a:p>
        </p:txBody>
      </p:sp>
      <p:sp>
        <p:nvSpPr>
          <p:cNvPr id="9" name="Tlačidlo akcie: Domov 8">
            <a:hlinkClick r:id="rId8" action="ppaction://hlinksldjump" highlightClick="1"/>
          </p:cNvPr>
          <p:cNvSpPr/>
          <p:nvPr/>
        </p:nvSpPr>
        <p:spPr>
          <a:xfrm>
            <a:off x="6386513" y="9245950"/>
            <a:ext cx="376090" cy="374300"/>
          </a:xfrm>
          <a:prstGeom prst="actionButtonHome">
            <a:avLst/>
          </a:prstGeom>
          <a:solidFill>
            <a:schemeClr val="bg1"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  <p:grpSp>
        <p:nvGrpSpPr>
          <p:cNvPr id="20" name="Skupina 19"/>
          <p:cNvGrpSpPr/>
          <p:nvPr/>
        </p:nvGrpSpPr>
        <p:grpSpPr>
          <a:xfrm>
            <a:off x="544286" y="287927"/>
            <a:ext cx="6030685" cy="2203505"/>
            <a:chOff x="544286" y="287927"/>
            <a:chExt cx="6030685" cy="2203505"/>
          </a:xfrm>
        </p:grpSpPr>
        <p:pic>
          <p:nvPicPr>
            <p:cNvPr id="21" name="Obrázok 20"/>
            <p:cNvPicPr/>
            <p:nvPr/>
          </p:nvPicPr>
          <p:blipFill>
            <a:blip r:embed="rId9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  <a:solidFill>
              <a:schemeClr val="bg1">
                <a:alpha val="1000"/>
              </a:schemeClr>
            </a:solidFill>
          </p:spPr>
        </p:pic>
        <p:grpSp>
          <p:nvGrpSpPr>
            <p:cNvPr id="22" name="Skupina 21"/>
            <p:cNvGrpSpPr/>
            <p:nvPr/>
          </p:nvGrpSpPr>
          <p:grpSpPr>
            <a:xfrm>
              <a:off x="544286" y="1745960"/>
              <a:ext cx="4038730" cy="745472"/>
              <a:chOff x="544286" y="1745960"/>
              <a:chExt cx="4038730" cy="745472"/>
            </a:xfrm>
          </p:grpSpPr>
          <p:sp>
            <p:nvSpPr>
              <p:cNvPr id="23" name="Zaoblený obdĺžnik 22"/>
              <p:cNvSpPr/>
              <p:nvPr/>
            </p:nvSpPr>
            <p:spPr>
              <a:xfrm>
                <a:off x="544286" y="1745960"/>
                <a:ext cx="3875900" cy="572818"/>
              </a:xfrm>
              <a:prstGeom prst="roundRect">
                <a:avLst/>
              </a:prstGeom>
              <a:blipFill>
                <a:blip r:embed="rId10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24" name="BlokTextu 23"/>
              <p:cNvSpPr txBox="1"/>
              <p:nvPr/>
            </p:nvSpPr>
            <p:spPr>
              <a:xfrm>
                <a:off x="634509" y="1814324"/>
                <a:ext cx="3948507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Nové na webe</a:t>
                </a:r>
                <a:endParaRPr lang="sk-SK" sz="1900" b="1" dirty="0">
                  <a:solidFill>
                    <a:srgbClr val="00339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sk-SK" sz="1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0775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544285" y="287927"/>
            <a:ext cx="6030686" cy="2203505"/>
            <a:chOff x="544285" y="287927"/>
            <a:chExt cx="6030686" cy="2203505"/>
          </a:xfrm>
        </p:grpSpPr>
        <p:pic>
          <p:nvPicPr>
            <p:cNvPr id="4" name="Obrázok 3"/>
            <p:cNvPicPr/>
            <p:nvPr/>
          </p:nvPicPr>
          <p:blipFill>
            <a:blip r:embed="rId2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  <a:solidFill>
              <a:schemeClr val="bg1">
                <a:alpha val="1000"/>
              </a:schemeClr>
            </a:solidFill>
          </p:spPr>
        </p:pic>
        <p:grpSp>
          <p:nvGrpSpPr>
            <p:cNvPr id="2" name="Skupina 1"/>
            <p:cNvGrpSpPr/>
            <p:nvPr/>
          </p:nvGrpSpPr>
          <p:grpSpPr>
            <a:xfrm>
              <a:off x="544285" y="1745960"/>
              <a:ext cx="6030686" cy="745472"/>
              <a:chOff x="544285" y="1745960"/>
              <a:chExt cx="6030686" cy="745472"/>
            </a:xfrm>
          </p:grpSpPr>
          <p:sp>
            <p:nvSpPr>
              <p:cNvPr id="11" name="Zaoblený obdĺžnik 10"/>
              <p:cNvSpPr/>
              <p:nvPr/>
            </p:nvSpPr>
            <p:spPr>
              <a:xfrm>
                <a:off x="544285" y="1745960"/>
                <a:ext cx="6030685" cy="572818"/>
              </a:xfrm>
              <a:prstGeom prst="roundRect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6" name="BlokTextu 5"/>
              <p:cNvSpPr txBox="1"/>
              <p:nvPr/>
            </p:nvSpPr>
            <p:spPr>
              <a:xfrm>
                <a:off x="634509" y="1814324"/>
                <a:ext cx="5940462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Výzva COVID – zámery projektov </a:t>
                </a:r>
                <a:r>
                  <a:rPr lang="sk-SK" sz="14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(zdroj: verejná časť ITMS2014+)</a:t>
                </a:r>
                <a:endParaRPr lang="sk-SK" sz="1400" b="1" dirty="0">
                  <a:solidFill>
                    <a:srgbClr val="00339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sk-SK" sz="1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10" name="Obdĺžnik 9"/>
          <p:cNvSpPr/>
          <p:nvPr/>
        </p:nvSpPr>
        <p:spPr>
          <a:xfrm>
            <a:off x="544285" y="2705691"/>
            <a:ext cx="594185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k-SK" sz="1300" b="1" dirty="0" smtClean="0"/>
              <a:t>Aké riešenia majú priniesť a o čom sú projekty relevantné ku COVID-19? </a:t>
            </a:r>
          </a:p>
          <a:p>
            <a:pPr algn="just"/>
            <a:r>
              <a:rPr lang="sk-SK" sz="1300" b="1" dirty="0" smtClean="0"/>
              <a:t>Prinášame stručný prehľad o zámeroch/cieľoch projektov výzvy na podporu </a:t>
            </a:r>
            <a:r>
              <a:rPr lang="sk-SK" sz="1300" b="1" dirty="0"/>
              <a:t>účasti slovenských výskumných inštitúcií v medzinárodných výskumných projektoch zameraných na boj proti pandémii vyvolanej ochorením COVID-19 (kód OPII-VA/DP/2020/9.2-01):</a:t>
            </a:r>
          </a:p>
          <a:p>
            <a:pPr algn="just"/>
            <a:endParaRPr lang="sk-SK" sz="900" dirty="0" smtClean="0"/>
          </a:p>
          <a:p>
            <a:pPr algn="just"/>
            <a:r>
              <a:rPr lang="sk-SK" sz="1300" u="sng" dirty="0"/>
              <a:t>Centrum vývoja textilnej inteligencie a antimikrobiálnych technológií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/>
              <a:t>vybudovanie Centra textilnej inteligencie , vývoj antimikrobiálneho zariadenia na úpravu vzduchu aktívne likvidujúceho vírusy a ostatné mikróby v nasávanom vzduchu a výskum a overenie nových materiálov pre tzv. čisté izby  </a:t>
            </a:r>
          </a:p>
          <a:p>
            <a:pPr algn="just"/>
            <a:endParaRPr lang="sk-SK" sz="1300" u="sng" dirty="0"/>
          </a:p>
          <a:p>
            <a:pPr algn="just"/>
            <a:r>
              <a:rPr lang="sk-SK" sz="1300" u="sng" dirty="0"/>
              <a:t>Podpora výskumu pri boji proti pandémií vyvolanej ochorením COVID-19 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 smtClean="0"/>
              <a:t>realizácia priemyselného výskumu </a:t>
            </a:r>
            <a:r>
              <a:rPr lang="sk-SK" sz="1300" dirty="0"/>
              <a:t>s cieľom identifikovať účinnú látku </a:t>
            </a:r>
            <a:r>
              <a:rPr lang="sk-SK" sz="1300" dirty="0" smtClean="0"/>
              <a:t>                          s </a:t>
            </a:r>
            <a:r>
              <a:rPr lang="sk-SK" sz="1300" dirty="0"/>
              <a:t>antivírusovým účinkom, ktorá má potenciál byť dôležitým nástrojom na zmiernenie pandémie vyvolanej ochorením COVID-19. </a:t>
            </a:r>
            <a:r>
              <a:rPr lang="sk-SK" sz="1300" dirty="0" smtClean="0"/>
              <a:t>Projekt bude </a:t>
            </a:r>
            <a:r>
              <a:rPr lang="sk-SK" sz="1300" dirty="0"/>
              <a:t>nadväzovať na skúsenosti, ktoré tím výskumníkov nadobudol v rámci produktového radu </a:t>
            </a:r>
            <a:r>
              <a:rPr lang="sk-SK" sz="1300" dirty="0" smtClean="0"/>
              <a:t>Fytofontana</a:t>
            </a:r>
            <a:endParaRPr lang="sk-SK" sz="1300" dirty="0"/>
          </a:p>
          <a:p>
            <a:pPr algn="just"/>
            <a:endParaRPr lang="sk-SK" sz="1300" u="sng" dirty="0"/>
          </a:p>
          <a:p>
            <a:pPr algn="just"/>
            <a:r>
              <a:rPr lang="sk-SK" sz="1300" u="sng" dirty="0"/>
              <a:t>Pangenomika pre personalizovaný klinický manažment infikovaných osôb na základe identifikovaného virálneho genómu a ľudského exómu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 smtClean="0"/>
              <a:t>identifikácia genetických biomarkerov</a:t>
            </a:r>
            <a:r>
              <a:rPr lang="sk-SK" sz="1300" dirty="0"/>
              <a:t>  </a:t>
            </a:r>
            <a:r>
              <a:rPr lang="sk-SK" sz="1300" dirty="0" smtClean="0"/>
              <a:t>pre klasifikáciu </a:t>
            </a:r>
            <a:r>
              <a:rPr lang="sk-SK" sz="1300" dirty="0"/>
              <a:t>človeka podľa jeho genotypu do skupiny s menej, alebo viac rizikovým priebehom </a:t>
            </a:r>
            <a:r>
              <a:rPr lang="sk-SK" sz="1300" dirty="0" smtClean="0"/>
              <a:t>ochorenia</a:t>
            </a:r>
          </a:p>
          <a:p>
            <a:pPr algn="just"/>
            <a:endParaRPr lang="sk-SK" sz="1300" u="sng" dirty="0"/>
          </a:p>
          <a:p>
            <a:pPr algn="just"/>
            <a:r>
              <a:rPr lang="sk-SK" sz="1300" u="sng" dirty="0"/>
              <a:t>Rozvoj biotechnologického výskumného potenciálu Biomedicínskeho centra SAV na boj proti pandémii COVID-19 v synergii s Európskym vírusovým archívom globálneho významu podporovaným programom H2020</a:t>
            </a:r>
            <a:r>
              <a:rPr lang="sk-SK" sz="1400" u="sng" dirty="0"/>
              <a:t> </a:t>
            </a:r>
            <a:endParaRPr lang="sk-SK" sz="1400" u="sng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 smtClean="0"/>
              <a:t>izolácia </a:t>
            </a:r>
            <a:r>
              <a:rPr lang="sk-SK" sz="1300" dirty="0"/>
              <a:t>vírusov SARS-CoV-2, charakterizácia ich genómu, analýza a pomnoženie s cieľom ich sprístupnenia prostredníctvom depozitára EVA </a:t>
            </a:r>
            <a:r>
              <a:rPr lang="sk-SK" sz="1300" dirty="0" smtClean="0"/>
              <a:t>GLOBAL; rozvoj </a:t>
            </a:r>
            <a:r>
              <a:rPr lang="sk-SK" sz="1300" dirty="0"/>
              <a:t>aktivít BTL BMC SAV vytvorením záložného depozitára vírusov s moderným systémom uskladnenia a evidencie a príprava z vírusov derivovaných produktov pre diagnostické, terapeutické a preventívne </a:t>
            </a:r>
            <a:r>
              <a:rPr lang="sk-SK" sz="1300" dirty="0" smtClean="0"/>
              <a:t>účely</a:t>
            </a:r>
            <a:endParaRPr lang="sk-SK" sz="1300" dirty="0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3</a:t>
            </a:fld>
            <a:endParaRPr lang="sk-SK" dirty="0"/>
          </a:p>
        </p:txBody>
      </p:sp>
      <p:sp>
        <p:nvSpPr>
          <p:cNvPr id="18" name="Tlačidlo akcie: Domov 17">
            <a:hlinkClick r:id="rId4" action="ppaction://hlinksldjump" highlightClick="1"/>
          </p:cNvPr>
          <p:cNvSpPr/>
          <p:nvPr/>
        </p:nvSpPr>
        <p:spPr>
          <a:xfrm>
            <a:off x="6386513" y="9257948"/>
            <a:ext cx="376090" cy="374300"/>
          </a:xfrm>
          <a:prstGeom prst="actionButtonHome">
            <a:avLst/>
          </a:prstGeom>
          <a:solidFill>
            <a:schemeClr val="bg1"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4143299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ĺžnik 9"/>
          <p:cNvSpPr/>
          <p:nvPr/>
        </p:nvSpPr>
        <p:spPr>
          <a:xfrm>
            <a:off x="588698" y="2699569"/>
            <a:ext cx="5941858" cy="6914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sk-SK" sz="1300" u="sng" dirty="0"/>
              <a:t>Výskum a vývoj telemedicínskeho systému na podporu monitorovania možného šírenia ochorenia COVID-19 s cieľom rozvoja analytických nástrojov slúžiacich na znižovanie rizika </a:t>
            </a:r>
            <a:r>
              <a:rPr lang="sk-SK" sz="1300" u="sng" dirty="0" smtClean="0"/>
              <a:t>nákazy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/>
              <a:t>vytvorenie návrhu prototypu monitorovacieho systému pre identifikáciu sociálnej interakcie ľudí a možného šírenia COVID-19 so spätnou možnosťou dohľadania sociálnej interakcie ľudí s využitím </a:t>
            </a:r>
            <a:r>
              <a:rPr lang="sk-SK" sz="1300" dirty="0" smtClean="0"/>
              <a:t>pre </a:t>
            </a:r>
            <a:r>
              <a:rPr lang="sk-SK" sz="1300" dirty="0"/>
              <a:t>realizáciu modelov potenciálu šírenia vírusu v miestach, kde sa sústredí väčší počet ľudí </a:t>
            </a:r>
            <a:endParaRPr lang="sk-SK" sz="1300" dirty="0" smtClean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sk-SK" sz="1300" dirty="0"/>
          </a:p>
          <a:p>
            <a:pPr algn="just"/>
            <a:r>
              <a:rPr lang="sk-SK" sz="1300" u="sng" dirty="0"/>
              <a:t>Nanočastice pre riešenie diagnosticko-terapeutických problémov s COVID-19 (NANOVIR</a:t>
            </a:r>
            <a:r>
              <a:rPr lang="sk-SK" sz="1300" u="sng" dirty="0" smtClean="0"/>
              <a:t>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 smtClean="0"/>
              <a:t>riešenie </a:t>
            </a:r>
            <a:r>
              <a:rPr lang="sk-SK" sz="1300" dirty="0"/>
              <a:t>diagnosticko-terapeutických problémov ochorenia COVID-19 s využitím magnetických </a:t>
            </a:r>
            <a:r>
              <a:rPr lang="sk-SK" sz="1300" dirty="0" smtClean="0"/>
              <a:t>nanočastíc; príprava, vývoj </a:t>
            </a:r>
            <a:r>
              <a:rPr lang="sk-SK" sz="1300" dirty="0"/>
              <a:t>a </a:t>
            </a:r>
            <a:r>
              <a:rPr lang="sk-SK" sz="1300" dirty="0" smtClean="0"/>
              <a:t>ladenie </a:t>
            </a:r>
            <a:r>
              <a:rPr lang="sk-SK" sz="1300" dirty="0"/>
              <a:t>vlastností magnetických nanočastíc pre efektívnejšiu izoláciu vírusovej RNA z balastu komplexnej klinickej </a:t>
            </a:r>
            <a:r>
              <a:rPr lang="sk-SK" sz="1300" dirty="0" smtClean="0"/>
              <a:t>vzorky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sk-SK" sz="1300" u="sng" dirty="0"/>
          </a:p>
          <a:p>
            <a:pPr algn="just"/>
            <a:r>
              <a:rPr lang="sk-SK" sz="1300" u="sng" dirty="0"/>
              <a:t>Výskum progresívnych metód diagnostiky COVID-19 a biomarkerov umožňujúcich skorú detekciu jedincov so zvýšeným rizikom ťažkého priebehu </a:t>
            </a:r>
            <a:r>
              <a:rPr lang="sk-SK" sz="1300" u="sng" dirty="0" smtClean="0"/>
              <a:t>ochorenia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/>
              <a:t>vytvorenie (univerzálneho) systému skorej a rýchlej detekcie, identifikácie </a:t>
            </a:r>
            <a:r>
              <a:rPr lang="sk-SK" sz="1300" dirty="0" smtClean="0"/>
              <a:t>                 a </a:t>
            </a:r>
            <a:r>
              <a:rPr lang="sk-SK" sz="1300" dirty="0"/>
              <a:t>diagnostiky nových infekčných ochorení s pandemickým potenciálom, v pilotnej fáze realizovanom v priamej súvislosti s aktuálnou pandémiou </a:t>
            </a:r>
            <a:r>
              <a:rPr lang="sk-SK" sz="1300" dirty="0" smtClean="0"/>
              <a:t>COVID-19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sk-SK" sz="1300" dirty="0"/>
          </a:p>
          <a:p>
            <a:pPr algn="just"/>
            <a:r>
              <a:rPr lang="sk-SK" sz="1300" u="sng" dirty="0"/>
              <a:t>Identifikácia a možnosti implementácie nových technologických opatrení v doprave pre dosiahnutie bezpečnej mobility v čase pandémie spôsobenej ochorením </a:t>
            </a:r>
            <a:r>
              <a:rPr lang="sk-SK" sz="1300" u="sng" dirty="0" smtClean="0"/>
              <a:t>              COVID-19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 smtClean="0"/>
              <a:t>získanie nových poznatkov </a:t>
            </a:r>
            <a:r>
              <a:rPr lang="sk-SK" sz="1300" dirty="0"/>
              <a:t>v oblasti identifikácie a  implementácie inovovaných technologických opatrení v doprave pre dosiahnutie bezpečnej mobility s podporou automatizácie a IKT </a:t>
            </a:r>
            <a:r>
              <a:rPr lang="sk-SK" sz="1300" dirty="0" smtClean="0"/>
              <a:t>počas </a:t>
            </a:r>
            <a:r>
              <a:rPr lang="sk-SK" sz="1300" dirty="0"/>
              <a:t>pandémie spôsobenej ochorením </a:t>
            </a:r>
            <a:r>
              <a:rPr lang="sk-SK" sz="1300" dirty="0" smtClean="0"/>
              <a:t>              COVID-19</a:t>
            </a:r>
          </a:p>
          <a:p>
            <a:pPr algn="just"/>
            <a:endParaRPr lang="sk-SK" sz="1300" dirty="0"/>
          </a:p>
          <a:p>
            <a:pPr algn="just"/>
            <a:r>
              <a:rPr lang="pt-BR" sz="1300" u="sng" dirty="0"/>
              <a:t>Závažné civilizačné ochorenia a </a:t>
            </a:r>
            <a:r>
              <a:rPr lang="pt-BR" sz="1300" u="sng" dirty="0" smtClean="0"/>
              <a:t>COVID-19</a:t>
            </a:r>
            <a:endParaRPr lang="sk-SK" sz="1300" u="sng" dirty="0" smtClean="0"/>
          </a:p>
          <a:p>
            <a:pPr marL="285750" indent="-285750" algn="just">
              <a:lnSpc>
                <a:spcPts val="1600"/>
              </a:lnSpc>
              <a:buFont typeface="Arial" panose="020B0604020202020204" pitchFamily="34" charset="0"/>
              <a:buChar char="•"/>
            </a:pPr>
            <a:r>
              <a:rPr lang="sk-SK" sz="1300" dirty="0"/>
              <a:t>z</a:t>
            </a:r>
            <a:r>
              <a:rPr lang="sk-SK" sz="1300" dirty="0" smtClean="0"/>
              <a:t>ískanie poznatkov prostredníctvom VaV závažných civilizačných ochorení a  rozvoja klinicky aplikovateľných inovatívnych postupov</a:t>
            </a:r>
            <a:r>
              <a:rPr lang="sk-SK" b="1" dirty="0" smtClean="0"/>
              <a:t> </a:t>
            </a:r>
            <a:r>
              <a:rPr lang="sk-SK" sz="1300" dirty="0"/>
              <a:t>pre pacientov </a:t>
            </a:r>
            <a:r>
              <a:rPr lang="sk-SK" sz="1300" dirty="0" smtClean="0"/>
              <a:t>trpiacich </a:t>
            </a:r>
            <a:r>
              <a:rPr lang="sk-SK" sz="1300" dirty="0"/>
              <a:t>kombináciou týchto </a:t>
            </a:r>
            <a:r>
              <a:rPr lang="sk-SK" sz="1300" dirty="0" smtClean="0"/>
              <a:t>ochorení</a:t>
            </a:r>
            <a:endParaRPr lang="sk-SK" sz="1300" dirty="0"/>
          </a:p>
        </p:txBody>
      </p:sp>
      <p:sp>
        <p:nvSpPr>
          <p:cNvPr id="5" name="Zástupný objekt pre číslo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4</a:t>
            </a:fld>
            <a:endParaRPr lang="sk-SK" dirty="0"/>
          </a:p>
        </p:txBody>
      </p:sp>
      <p:grpSp>
        <p:nvGrpSpPr>
          <p:cNvPr id="11" name="Skupina 10"/>
          <p:cNvGrpSpPr/>
          <p:nvPr/>
        </p:nvGrpSpPr>
        <p:grpSpPr>
          <a:xfrm>
            <a:off x="544285" y="287927"/>
            <a:ext cx="6030686" cy="2203505"/>
            <a:chOff x="544285" y="287927"/>
            <a:chExt cx="6030686" cy="2203505"/>
          </a:xfrm>
        </p:grpSpPr>
        <p:pic>
          <p:nvPicPr>
            <p:cNvPr id="17" name="Obrázok 16"/>
            <p:cNvPicPr/>
            <p:nvPr/>
          </p:nvPicPr>
          <p:blipFill>
            <a:blip r:embed="rId2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  <a:solidFill>
              <a:schemeClr val="bg1">
                <a:alpha val="1000"/>
              </a:schemeClr>
            </a:solidFill>
          </p:spPr>
        </p:pic>
        <p:grpSp>
          <p:nvGrpSpPr>
            <p:cNvPr id="19" name="Skupina 18"/>
            <p:cNvGrpSpPr/>
            <p:nvPr/>
          </p:nvGrpSpPr>
          <p:grpSpPr>
            <a:xfrm>
              <a:off x="544285" y="1745960"/>
              <a:ext cx="6030686" cy="745472"/>
              <a:chOff x="544285" y="1745960"/>
              <a:chExt cx="6030686" cy="745472"/>
            </a:xfrm>
          </p:grpSpPr>
          <p:sp>
            <p:nvSpPr>
              <p:cNvPr id="20" name="Zaoblený obdĺžnik 19"/>
              <p:cNvSpPr/>
              <p:nvPr/>
            </p:nvSpPr>
            <p:spPr>
              <a:xfrm>
                <a:off x="544285" y="1745960"/>
                <a:ext cx="6030685" cy="572818"/>
              </a:xfrm>
              <a:prstGeom prst="roundRect">
                <a:avLst/>
              </a:prstGeom>
              <a:blipFill>
                <a:blip r:embed="rId3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21" name="BlokTextu 20"/>
              <p:cNvSpPr txBox="1"/>
              <p:nvPr/>
            </p:nvSpPr>
            <p:spPr>
              <a:xfrm>
                <a:off x="634509" y="1814324"/>
                <a:ext cx="5940462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Výzva COVID – zámery projektov </a:t>
                </a:r>
                <a:r>
                  <a:rPr lang="sk-SK" sz="14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(zdroj: verejná časť ITMS2014+)</a:t>
                </a:r>
                <a:endParaRPr lang="sk-SK" sz="1400" b="1" dirty="0">
                  <a:solidFill>
                    <a:srgbClr val="00339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sk-SK" sz="1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12" name="Tlačidlo akcie: Domov 11">
            <a:hlinkClick r:id="rId4" action="ppaction://hlinksldjump" highlightClick="1"/>
          </p:cNvPr>
          <p:cNvSpPr/>
          <p:nvPr/>
        </p:nvSpPr>
        <p:spPr>
          <a:xfrm>
            <a:off x="6386513" y="9388104"/>
            <a:ext cx="376090" cy="374300"/>
          </a:xfrm>
          <a:prstGeom prst="actionButtonHome">
            <a:avLst/>
          </a:prstGeom>
          <a:solidFill>
            <a:schemeClr val="bg1"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152442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5</a:t>
            </a:fld>
            <a:endParaRPr lang="sk-SK" dirty="0"/>
          </a:p>
        </p:txBody>
      </p:sp>
      <p:sp>
        <p:nvSpPr>
          <p:cNvPr id="11" name="Tlačidlo akcie: Domov 10">
            <a:hlinkClick r:id="rId2" action="ppaction://hlinksldjump" highlightClick="1"/>
          </p:cNvPr>
          <p:cNvSpPr/>
          <p:nvPr/>
        </p:nvSpPr>
        <p:spPr>
          <a:xfrm>
            <a:off x="6386513" y="9388104"/>
            <a:ext cx="376090" cy="374300"/>
          </a:xfrm>
          <a:prstGeom prst="actionButtonHome">
            <a:avLst/>
          </a:prstGeom>
          <a:solidFill>
            <a:schemeClr val="bg1"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544286" y="287927"/>
            <a:ext cx="6030685" cy="2203505"/>
            <a:chOff x="544286" y="287927"/>
            <a:chExt cx="6030685" cy="2203505"/>
          </a:xfrm>
        </p:grpSpPr>
        <p:pic>
          <p:nvPicPr>
            <p:cNvPr id="16" name="Obrázok 15"/>
            <p:cNvPicPr/>
            <p:nvPr/>
          </p:nvPicPr>
          <p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  <a:solidFill>
              <a:schemeClr val="bg1">
                <a:alpha val="1000"/>
              </a:schemeClr>
            </a:solidFill>
          </p:spPr>
        </p:pic>
        <p:grpSp>
          <p:nvGrpSpPr>
            <p:cNvPr id="18" name="Skupina 17"/>
            <p:cNvGrpSpPr/>
            <p:nvPr/>
          </p:nvGrpSpPr>
          <p:grpSpPr>
            <a:xfrm>
              <a:off x="544286" y="1745960"/>
              <a:ext cx="4038730" cy="745472"/>
              <a:chOff x="544286" y="1745960"/>
              <a:chExt cx="4038730" cy="745472"/>
            </a:xfrm>
          </p:grpSpPr>
          <p:sp>
            <p:nvSpPr>
              <p:cNvPr id="19" name="Zaoblený obdĺžnik 18"/>
              <p:cNvSpPr/>
              <p:nvPr/>
            </p:nvSpPr>
            <p:spPr>
              <a:xfrm>
                <a:off x="544286" y="1745960"/>
                <a:ext cx="3875900" cy="572818"/>
              </a:xfrm>
              <a:prstGeom prst="roundRect">
                <a:avLst/>
              </a:prstGeom>
              <a:blipFill>
                <a:blip r:embed="rId4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20" name="BlokTextu 19"/>
              <p:cNvSpPr txBox="1"/>
              <p:nvPr/>
            </p:nvSpPr>
            <p:spPr>
              <a:xfrm>
                <a:off x="634509" y="1814324"/>
                <a:ext cx="3948507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Kontrahovanie v </a:t>
                </a:r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číslach</a:t>
                </a:r>
                <a:endParaRPr lang="sk-SK" sz="1900" b="1" dirty="0">
                  <a:solidFill>
                    <a:srgbClr val="00339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sk-SK" sz="1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2" name="BlokTextu 1"/>
          <p:cNvSpPr txBox="1"/>
          <p:nvPr/>
        </p:nvSpPr>
        <p:spPr>
          <a:xfrm>
            <a:off x="544286" y="2526915"/>
            <a:ext cx="5742214" cy="595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sk-SK" sz="1600" b="1" dirty="0" smtClean="0"/>
              <a:t>Počet zazmluvnených projektov: 131</a:t>
            </a:r>
          </a:p>
          <a:p>
            <a:r>
              <a:rPr lang="sk-SK" sz="1600" b="1" dirty="0" smtClean="0"/>
              <a:t>Zazmluvnené nenávratné finančné príspevky: 432 673 041,31 EUR</a:t>
            </a:r>
            <a:endParaRPr lang="sk-SK" sz="1600" b="1" dirty="0"/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539" y="3635504"/>
            <a:ext cx="6452432" cy="508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16033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6</a:t>
            </a:fld>
            <a:endParaRPr lang="sk-SK" dirty="0"/>
          </a:p>
        </p:txBody>
      </p:sp>
      <p:sp>
        <p:nvSpPr>
          <p:cNvPr id="11" name="Tlačidlo akcie: Domov 10">
            <a:hlinkClick r:id="rId2" action="ppaction://hlinksldjump" highlightClick="1"/>
          </p:cNvPr>
          <p:cNvSpPr/>
          <p:nvPr/>
        </p:nvSpPr>
        <p:spPr>
          <a:xfrm>
            <a:off x="6386513" y="9388104"/>
            <a:ext cx="376090" cy="374300"/>
          </a:xfrm>
          <a:prstGeom prst="actionButtonHome">
            <a:avLst/>
          </a:prstGeom>
          <a:solidFill>
            <a:schemeClr val="bg1"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544286" y="287927"/>
            <a:ext cx="6030685" cy="2203505"/>
            <a:chOff x="544286" y="287927"/>
            <a:chExt cx="6030685" cy="2203505"/>
          </a:xfrm>
        </p:grpSpPr>
        <p:pic>
          <p:nvPicPr>
            <p:cNvPr id="16" name="Obrázok 15"/>
            <p:cNvPicPr/>
            <p:nvPr/>
          </p:nvPicPr>
          <p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  <a:solidFill>
              <a:schemeClr val="bg1">
                <a:alpha val="1000"/>
              </a:schemeClr>
            </a:solidFill>
          </p:spPr>
        </p:pic>
        <p:grpSp>
          <p:nvGrpSpPr>
            <p:cNvPr id="18" name="Skupina 17"/>
            <p:cNvGrpSpPr/>
            <p:nvPr/>
          </p:nvGrpSpPr>
          <p:grpSpPr>
            <a:xfrm>
              <a:off x="544286" y="1745960"/>
              <a:ext cx="4038730" cy="745472"/>
              <a:chOff x="544286" y="1745960"/>
              <a:chExt cx="4038730" cy="745472"/>
            </a:xfrm>
          </p:grpSpPr>
          <p:sp>
            <p:nvSpPr>
              <p:cNvPr id="19" name="Zaoblený obdĺžnik 18"/>
              <p:cNvSpPr/>
              <p:nvPr/>
            </p:nvSpPr>
            <p:spPr>
              <a:xfrm>
                <a:off x="544286" y="1745960"/>
                <a:ext cx="3875900" cy="572818"/>
              </a:xfrm>
              <a:prstGeom prst="roundRect">
                <a:avLst/>
              </a:prstGeom>
              <a:blipFill>
                <a:blip r:embed="rId4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20" name="BlokTextu 19"/>
              <p:cNvSpPr txBox="1"/>
              <p:nvPr/>
            </p:nvSpPr>
            <p:spPr>
              <a:xfrm>
                <a:off x="634509" y="1814324"/>
                <a:ext cx="3948507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Čerpanie v číslach</a:t>
                </a:r>
                <a:endParaRPr lang="sk-SK" sz="1900" b="1" dirty="0">
                  <a:solidFill>
                    <a:srgbClr val="00339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sk-SK" sz="1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14" name="BlokTextu 13"/>
          <p:cNvSpPr txBox="1"/>
          <p:nvPr/>
        </p:nvSpPr>
        <p:spPr>
          <a:xfrm>
            <a:off x="418214" y="2526915"/>
            <a:ext cx="615675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000"/>
              </a:lnSpc>
            </a:pPr>
            <a:r>
              <a:rPr lang="sk-SK" b="1" dirty="0" smtClean="0"/>
              <a:t>Počet  vybavených žiadostí o platbu (ŽoP): 	    547 zo 675</a:t>
            </a:r>
          </a:p>
          <a:p>
            <a:pPr>
              <a:lnSpc>
                <a:spcPts val="2000"/>
              </a:lnSpc>
            </a:pPr>
            <a:r>
              <a:rPr lang="sk-SK" b="1" dirty="0" smtClean="0"/>
              <a:t>NFP vyplatený prijímateľom (refundácie):  </a:t>
            </a:r>
            <a:r>
              <a:rPr lang="sk-SK" b="1" dirty="0"/>
              <a:t>94 826 200,97 </a:t>
            </a:r>
            <a:r>
              <a:rPr lang="sk-SK" b="1" dirty="0" smtClean="0"/>
              <a:t>EUR</a:t>
            </a:r>
          </a:p>
          <a:p>
            <a:pPr>
              <a:lnSpc>
                <a:spcPts val="2000"/>
              </a:lnSpc>
            </a:pPr>
            <a:r>
              <a:rPr lang="sk-SK" b="1" dirty="0" smtClean="0"/>
              <a:t>Poskytnuté zálohy a preddavkové platby:   10 444 812,84 EUR</a:t>
            </a:r>
            <a:endParaRPr lang="sk-SK" b="1" dirty="0"/>
          </a:p>
        </p:txBody>
      </p:sp>
      <p:pic>
        <p:nvPicPr>
          <p:cNvPr id="3" name="Obrázo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256" y="4422266"/>
            <a:ext cx="6590347" cy="3932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13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objekt pre číslo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7</a:t>
            </a:fld>
            <a:endParaRPr lang="sk-SK" dirty="0"/>
          </a:p>
        </p:txBody>
      </p:sp>
      <p:sp>
        <p:nvSpPr>
          <p:cNvPr id="11" name="Tlačidlo akcie: Domov 10">
            <a:hlinkClick r:id="rId2" action="ppaction://hlinksldjump" highlightClick="1"/>
          </p:cNvPr>
          <p:cNvSpPr/>
          <p:nvPr/>
        </p:nvSpPr>
        <p:spPr>
          <a:xfrm>
            <a:off x="6386513" y="9181397"/>
            <a:ext cx="376090" cy="374300"/>
          </a:xfrm>
          <a:prstGeom prst="actionButtonHome">
            <a:avLst/>
          </a:prstGeom>
          <a:solidFill>
            <a:schemeClr val="bg1">
              <a:alpha val="4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  <p:grpSp>
        <p:nvGrpSpPr>
          <p:cNvPr id="16" name="Skupina 15"/>
          <p:cNvGrpSpPr/>
          <p:nvPr/>
        </p:nvGrpSpPr>
        <p:grpSpPr>
          <a:xfrm>
            <a:off x="544286" y="287927"/>
            <a:ext cx="6030685" cy="2203505"/>
            <a:chOff x="544286" y="287927"/>
            <a:chExt cx="6030685" cy="2203505"/>
          </a:xfrm>
        </p:grpSpPr>
        <p:pic>
          <p:nvPicPr>
            <p:cNvPr id="18" name="Obrázok 17"/>
            <p:cNvPicPr/>
            <p:nvPr/>
          </p:nvPicPr>
          <p:blipFill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  <a:solidFill>
              <a:schemeClr val="bg1">
                <a:alpha val="1000"/>
              </a:schemeClr>
            </a:solidFill>
          </p:spPr>
        </p:pic>
        <p:grpSp>
          <p:nvGrpSpPr>
            <p:cNvPr id="19" name="Skupina 18"/>
            <p:cNvGrpSpPr/>
            <p:nvPr/>
          </p:nvGrpSpPr>
          <p:grpSpPr>
            <a:xfrm>
              <a:off x="544286" y="1745960"/>
              <a:ext cx="4038730" cy="745472"/>
              <a:chOff x="544286" y="1745960"/>
              <a:chExt cx="4038730" cy="745472"/>
            </a:xfrm>
          </p:grpSpPr>
          <p:sp>
            <p:nvSpPr>
              <p:cNvPr id="20" name="Zaoblený obdĺžnik 19"/>
              <p:cNvSpPr/>
              <p:nvPr/>
            </p:nvSpPr>
            <p:spPr>
              <a:xfrm>
                <a:off x="544286" y="1745960"/>
                <a:ext cx="3875900" cy="572818"/>
              </a:xfrm>
              <a:prstGeom prst="roundRect">
                <a:avLst/>
              </a:prstGeom>
              <a:blipFill>
                <a:blip r:embed="rId4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21" name="BlokTextu 20"/>
              <p:cNvSpPr txBox="1"/>
              <p:nvPr/>
            </p:nvSpPr>
            <p:spPr>
              <a:xfrm>
                <a:off x="634509" y="1814324"/>
                <a:ext cx="3948507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Publicita projektov – seriál rád/1 </a:t>
                </a:r>
                <a:endParaRPr lang="sk-SK" sz="1900" b="1" dirty="0">
                  <a:solidFill>
                    <a:srgbClr val="00339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sk-SK" sz="1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sp>
        <p:nvSpPr>
          <p:cNvPr id="22" name="BlokTextu 21"/>
          <p:cNvSpPr txBox="1"/>
          <p:nvPr/>
        </p:nvSpPr>
        <p:spPr>
          <a:xfrm>
            <a:off x="571159" y="2699569"/>
            <a:ext cx="5976938" cy="41395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k-SK" sz="1300" b="1" dirty="0" smtClean="0"/>
              <a:t>Tentokrát je pod lupou Veľkoplošný    </a:t>
            </a:r>
            <a:r>
              <a:rPr lang="sk-SK" sz="1600" b="1" dirty="0" smtClean="0"/>
              <a:t> pútač </a:t>
            </a:r>
            <a:endParaRPr lang="sk-SK" sz="1300" b="1" dirty="0" smtClean="0"/>
          </a:p>
          <a:p>
            <a:pPr algn="just"/>
            <a:endParaRPr lang="sk-SK" sz="1300" dirty="0"/>
          </a:p>
          <a:p>
            <a:pPr algn="just"/>
            <a:r>
              <a:rPr lang="sk-SK" sz="1300" u="sng" dirty="0"/>
              <a:t>Časové podmienky/miesto osadenia </a:t>
            </a:r>
            <a:r>
              <a:rPr lang="sk-SK" sz="1300" dirty="0"/>
              <a:t>:</a:t>
            </a:r>
          </a:p>
          <a:p>
            <a:pPr algn="just"/>
            <a:r>
              <a:rPr lang="sk-SK" sz="1300" dirty="0"/>
              <a:t>Osadenie na mieste realizácie aktivít projektu od začatia fyzickej realizácie aktivít projektu a počas celej doby realizácie aktivít projektu pri splnení týchto podmienok </a:t>
            </a:r>
            <a:r>
              <a:rPr lang="sk-SK" sz="1300" u="sng" dirty="0">
                <a:solidFill>
                  <a:schemeClr val="accent1">
                    <a:lumMod val="75000"/>
                  </a:schemeClr>
                </a:solidFill>
              </a:rPr>
              <a:t>kumulatívne: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/>
              <a:t>celková výška NFP poskytnutého na projekt presahuje 500 000 EUR;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/>
              <a:t>projekt slúži na financovanie infraštruktúry alebo stavebných činností. </a:t>
            </a:r>
          </a:p>
          <a:p>
            <a:pPr algn="just"/>
            <a:endParaRPr lang="sk-SK" sz="1300" dirty="0"/>
          </a:p>
          <a:p>
            <a:pPr algn="just"/>
            <a:endParaRPr lang="sk-SK" sz="1300" u="sng" dirty="0" smtClean="0"/>
          </a:p>
          <a:p>
            <a:pPr algn="just"/>
            <a:endParaRPr lang="sk-SK" sz="1300" u="sng" dirty="0"/>
          </a:p>
          <a:p>
            <a:pPr algn="just"/>
            <a:endParaRPr lang="sk-SK" sz="1300" u="sng" dirty="0" smtClean="0"/>
          </a:p>
          <a:p>
            <a:pPr algn="just"/>
            <a:r>
              <a:rPr lang="sk-SK" sz="1300" u="sng" dirty="0" smtClean="0"/>
              <a:t>Rozmer</a:t>
            </a:r>
            <a:r>
              <a:rPr lang="sk-SK" sz="1300" dirty="0"/>
              <a:t>: Minimálne 2500 x 1500 </a:t>
            </a:r>
            <a:r>
              <a:rPr lang="sk-SK" sz="1300" dirty="0" smtClean="0"/>
              <a:t>mm </a:t>
            </a:r>
            <a:endParaRPr lang="sk-SK" sz="13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sk-SK" sz="1300" dirty="0"/>
          </a:p>
          <a:p>
            <a:pPr algn="just"/>
            <a:r>
              <a:rPr lang="sk-SK" sz="1300" dirty="0"/>
              <a:t>Na pútači musí byť </a:t>
            </a:r>
            <a:r>
              <a:rPr lang="sk-SK" sz="1300" dirty="0" smtClean="0"/>
              <a:t>uvedené: </a:t>
            </a:r>
            <a:endParaRPr lang="sk-SK" sz="1300" dirty="0"/>
          </a:p>
          <a:p>
            <a:pPr algn="just"/>
            <a:r>
              <a:rPr lang="sk-SK" sz="1300" dirty="0"/>
              <a:t>(pričom spolu budú zaberať prinajmenšom 25 % plochy pútača</a:t>
            </a:r>
            <a:r>
              <a:rPr lang="sk-SK" sz="1300" dirty="0" smtClean="0"/>
              <a:t>) </a:t>
            </a:r>
            <a:endParaRPr lang="sk-SK" sz="13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/>
              <a:t>názov projektu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l-PL" sz="1300" dirty="0"/>
              <a:t>hlavný cieľ projektu s odkazom: „Cieľ projektu:“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/>
              <a:t>rozšírené logo EÚ pre OPII, </a:t>
            </a:r>
            <a:r>
              <a:rPr lang="sk-SK" sz="1300" dirty="0" smtClean="0"/>
              <a:t>s Európskym fondom regionálneho rozvoja</a:t>
            </a:r>
            <a:endParaRPr lang="sk-SK" sz="13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sk-SK" sz="1300" dirty="0"/>
              <a:t>logo RO s odkazom: „RO“ a/alebo logo SO s odkazom „SO“ </a:t>
            </a:r>
          </a:p>
        </p:txBody>
      </p:sp>
      <p:sp>
        <p:nvSpPr>
          <p:cNvPr id="23" name="Bublina v tvare zaobleného obdĺžnika 22"/>
          <p:cNvSpPr/>
          <p:nvPr/>
        </p:nvSpPr>
        <p:spPr>
          <a:xfrm>
            <a:off x="3429000" y="4414790"/>
            <a:ext cx="3145971" cy="801992"/>
          </a:xfrm>
          <a:prstGeom prst="wedgeRoundRectCallout">
            <a:avLst>
              <a:gd name="adj1" fmla="val -62581"/>
              <a:gd name="adj2" fmla="val -57590"/>
              <a:gd name="adj3" fmla="val 16667"/>
            </a:avLst>
          </a:prstGeom>
          <a:solidFill>
            <a:schemeClr val="bg1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  <p:sp>
        <p:nvSpPr>
          <p:cNvPr id="24" name="BlokTextu 23"/>
          <p:cNvSpPr txBox="1"/>
          <p:nvPr/>
        </p:nvSpPr>
        <p:spPr>
          <a:xfrm>
            <a:off x="3433936" y="4434202"/>
            <a:ext cx="31410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100" b="1" dirty="0" smtClean="0">
                <a:solidFill>
                  <a:schemeClr val="accent1">
                    <a:lumMod val="75000"/>
                  </a:schemeClr>
                </a:solidFill>
              </a:rPr>
              <a:t>Ak nie je splnená 1 z uvedených podmienok, </a:t>
            </a:r>
          </a:p>
          <a:p>
            <a:r>
              <a:rPr lang="sk-SK" sz="1100" b="1" dirty="0" smtClean="0">
                <a:solidFill>
                  <a:schemeClr val="accent1">
                    <a:lumMod val="75000"/>
                  </a:schemeClr>
                </a:solidFill>
              </a:rPr>
              <a:t>odporúča sa umiestniť namiesto pútača plagát A3 </a:t>
            </a:r>
          </a:p>
          <a:p>
            <a:r>
              <a:rPr lang="sk-SK" sz="1100" b="1" dirty="0" smtClean="0">
                <a:solidFill>
                  <a:schemeClr val="accent1">
                    <a:lumMod val="75000"/>
                  </a:schemeClr>
                </a:solidFill>
              </a:rPr>
              <a:t>s náležitosťami pre plagát a ak má prijímateľ web </a:t>
            </a:r>
          </a:p>
          <a:p>
            <a:r>
              <a:rPr lang="sk-SK" sz="1100" b="1" dirty="0" smtClean="0">
                <a:solidFill>
                  <a:schemeClr val="accent1">
                    <a:lumMod val="75000"/>
                  </a:schemeClr>
                </a:solidFill>
              </a:rPr>
              <a:t>k  projektu, info k projektu</a:t>
            </a:r>
            <a:endParaRPr lang="sk-SK" sz="11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5" name="Obrázok 24"/>
          <p:cNvPicPr>
            <a:picLocks noChangeAspect="1"/>
          </p:cNvPicPr>
          <p:nvPr/>
        </p:nvPicPr>
        <p:blipFill rotWithShape="1">
          <a:blip r:embed="rId5"/>
          <a:srcRect l="33872" t="38367" r="33548" b="26500"/>
          <a:stretch/>
        </p:blipFill>
        <p:spPr>
          <a:xfrm>
            <a:off x="1129649" y="7065673"/>
            <a:ext cx="4598701" cy="2789380"/>
          </a:xfrm>
          <a:prstGeom prst="rect">
            <a:avLst/>
          </a:prstGeom>
        </p:spPr>
      </p:pic>
      <p:pic>
        <p:nvPicPr>
          <p:cNvPr id="2" name="Obrázok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258078">
            <a:off x="3084209" y="2235864"/>
            <a:ext cx="1240530" cy="1135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3353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číslo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8</a:t>
            </a:fld>
            <a:endParaRPr lang="sk-SK" dirty="0"/>
          </a:p>
        </p:txBody>
      </p:sp>
      <p:sp>
        <p:nvSpPr>
          <p:cNvPr id="18" name="BlokTextu 17"/>
          <p:cNvSpPr txBox="1"/>
          <p:nvPr/>
        </p:nvSpPr>
        <p:spPr>
          <a:xfrm>
            <a:off x="634509" y="2742049"/>
            <a:ext cx="5738990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k-SK" sz="1300" dirty="0"/>
              <a:t>VA má pripravený nový vzhľad pre Karty projektov. Skracuje sa aj obsah kariet, už v nich nebudú uvádzaní garanti projektov a nebude teda ani potrebné posielať prílohu č. 16 Súhlas so spracovaním a zverejnením osobných údajov. Po aktualizácii Príručky pre prijímateľa budú noví prijímatelia posielať podklady v súlade s novou prílohou.</a:t>
            </a:r>
          </a:p>
          <a:p>
            <a:pPr algn="just"/>
            <a:r>
              <a:rPr lang="sk-SK" sz="1300" dirty="0"/>
              <a:t>Všetky existujúce Karty projektov upraví VA vo vlastnej réžii. V tejto súvislosti oznamujeme, že záložka Kariet projektov na web stránke VA sa v súčasnosti aktualizuje.</a:t>
            </a:r>
          </a:p>
          <a:p>
            <a:pPr algn="just"/>
            <a:endParaRPr lang="sk-SK" sz="1300" dirty="0"/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83" y="8925720"/>
            <a:ext cx="2873602" cy="783081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2" t="21571" r="13462" b="22926"/>
          <a:stretch/>
        </p:blipFill>
        <p:spPr>
          <a:xfrm>
            <a:off x="4635222" y="9065428"/>
            <a:ext cx="1372432" cy="541751"/>
          </a:xfrm>
          <a:prstGeom prst="rect">
            <a:avLst/>
          </a:prstGeom>
        </p:spPr>
      </p:pic>
      <p:sp>
        <p:nvSpPr>
          <p:cNvPr id="23" name="Tlačidlo akcie: Domov 22">
            <a:hlinkClick r:id="rId4" action="ppaction://hlinksldjump" highlightClick="1"/>
          </p:cNvPr>
          <p:cNvSpPr/>
          <p:nvPr/>
        </p:nvSpPr>
        <p:spPr>
          <a:xfrm>
            <a:off x="6386513" y="9257948"/>
            <a:ext cx="376090" cy="374300"/>
          </a:xfrm>
          <a:prstGeom prst="actionButtonHome">
            <a:avLst/>
          </a:prstGeom>
          <a:solidFill>
            <a:schemeClr val="bg1">
              <a:alpha val="48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544286" y="287927"/>
            <a:ext cx="6030685" cy="2203505"/>
            <a:chOff x="544286" y="287927"/>
            <a:chExt cx="6030685" cy="2203505"/>
          </a:xfrm>
        </p:grpSpPr>
        <p:pic>
          <p:nvPicPr>
            <p:cNvPr id="20" name="Obrázok 19"/>
            <p:cNvPicPr/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  <a:solidFill>
              <a:schemeClr val="bg1">
                <a:alpha val="1000"/>
              </a:schemeClr>
            </a:solidFill>
          </p:spPr>
        </p:pic>
        <p:grpSp>
          <p:nvGrpSpPr>
            <p:cNvPr id="21" name="Skupina 20"/>
            <p:cNvGrpSpPr/>
            <p:nvPr/>
          </p:nvGrpSpPr>
          <p:grpSpPr>
            <a:xfrm>
              <a:off x="544286" y="1745960"/>
              <a:ext cx="4038730" cy="745472"/>
              <a:chOff x="544286" y="1745960"/>
              <a:chExt cx="4038730" cy="745472"/>
            </a:xfrm>
          </p:grpSpPr>
          <p:sp>
            <p:nvSpPr>
              <p:cNvPr id="28" name="Zaoblený obdĺžnik 27"/>
              <p:cNvSpPr/>
              <p:nvPr/>
            </p:nvSpPr>
            <p:spPr>
              <a:xfrm>
                <a:off x="544286" y="1745960"/>
                <a:ext cx="3875900" cy="572818"/>
              </a:xfrm>
              <a:prstGeom prst="roundRect">
                <a:avLst/>
              </a:prstGeom>
              <a:blipFill>
                <a:blip r:embed="rId6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32" name="BlokTextu 31"/>
              <p:cNvSpPr txBox="1"/>
              <p:nvPr/>
            </p:nvSpPr>
            <p:spPr>
              <a:xfrm>
                <a:off x="634509" y="1814324"/>
                <a:ext cx="3948507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Pripravujeme</a:t>
                </a:r>
                <a:endParaRPr lang="sk-SK" sz="1900" b="1" dirty="0">
                  <a:solidFill>
                    <a:srgbClr val="00339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sk-SK" sz="1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  <p:pic>
        <p:nvPicPr>
          <p:cNvPr id="7" name="Obrázok 6"/>
          <p:cNvPicPr>
            <a:picLocks noChangeAspect="1"/>
          </p:cNvPicPr>
          <p:nvPr/>
        </p:nvPicPr>
        <p:blipFill rotWithShape="1">
          <a:blip r:embed="rId7"/>
          <a:srcRect l="22800" t="23725" r="3666" b="13284"/>
          <a:stretch/>
        </p:blipFill>
        <p:spPr>
          <a:xfrm>
            <a:off x="295937" y="5214287"/>
            <a:ext cx="6466666" cy="3116062"/>
          </a:xfrm>
          <a:prstGeom prst="rect">
            <a:avLst/>
          </a:prstGeom>
          <a:ln>
            <a:solidFill>
              <a:schemeClr val="bg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6458195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jekt pre číslo snímky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39A08-9BFA-4CCA-935F-AD766E5F8940}" type="slidenum">
              <a:rPr lang="sk-SK" smtClean="0"/>
              <a:t>9</a:t>
            </a:fld>
            <a:endParaRPr lang="sk-SK" dirty="0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550490" y="2392506"/>
            <a:ext cx="5738990" cy="3993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1531938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algn="just">
              <a:lnSpc>
                <a:spcPct val="150000"/>
              </a:lnSpc>
            </a:pP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WEB	</a:t>
            </a: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www.opvai.sk</a:t>
            </a: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www.vyskumnaagentura.sk</a:t>
            </a:r>
            <a:endParaRPr lang="sk-SK" altLang="sk-SK" sz="13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150000"/>
              </a:lnSpc>
            </a:pP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E-mail	</a:t>
            </a: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info@vyskumnaagentura.sk</a:t>
            </a: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non stop k dispozícii</a:t>
            </a:r>
          </a:p>
          <a:p>
            <a:pPr lvl="0" algn="just">
              <a:lnSpc>
                <a:spcPct val="150000"/>
              </a:lnSpc>
            </a:pP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Telefón 	+421 917 981 241</a:t>
            </a:r>
          </a:p>
          <a:p>
            <a:pPr lvl="0" algn="just"/>
            <a:endParaRPr lang="sk-SK" altLang="sk-SK" sz="13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sk-SK" sz="1300" i="1" dirty="0">
                <a:latin typeface="+mn-lt"/>
              </a:rPr>
              <a:t>Zároveň dávame do pozornosti možnosť </a:t>
            </a:r>
            <a:r>
              <a:rPr lang="sk-SK" sz="1300" i="1" u="sng" dirty="0">
                <a:latin typeface="+mn-lt"/>
              </a:rPr>
              <a:t>bezplatného</a:t>
            </a:r>
            <a:r>
              <a:rPr lang="sk-SK" sz="1300" i="1" dirty="0">
                <a:latin typeface="+mn-lt"/>
              </a:rPr>
              <a:t> poradenstva ku všetkým  operačným programom a získaniu pomoci z európskych štrukturálnych fondov  v regionálnych  Informačno-poradenských centrách</a:t>
            </a:r>
            <a:r>
              <a:rPr lang="sk-SK" sz="1300" dirty="0">
                <a:latin typeface="+mn-lt"/>
              </a:rPr>
              <a:t> </a:t>
            </a:r>
            <a:r>
              <a:rPr lang="sk-SK" sz="1300" i="1" dirty="0">
                <a:latin typeface="+mn-lt"/>
              </a:rPr>
              <a:t>(Trnava, Nitra, Trenčín, Žilina, Banská Bystrica, Humenné, Prešov, Košice).</a:t>
            </a:r>
            <a:endParaRPr lang="sk-SK" sz="1300" dirty="0">
              <a:latin typeface="+mn-lt"/>
            </a:endParaRPr>
          </a:p>
          <a:p>
            <a:pPr algn="just"/>
            <a:endParaRPr lang="sk-SK" sz="1300" i="1" dirty="0" smtClean="0">
              <a:latin typeface="+mn-lt"/>
            </a:endParaRPr>
          </a:p>
          <a:p>
            <a:pPr algn="just"/>
            <a:r>
              <a:rPr lang="sk-SK" sz="1300" i="1" dirty="0" smtClean="0">
                <a:latin typeface="+mn-lt"/>
              </a:rPr>
              <a:t>Kontakty</a:t>
            </a:r>
            <a:r>
              <a:rPr lang="sk-SK" sz="1300" i="1" dirty="0">
                <a:latin typeface="+mn-lt"/>
              </a:rPr>
              <a:t>:</a:t>
            </a:r>
            <a:endParaRPr lang="sk-SK" sz="1300" dirty="0">
              <a:latin typeface="+mn-lt"/>
            </a:endParaRPr>
          </a:p>
          <a:p>
            <a:pPr lvl="0" algn="just"/>
            <a:r>
              <a:rPr lang="sk-SK" altLang="sk-SK" sz="13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https://www.partnerskadohoda.gov.sk/893-sk/kontakty/</a:t>
            </a:r>
            <a:endParaRPr lang="sk-SK" altLang="sk-SK" sz="13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 algn="just"/>
            <a:endParaRPr lang="sk-SK" altLang="sk-SK" sz="1300" dirty="0">
              <a:latin typeface="+mn-lt"/>
              <a:ea typeface="Calibri" panose="020F0502020204030204" pitchFamily="34" charset="0"/>
              <a:cs typeface="Times New Roman" panose="02020603050405020304" pitchFamily="18" charset="0"/>
              <a:hlinkClick r:id="rId6"/>
            </a:endParaRPr>
          </a:p>
          <a:p>
            <a:pPr lvl="0" algn="just"/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https://www.itms2014.sk/</a:t>
            </a: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- vyhľadávač žiadostí a projektov</a:t>
            </a:r>
            <a:endParaRPr kumimoji="0" lang="sk-SK" altLang="sk-SK" sz="1300" b="0" u="none" strike="noStrike" cap="none" normalizeH="0" baseline="0" dirty="0">
              <a:ln>
                <a:noFill/>
              </a:ln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31938" algn="l"/>
              </a:tabLst>
            </a:pPr>
            <a:endParaRPr kumimoji="0" lang="sk-SK" altLang="sk-SK" sz="1300" b="0" u="none" strike="noStrike" cap="none" normalizeH="0" baseline="0" dirty="0">
              <a:ln>
                <a:noFill/>
              </a:ln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31938" algn="l"/>
              </a:tabLst>
            </a:pPr>
            <a:endParaRPr lang="sk-SK" altLang="sk-SK" sz="13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31938" algn="l"/>
              </a:tabLst>
            </a:pPr>
            <a:endParaRPr kumimoji="0" lang="sk-SK" altLang="sk-SK" sz="1300" b="0" u="none" strike="noStrike" cap="none" normalizeH="0" baseline="0" dirty="0">
              <a:ln>
                <a:noFill/>
              </a:ln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31938" algn="l"/>
              </a:tabLst>
            </a:pPr>
            <a:endParaRPr lang="sk-SK" altLang="sk-SK" sz="1300" dirty="0"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531938" algn="l"/>
              </a:tabLst>
            </a:pP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</a:t>
            </a:r>
            <a:r>
              <a:rPr lang="sk-SK" altLang="sk-SK" sz="1300" dirty="0" smtClean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</a:t>
            </a:r>
            <a:r>
              <a:rPr lang="sk-SK" altLang="sk-SK" sz="1300" dirty="0"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kumimoji="0" lang="sk-SK" altLang="sk-SK" sz="1300" b="0" u="none" strike="noStrike" cap="none" normalizeH="0" baseline="0" dirty="0" smtClean="0">
                <a:ln>
                  <a:noFill/>
                </a:ln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ím </a:t>
            </a:r>
            <a:r>
              <a:rPr kumimoji="0" lang="sk-SK" altLang="sk-SK" sz="1300" b="0" u="none" strike="noStrike" cap="none" normalizeH="0" baseline="0" dirty="0">
                <a:ln>
                  <a:noFill/>
                </a:ln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informovania a komunikácie VA</a:t>
            </a:r>
            <a:endParaRPr kumimoji="0" lang="sk-SK" altLang="sk-SK" sz="1300" b="0" u="none" strike="noStrike" cap="none" normalizeH="0" baseline="0" dirty="0">
              <a:ln>
                <a:noFill/>
              </a:ln>
              <a:effectLst/>
              <a:latin typeface="+mn-lt"/>
            </a:endParaRPr>
          </a:p>
        </p:txBody>
      </p:sp>
      <p:grpSp>
        <p:nvGrpSpPr>
          <p:cNvPr id="4" name="Skupina 3"/>
          <p:cNvGrpSpPr/>
          <p:nvPr/>
        </p:nvGrpSpPr>
        <p:grpSpPr>
          <a:xfrm rot="425613">
            <a:off x="834030" y="6917408"/>
            <a:ext cx="5073933" cy="677714"/>
            <a:chOff x="931963" y="6764221"/>
            <a:chExt cx="5073933" cy="677714"/>
          </a:xfrm>
        </p:grpSpPr>
        <p:sp>
          <p:nvSpPr>
            <p:cNvPr id="2" name="Obdĺžnik 1"/>
            <p:cNvSpPr/>
            <p:nvPr/>
          </p:nvSpPr>
          <p:spPr>
            <a:xfrm rot="21178282">
              <a:off x="931963" y="6764221"/>
              <a:ext cx="5073933" cy="523220"/>
            </a:xfrm>
            <a:prstGeom prst="rect">
              <a:avLst/>
            </a:prstGeom>
            <a:ln>
              <a:solidFill>
                <a:srgbClr val="FFC000"/>
              </a:solidFill>
            </a:ln>
          </p:spPr>
          <p:txBody>
            <a:bodyPr wrap="square">
              <a:spAutoFit/>
            </a:bodyPr>
            <a:lstStyle/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531938" algn="l"/>
                </a:tabLst>
              </a:pPr>
              <a:r>
                <a:rPr lang="sk-SK" altLang="sk-SK" sz="1400" b="1" dirty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Privítame od vás akékoľvek postrehy a návrhy. </a:t>
              </a:r>
            </a:p>
            <a:p>
              <a:pPr lvl="0" algn="ctr" eaLnBrk="0" fontAlgn="base" hangingPunct="0">
                <a:spcBef>
                  <a:spcPct val="0"/>
                </a:spcBef>
                <a:spcAft>
                  <a:spcPct val="0"/>
                </a:spcAft>
                <a:tabLst>
                  <a:tab pos="1531938" algn="l"/>
                </a:tabLst>
              </a:pPr>
              <a:r>
                <a:rPr lang="sk-SK" altLang="sk-SK" sz="1400" b="1" dirty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ea typeface="Calibri" panose="020F0502020204030204" pitchFamily="34" charset="0"/>
                  <a:cs typeface="Times New Roman" panose="02020603050405020304" pitchFamily="18" charset="0"/>
                </a:rPr>
                <a:t>Radi sa pre vás zlepšíme.</a:t>
              </a:r>
              <a:endParaRPr lang="sk-SK" altLang="sk-SK" sz="14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22" name="Obrázok 21"/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C7"/>
                </a:clrFrom>
                <a:clrTo>
                  <a:srgbClr val="FFFFC7">
                    <a:alpha val="0"/>
                  </a:srgbClr>
                </a:clrTo>
              </a:clrChange>
            </a:blip>
            <a:srcRect l="26009" t="46766" r="65321" b="36905"/>
            <a:stretch/>
          </p:blipFill>
          <p:spPr>
            <a:xfrm rot="20893279">
              <a:off x="1082074" y="6958459"/>
              <a:ext cx="456616" cy="483476"/>
            </a:xfrm>
            <a:prstGeom prst="rect">
              <a:avLst/>
            </a:prstGeom>
          </p:spPr>
        </p:pic>
      </p:grpSp>
      <p:pic>
        <p:nvPicPr>
          <p:cNvPr id="5" name="Obrázo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383" y="8925720"/>
            <a:ext cx="2873602" cy="783081"/>
          </a:xfrm>
          <a:prstGeom prst="rect">
            <a:avLst/>
          </a:prstGeom>
        </p:spPr>
      </p:pic>
      <p:pic>
        <p:nvPicPr>
          <p:cNvPr id="6" name="Obrázok 5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62" t="21571" r="13462" b="22926"/>
          <a:stretch/>
        </p:blipFill>
        <p:spPr>
          <a:xfrm>
            <a:off x="4635222" y="9065428"/>
            <a:ext cx="1372432" cy="541751"/>
          </a:xfrm>
          <a:prstGeom prst="rect">
            <a:avLst/>
          </a:prstGeom>
        </p:spPr>
      </p:pic>
      <p:sp>
        <p:nvSpPr>
          <p:cNvPr id="23" name="Tlačidlo akcie: Domov 22">
            <a:hlinkClick r:id="rId10" action="ppaction://hlinksldjump" highlightClick="1"/>
          </p:cNvPr>
          <p:cNvSpPr/>
          <p:nvPr/>
        </p:nvSpPr>
        <p:spPr>
          <a:xfrm>
            <a:off x="6386513" y="9257948"/>
            <a:ext cx="376090" cy="374300"/>
          </a:xfrm>
          <a:prstGeom prst="actionButtonHome">
            <a:avLst/>
          </a:prstGeom>
          <a:solidFill>
            <a:schemeClr val="bg1">
              <a:alpha val="48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 dirty="0"/>
          </a:p>
        </p:txBody>
      </p:sp>
      <p:grpSp>
        <p:nvGrpSpPr>
          <p:cNvPr id="19" name="Skupina 18"/>
          <p:cNvGrpSpPr/>
          <p:nvPr/>
        </p:nvGrpSpPr>
        <p:grpSpPr>
          <a:xfrm>
            <a:off x="544286" y="287927"/>
            <a:ext cx="6030685" cy="2203505"/>
            <a:chOff x="544286" y="287927"/>
            <a:chExt cx="6030685" cy="2203505"/>
          </a:xfrm>
        </p:grpSpPr>
        <p:pic>
          <p:nvPicPr>
            <p:cNvPr id="20" name="Obrázok 19"/>
            <p:cNvPicPr/>
            <p:nvPr/>
          </p:nvPicPr>
          <p:blipFill>
            <a:blip r:embed="rId11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4286" y="287927"/>
              <a:ext cx="6030685" cy="1318260"/>
            </a:xfrm>
            <a:prstGeom prst="roundRect">
              <a:avLst/>
            </a:prstGeom>
            <a:solidFill>
              <a:schemeClr val="bg1">
                <a:alpha val="1000"/>
              </a:schemeClr>
            </a:solidFill>
          </p:spPr>
        </p:pic>
        <p:grpSp>
          <p:nvGrpSpPr>
            <p:cNvPr id="21" name="Skupina 20"/>
            <p:cNvGrpSpPr/>
            <p:nvPr/>
          </p:nvGrpSpPr>
          <p:grpSpPr>
            <a:xfrm>
              <a:off x="544286" y="1745960"/>
              <a:ext cx="4038730" cy="745472"/>
              <a:chOff x="544286" y="1745960"/>
              <a:chExt cx="4038730" cy="745472"/>
            </a:xfrm>
          </p:grpSpPr>
          <p:sp>
            <p:nvSpPr>
              <p:cNvPr id="28" name="Zaoblený obdĺžnik 27"/>
              <p:cNvSpPr/>
              <p:nvPr/>
            </p:nvSpPr>
            <p:spPr>
              <a:xfrm>
                <a:off x="544286" y="1745960"/>
                <a:ext cx="3875900" cy="572818"/>
              </a:xfrm>
              <a:prstGeom prst="roundRect">
                <a:avLst/>
              </a:prstGeom>
              <a:blipFill>
                <a:blip r:embed="rId12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sk-SK" dirty="0"/>
              </a:p>
            </p:txBody>
          </p:sp>
          <p:sp>
            <p:nvSpPr>
              <p:cNvPr id="32" name="BlokTextu 31"/>
              <p:cNvSpPr txBox="1"/>
              <p:nvPr/>
            </p:nvSpPr>
            <p:spPr>
              <a:xfrm>
                <a:off x="634509" y="1814324"/>
                <a:ext cx="3948507" cy="6771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sk-SK" sz="1900" b="1" dirty="0" smtClean="0">
                    <a:solidFill>
                      <a:srgbClr val="00339A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Kontakty</a:t>
                </a:r>
                <a:endParaRPr lang="sk-SK" sz="1900" b="1" dirty="0">
                  <a:solidFill>
                    <a:srgbClr val="00339A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endParaRPr lang="sk-SK" sz="19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74729611"/>
      </p:ext>
    </p:extLst>
  </p:cSld>
  <p:clrMapOvr>
    <a:masterClrMapping/>
  </p:clrMapOvr>
</p:sld>
</file>

<file path=ppt/theme/theme1.xml><?xml version="1.0" encoding="utf-8"?>
<a:theme xmlns:a="http://schemas.openxmlformats.org/drawingml/2006/main" name="Motív balíka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3956</TotalTime>
  <Words>402</Words>
  <Application>Microsoft Office PowerPoint</Application>
  <PresentationFormat>A4 (210 x 297 mm)</PresentationFormat>
  <Paragraphs>135</Paragraphs>
  <Slides>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Dubai Light</vt:lpstr>
      <vt:lpstr>Times New Roman</vt:lpstr>
      <vt:lpstr>Wingdings</vt:lpstr>
      <vt:lpstr>Motív balíka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>Šuloková Katarína</dc:creator>
  <cp:lastModifiedBy>Šuloková Katarína</cp:lastModifiedBy>
  <cp:revision>194</cp:revision>
  <dcterms:created xsi:type="dcterms:W3CDTF">2021-02-07T14:12:45Z</dcterms:created>
  <dcterms:modified xsi:type="dcterms:W3CDTF">2021-05-11T11:35:28Z</dcterms:modified>
</cp:coreProperties>
</file>