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3"/>
  </p:sldMasterIdLst>
  <p:notesMasterIdLst>
    <p:notesMasterId r:id="rId102"/>
  </p:notesMasterIdLst>
  <p:handoutMasterIdLst>
    <p:handoutMasterId r:id="rId103"/>
  </p:handoutMasterIdLst>
  <p:sldIdLst>
    <p:sldId id="293" r:id="rId4"/>
    <p:sldId id="448" r:id="rId5"/>
    <p:sldId id="454" r:id="rId6"/>
    <p:sldId id="455" r:id="rId7"/>
    <p:sldId id="456" r:id="rId8"/>
    <p:sldId id="457" r:id="rId9"/>
    <p:sldId id="458" r:id="rId10"/>
    <p:sldId id="459" r:id="rId11"/>
    <p:sldId id="460" r:id="rId12"/>
    <p:sldId id="461" r:id="rId13"/>
    <p:sldId id="462" r:id="rId14"/>
    <p:sldId id="463" r:id="rId15"/>
    <p:sldId id="464" r:id="rId16"/>
    <p:sldId id="465" r:id="rId17"/>
    <p:sldId id="466" r:id="rId18"/>
    <p:sldId id="467" r:id="rId19"/>
    <p:sldId id="468" r:id="rId20"/>
    <p:sldId id="469" r:id="rId21"/>
    <p:sldId id="470" r:id="rId22"/>
    <p:sldId id="471" r:id="rId23"/>
    <p:sldId id="472" r:id="rId24"/>
    <p:sldId id="473" r:id="rId25"/>
    <p:sldId id="474" r:id="rId26"/>
    <p:sldId id="475" r:id="rId27"/>
    <p:sldId id="514" r:id="rId28"/>
    <p:sldId id="478" r:id="rId29"/>
    <p:sldId id="479" r:id="rId30"/>
    <p:sldId id="480" r:id="rId31"/>
    <p:sldId id="481" r:id="rId32"/>
    <p:sldId id="482" r:id="rId33"/>
    <p:sldId id="483" r:id="rId34"/>
    <p:sldId id="484" r:id="rId35"/>
    <p:sldId id="485" r:id="rId36"/>
    <p:sldId id="486" r:id="rId37"/>
    <p:sldId id="487" r:id="rId38"/>
    <p:sldId id="488" r:id="rId39"/>
    <p:sldId id="489" r:id="rId40"/>
    <p:sldId id="490" r:id="rId41"/>
    <p:sldId id="491" r:id="rId42"/>
    <p:sldId id="492" r:id="rId43"/>
    <p:sldId id="493" r:id="rId44"/>
    <p:sldId id="476" r:id="rId45"/>
    <p:sldId id="494" r:id="rId46"/>
    <p:sldId id="495" r:id="rId47"/>
    <p:sldId id="496" r:id="rId48"/>
    <p:sldId id="497" r:id="rId49"/>
    <p:sldId id="498" r:id="rId50"/>
    <p:sldId id="499" r:id="rId51"/>
    <p:sldId id="500" r:id="rId52"/>
    <p:sldId id="501" r:id="rId53"/>
    <p:sldId id="502" r:id="rId54"/>
    <p:sldId id="503" r:id="rId55"/>
    <p:sldId id="504" r:id="rId56"/>
    <p:sldId id="505" r:id="rId57"/>
    <p:sldId id="506" r:id="rId58"/>
    <p:sldId id="507" r:id="rId59"/>
    <p:sldId id="508" r:id="rId60"/>
    <p:sldId id="509" r:id="rId61"/>
    <p:sldId id="510" r:id="rId62"/>
    <p:sldId id="511" r:id="rId63"/>
    <p:sldId id="512" r:id="rId64"/>
    <p:sldId id="477" r:id="rId65"/>
    <p:sldId id="513" r:id="rId66"/>
    <p:sldId id="430" r:id="rId67"/>
    <p:sldId id="434" r:id="rId68"/>
    <p:sldId id="435" r:id="rId69"/>
    <p:sldId id="453" r:id="rId70"/>
    <p:sldId id="529" r:id="rId71"/>
    <p:sldId id="530" r:id="rId72"/>
    <p:sldId id="449" r:id="rId73"/>
    <p:sldId id="431" r:id="rId74"/>
    <p:sldId id="436" r:id="rId75"/>
    <p:sldId id="438" r:id="rId76"/>
    <p:sldId id="445" r:id="rId77"/>
    <p:sldId id="439" r:id="rId78"/>
    <p:sldId id="444" r:id="rId79"/>
    <p:sldId id="440" r:id="rId80"/>
    <p:sldId id="441" r:id="rId81"/>
    <p:sldId id="442" r:id="rId82"/>
    <p:sldId id="437" r:id="rId83"/>
    <p:sldId id="450" r:id="rId84"/>
    <p:sldId id="451" r:id="rId85"/>
    <p:sldId id="452" r:id="rId86"/>
    <p:sldId id="446" r:id="rId87"/>
    <p:sldId id="515" r:id="rId88"/>
    <p:sldId id="517" r:id="rId89"/>
    <p:sldId id="519" r:id="rId90"/>
    <p:sldId id="520" r:id="rId91"/>
    <p:sldId id="521" r:id="rId92"/>
    <p:sldId id="522" r:id="rId93"/>
    <p:sldId id="523" r:id="rId94"/>
    <p:sldId id="524" r:id="rId95"/>
    <p:sldId id="516" r:id="rId96"/>
    <p:sldId id="525" r:id="rId97"/>
    <p:sldId id="526" r:id="rId98"/>
    <p:sldId id="527" r:id="rId99"/>
    <p:sldId id="528" r:id="rId100"/>
    <p:sldId id="425" r:id="rId101"/>
  </p:sldIdLst>
  <p:sldSz cx="9144000" cy="6858000" type="screen4x3"/>
  <p:notesSz cx="9926638" cy="6797675"/>
  <p:defaultTextStyle>
    <a:defPPr>
      <a:defRPr lang="sk-SK"/>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2880">
          <p15:clr>
            <a:srgbClr val="A4A3A4"/>
          </p15:clr>
        </p15:guide>
        <p15:guide id="3" orient="horz" pos="2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redný štýl 2 - zvýrazneni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redný štýl 2 - zvýrazneni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3556" autoAdjust="0"/>
  </p:normalViewPr>
  <p:slideViewPr>
    <p:cSldViewPr snapToGrid="0">
      <p:cViewPr varScale="1">
        <p:scale>
          <a:sx n="104" d="100"/>
          <a:sy n="104" d="100"/>
        </p:scale>
        <p:origin x="1416" y="108"/>
      </p:cViewPr>
      <p:guideLst>
        <p:guide orient="horz" pos="2228"/>
        <p:guide pos="2880"/>
        <p:guide orient="horz" pos="21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5824"/>
    </p:cViewPr>
  </p:sorterViewPr>
  <p:notesViewPr>
    <p:cSldViewPr snapToGrid="0">
      <p:cViewPr varScale="1">
        <p:scale>
          <a:sx n="113" d="100"/>
          <a:sy n="113" d="100"/>
        </p:scale>
        <p:origin x="666"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tableStyles" Target="tableStyles.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notesMaster" Target="notesMasters/notes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A08E3-06EB-4C05-A265-D1FC4A1BDE6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sk-SK"/>
        </a:p>
      </dgm:t>
    </dgm:pt>
    <dgm:pt modelId="{D4F2E323-32E4-4A39-9B9B-F126B5351116}">
      <dgm:prSet phldrT="[Text]"/>
      <dgm:spPr>
        <a:xfrm>
          <a:off x="148173" y="1"/>
          <a:ext cx="2956056" cy="1588593"/>
        </a:xfrm>
        <a:prstGeom prst="roundRect">
          <a:avLst>
            <a:gd name="adj" fmla="val 10000"/>
          </a:avLst>
        </a:prstGeom>
        <a:solidFill>
          <a:schemeClr val="accent1">
            <a:lumMod val="50000"/>
          </a:schemeClr>
        </a:solidFill>
      </dgm:spPr>
      <dgm:t>
        <a:bodyPr/>
        <a:lstStyle/>
        <a:p>
          <a:r>
            <a:rPr lang="sk-SK" b="1" dirty="0" smtClean="0">
              <a:latin typeface="+mj-lt"/>
              <a:ea typeface="Verdana" panose="020B0604030504040204" pitchFamily="34" charset="0"/>
              <a:cs typeface="+mn-cs"/>
            </a:rPr>
            <a:t>Všeobecne </a:t>
          </a:r>
          <a:br>
            <a:rPr lang="sk-SK" b="1" dirty="0" smtClean="0">
              <a:latin typeface="+mj-lt"/>
              <a:ea typeface="Verdana" panose="020B0604030504040204" pitchFamily="34" charset="0"/>
              <a:cs typeface="+mn-cs"/>
            </a:rPr>
          </a:br>
          <a:r>
            <a:rPr lang="sk-SK" b="1" dirty="0" smtClean="0">
              <a:latin typeface="+mj-lt"/>
              <a:ea typeface="Verdana" panose="020B0604030504040204" pitchFamily="34" charset="0"/>
              <a:cs typeface="+mn-cs"/>
            </a:rPr>
            <a:t>k podmienkam účasti</a:t>
          </a:r>
          <a:endParaRPr lang="sk-SK" b="1" dirty="0">
            <a:latin typeface="+mj-lt"/>
            <a:ea typeface="Verdana" panose="020B0604030504040204" pitchFamily="34" charset="0"/>
            <a:cs typeface="+mn-cs"/>
          </a:endParaRPr>
        </a:p>
      </dgm:t>
    </dgm:pt>
    <dgm:pt modelId="{2CA23172-B071-41FB-8E70-90F8A362D5D0}" type="parTrans" cxnId="{3FFDEF5B-8471-417C-B758-064C66E4EC7E}">
      <dgm:prSet/>
      <dgm:spPr/>
      <dgm:t>
        <a:bodyPr/>
        <a:lstStyle/>
        <a:p>
          <a:endParaRPr lang="sk-SK">
            <a:latin typeface="+mj-lt"/>
          </a:endParaRPr>
        </a:p>
      </dgm:t>
    </dgm:pt>
    <dgm:pt modelId="{6D48CB1E-AD22-463C-BC6A-A767F368B255}" type="sibTrans" cxnId="{3FFDEF5B-8471-417C-B758-064C66E4EC7E}">
      <dgm:prSet/>
      <dgm:spPr/>
      <dgm:t>
        <a:bodyPr/>
        <a:lstStyle/>
        <a:p>
          <a:endParaRPr lang="sk-SK">
            <a:latin typeface="+mj-lt"/>
          </a:endParaRPr>
        </a:p>
      </dgm:t>
    </dgm:pt>
    <dgm:pt modelId="{57E9233F-02B4-4E37-A605-38D2D7AA460D}">
      <dgm:prSet phldrT="[Text]" custT="1"/>
      <dgm:spPr>
        <a:xfrm>
          <a:off x="130639" y="1870166"/>
          <a:ext cx="2981999" cy="745499"/>
        </a:xfrm>
        <a:prstGeom prst="roundRect">
          <a:avLst>
            <a:gd name="adj" fmla="val 10000"/>
          </a:avLst>
        </a:prstGeom>
      </dgm:spPr>
      <dgm:t>
        <a:bodyPr/>
        <a:lstStyle/>
        <a:p>
          <a:r>
            <a:rPr lang="sk-SK" sz="1200" dirty="0" smtClean="0">
              <a:latin typeface="+mj-lt"/>
              <a:ea typeface="Verdana" panose="020B0604030504040204" pitchFamily="34" charset="0"/>
              <a:cs typeface="+mn-cs"/>
            </a:rPr>
            <a:t>Určenie podmienok účasti</a:t>
          </a:r>
          <a:endParaRPr lang="sk-SK" sz="1200" dirty="0">
            <a:latin typeface="+mj-lt"/>
            <a:ea typeface="Verdana" panose="020B0604030504040204" pitchFamily="34" charset="0"/>
            <a:cs typeface="+mn-cs"/>
          </a:endParaRPr>
        </a:p>
      </dgm:t>
    </dgm:pt>
    <dgm:pt modelId="{4572930C-53BB-4AA8-8607-870812DF00B5}" type="parTrans" cxnId="{7A01899E-1314-45B7-81EB-CF6BBD86D570}">
      <dgm:prSet/>
      <dgm:spPr>
        <a:xfrm rot="5410827">
          <a:off x="1552863" y="1664149"/>
          <a:ext cx="140786" cy="130462"/>
        </a:xfrm>
        <a:prstGeom prst="rightArrow">
          <a:avLst>
            <a:gd name="adj1" fmla="val 66700"/>
            <a:gd name="adj2" fmla="val 50000"/>
          </a:avLst>
        </a:prstGeom>
      </dgm:spPr>
      <dgm:t>
        <a:bodyPr/>
        <a:lstStyle/>
        <a:p>
          <a:endParaRPr lang="sk-SK">
            <a:latin typeface="+mj-lt"/>
            <a:ea typeface="Verdana" panose="020B0604030504040204" pitchFamily="34" charset="0"/>
          </a:endParaRPr>
        </a:p>
      </dgm:t>
    </dgm:pt>
    <dgm:pt modelId="{F2434EE7-41A7-4776-AD26-FE3B4CC050CD}" type="sibTrans" cxnId="{7A01899E-1314-45B7-81EB-CF6BBD86D570}">
      <dgm:prSet/>
      <dgm:spPr>
        <a:xfrm rot="5377177">
          <a:off x="1568816" y="2671766"/>
          <a:ext cx="112205" cy="130462"/>
        </a:xfrm>
        <a:prstGeom prst="rightArrow">
          <a:avLst>
            <a:gd name="adj1" fmla="val 66700"/>
            <a:gd name="adj2" fmla="val 50000"/>
          </a:avLst>
        </a:prstGeom>
      </dgm:spPr>
      <dgm:t>
        <a:bodyPr/>
        <a:lstStyle/>
        <a:p>
          <a:endParaRPr lang="sk-SK">
            <a:latin typeface="+mj-lt"/>
            <a:ea typeface="Verdana" panose="020B0604030504040204" pitchFamily="34" charset="0"/>
          </a:endParaRPr>
        </a:p>
      </dgm:t>
    </dgm:pt>
    <dgm:pt modelId="{159D6A3A-7FF8-436F-8FBF-ED05BC4B85A3}">
      <dgm:prSet phldrT="[Text]" custT="1"/>
      <dgm:spPr>
        <a:xfrm>
          <a:off x="138004" y="3867140"/>
          <a:ext cx="2981999" cy="745499"/>
        </a:xfrm>
        <a:prstGeom prst="roundRect">
          <a:avLst>
            <a:gd name="adj" fmla="val 10000"/>
          </a:avLst>
        </a:prstGeom>
      </dgm:spPr>
      <dgm:t>
        <a:bodyPr/>
        <a:lstStyle/>
        <a:p>
          <a:r>
            <a:rPr lang="sk-SK" sz="1200" dirty="0" smtClean="0">
              <a:latin typeface="+mj-lt"/>
              <a:ea typeface="Verdana" panose="020B0604030504040204" pitchFamily="34" charset="0"/>
              <a:cs typeface="+mn-cs"/>
            </a:rPr>
            <a:t>Najčastejšie porušenia súvisiace s podmienkami účasti</a:t>
          </a:r>
          <a:endParaRPr lang="sk-SK" sz="1200" dirty="0">
            <a:latin typeface="+mj-lt"/>
            <a:ea typeface="Verdana" panose="020B0604030504040204" pitchFamily="34" charset="0"/>
            <a:cs typeface="+mn-cs"/>
          </a:endParaRPr>
        </a:p>
      </dgm:t>
    </dgm:pt>
    <dgm:pt modelId="{0A420A6C-CD53-4799-A96D-9DEDE014C54D}" type="parTrans" cxnId="{27F3CBEE-7219-4F86-8162-50E5D7F666E1}">
      <dgm:prSet/>
      <dgm:spPr/>
      <dgm:t>
        <a:bodyPr/>
        <a:lstStyle/>
        <a:p>
          <a:endParaRPr lang="sk-SK">
            <a:latin typeface="+mj-lt"/>
          </a:endParaRPr>
        </a:p>
      </dgm:t>
    </dgm:pt>
    <dgm:pt modelId="{6120C7CD-5CF0-4274-9DB9-85A809B6088B}" type="sibTrans" cxnId="{27F3CBEE-7219-4F86-8162-50E5D7F666E1}">
      <dgm:prSet/>
      <dgm:spPr/>
      <dgm:t>
        <a:bodyPr/>
        <a:lstStyle/>
        <a:p>
          <a:endParaRPr lang="sk-SK">
            <a:latin typeface="+mj-lt"/>
          </a:endParaRPr>
        </a:p>
      </dgm:t>
    </dgm:pt>
    <dgm:pt modelId="{0F70B483-A953-4326-B75D-20A98D5B0ED5}">
      <dgm:prSet/>
      <dgm:spPr>
        <a:xfrm>
          <a:off x="3558075" y="1"/>
          <a:ext cx="2899070" cy="1583397"/>
        </a:xfrm>
        <a:prstGeom prst="roundRect">
          <a:avLst>
            <a:gd name="adj" fmla="val 10000"/>
          </a:avLst>
        </a:prstGeom>
        <a:solidFill>
          <a:schemeClr val="accent1">
            <a:lumMod val="50000"/>
          </a:schemeClr>
        </a:solidFill>
      </dgm:spPr>
      <dgm:t>
        <a:bodyPr/>
        <a:lstStyle/>
        <a:p>
          <a:r>
            <a:rPr lang="sk-SK" b="1" dirty="0" smtClean="0">
              <a:latin typeface="+mj-lt"/>
              <a:ea typeface="Verdana" panose="020B0604030504040204" pitchFamily="34" charset="0"/>
              <a:cs typeface="+mn-cs"/>
            </a:rPr>
            <a:t>Príklady </a:t>
          </a:r>
          <a:br>
            <a:rPr lang="sk-SK" b="1" dirty="0" smtClean="0">
              <a:latin typeface="+mj-lt"/>
              <a:ea typeface="Verdana" panose="020B0604030504040204" pitchFamily="34" charset="0"/>
              <a:cs typeface="+mn-cs"/>
            </a:rPr>
          </a:br>
          <a:r>
            <a:rPr lang="sk-SK" b="1" dirty="0" smtClean="0">
              <a:latin typeface="+mj-lt"/>
              <a:ea typeface="Verdana" panose="020B0604030504040204" pitchFamily="34" charset="0"/>
              <a:cs typeface="+mn-cs"/>
            </a:rPr>
            <a:t>z praxe</a:t>
          </a:r>
          <a:endParaRPr lang="sk-SK" b="1" dirty="0">
            <a:latin typeface="+mj-lt"/>
            <a:ea typeface="Verdana" panose="020B0604030504040204" pitchFamily="34" charset="0"/>
            <a:cs typeface="+mn-cs"/>
          </a:endParaRPr>
        </a:p>
      </dgm:t>
    </dgm:pt>
    <dgm:pt modelId="{295759D5-49BA-4565-9265-E16B819DD447}" type="parTrans" cxnId="{F438852C-4444-44F4-A674-14F07403BAAE}">
      <dgm:prSet/>
      <dgm:spPr/>
      <dgm:t>
        <a:bodyPr/>
        <a:lstStyle/>
        <a:p>
          <a:endParaRPr lang="sk-SK">
            <a:latin typeface="+mj-lt"/>
          </a:endParaRPr>
        </a:p>
      </dgm:t>
    </dgm:pt>
    <dgm:pt modelId="{2E8FF4B2-36A5-4FD4-A998-EF4DF7980617}" type="sibTrans" cxnId="{F438852C-4444-44F4-A674-14F07403BAAE}">
      <dgm:prSet/>
      <dgm:spPr/>
      <dgm:t>
        <a:bodyPr/>
        <a:lstStyle/>
        <a:p>
          <a:endParaRPr lang="sk-SK">
            <a:latin typeface="+mj-lt"/>
          </a:endParaRPr>
        </a:p>
      </dgm:t>
    </dgm:pt>
    <dgm:pt modelId="{6F930180-BFDE-406A-8355-DB359A8AAD63}">
      <dgm:prSet custT="1"/>
      <dgm:spPr>
        <a:xfrm>
          <a:off x="3419964" y="3867140"/>
          <a:ext cx="2981999" cy="745499"/>
        </a:xfrm>
        <a:prstGeom prst="roundRect">
          <a:avLst>
            <a:gd name="adj" fmla="val 10000"/>
          </a:avLst>
        </a:prstGeom>
      </dgm:spPr>
      <dgm:t>
        <a:bodyPr/>
        <a:lstStyle/>
        <a:p>
          <a:r>
            <a:rPr lang="sk-SK" sz="1200" dirty="0" smtClean="0">
              <a:latin typeface="+mj-lt"/>
              <a:ea typeface="Verdana" panose="020B0604030504040204" pitchFamily="34" charset="0"/>
              <a:cs typeface="+mn-cs"/>
            </a:rPr>
            <a:t>Rozhodnutie ÚVO č. 11308-6000/2022-OD/5 z 6. 12. 2022 </a:t>
          </a:r>
          <a:endParaRPr lang="sk-SK" sz="1200" dirty="0">
            <a:latin typeface="+mj-lt"/>
            <a:ea typeface="Verdana" panose="020B0604030504040204" pitchFamily="34" charset="0"/>
            <a:cs typeface="+mn-cs"/>
          </a:endParaRPr>
        </a:p>
      </dgm:t>
    </dgm:pt>
    <dgm:pt modelId="{6B8B7400-06DD-4FBA-984F-BCB111CEDA5C}" type="parTrans" cxnId="{27E69943-9EA3-49CA-AF29-BF3A65C60F9E}">
      <dgm:prSet/>
      <dgm:spPr/>
      <dgm:t>
        <a:bodyPr/>
        <a:lstStyle/>
        <a:p>
          <a:endParaRPr lang="sk-SK">
            <a:latin typeface="+mj-lt"/>
          </a:endParaRPr>
        </a:p>
      </dgm:t>
    </dgm:pt>
    <dgm:pt modelId="{36BEADB9-E89A-415C-BEDF-C6F37491C157}" type="sibTrans" cxnId="{27E69943-9EA3-49CA-AF29-BF3A65C60F9E}">
      <dgm:prSet/>
      <dgm:spPr/>
      <dgm:t>
        <a:bodyPr/>
        <a:lstStyle/>
        <a:p>
          <a:endParaRPr lang="sk-SK">
            <a:latin typeface="+mj-lt"/>
          </a:endParaRPr>
        </a:p>
      </dgm:t>
    </dgm:pt>
    <dgm:pt modelId="{CA1C69BB-732E-4D2E-AAE7-688F2D671BE9}">
      <dgm:prSet custT="1"/>
      <dgm:spPr>
        <a:xfrm>
          <a:off x="3448054" y="2906475"/>
          <a:ext cx="2981999" cy="745499"/>
        </a:xfrm>
        <a:prstGeom prst="roundRect">
          <a:avLst>
            <a:gd name="adj" fmla="val 10000"/>
          </a:avLst>
        </a:prstGeom>
      </dgm:spPr>
      <dgm:t>
        <a:bodyPr/>
        <a:lstStyle/>
        <a:p>
          <a:r>
            <a:rPr lang="sk-SK" sz="1200" dirty="0" smtClean="0">
              <a:latin typeface="+mj-lt"/>
              <a:ea typeface="Verdana" panose="020B0604030504040204" pitchFamily="34" charset="0"/>
              <a:cs typeface="+mn-cs"/>
            </a:rPr>
            <a:t>Rozhodnutie ÚVO č. 13803-6000/2022-OD/6 z 6.3.2023</a:t>
          </a:r>
          <a:endParaRPr lang="sk-SK" sz="1200" dirty="0">
            <a:latin typeface="+mj-lt"/>
            <a:ea typeface="Verdana" panose="020B0604030504040204" pitchFamily="34" charset="0"/>
            <a:cs typeface="+mn-cs"/>
          </a:endParaRPr>
        </a:p>
      </dgm:t>
    </dgm:pt>
    <dgm:pt modelId="{6FEB1843-A815-45E4-AC45-209F679CFC53}" type="parTrans" cxnId="{C115EFAE-9654-46ED-A8FA-B5ABEB536CB9}">
      <dgm:prSet/>
      <dgm:spPr/>
      <dgm:t>
        <a:bodyPr/>
        <a:lstStyle/>
        <a:p>
          <a:endParaRPr lang="sk-SK">
            <a:latin typeface="+mj-lt"/>
          </a:endParaRPr>
        </a:p>
      </dgm:t>
    </dgm:pt>
    <dgm:pt modelId="{CFC9B7FC-A033-4F8D-9E35-39BA2BD1EB1F}" type="sibTrans" cxnId="{C115EFAE-9654-46ED-A8FA-B5ABEB536CB9}">
      <dgm:prSet/>
      <dgm:spPr>
        <a:xfrm rot="16099507" flipH="1">
          <a:off x="4887259" y="3708026"/>
          <a:ext cx="128639" cy="120816"/>
        </a:xfrm>
        <a:prstGeom prst="rightArrow">
          <a:avLst>
            <a:gd name="adj1" fmla="val 66700"/>
            <a:gd name="adj2" fmla="val 50000"/>
          </a:avLst>
        </a:prstGeom>
      </dgm:spPr>
      <dgm:t>
        <a:bodyPr/>
        <a:lstStyle/>
        <a:p>
          <a:endParaRPr lang="sk-SK">
            <a:latin typeface="+mj-lt"/>
            <a:ea typeface="Verdana" panose="020B0604030504040204" pitchFamily="34" charset="0"/>
          </a:endParaRPr>
        </a:p>
      </dgm:t>
    </dgm:pt>
    <dgm:pt modelId="{6E99E415-A0DC-44F6-B1D0-248873A4E3F4}">
      <dgm:prSet custT="1"/>
      <dgm:spPr>
        <a:xfrm>
          <a:off x="3457447" y="1882847"/>
          <a:ext cx="2981999" cy="745499"/>
        </a:xfrm>
        <a:prstGeom prst="roundRect">
          <a:avLst>
            <a:gd name="adj" fmla="val 10000"/>
          </a:avLst>
        </a:prstGeom>
      </dgm:spPr>
      <dgm:t>
        <a:bodyPr/>
        <a:lstStyle/>
        <a:p>
          <a:r>
            <a:rPr lang="sk-SK" sz="1200" dirty="0" smtClean="0">
              <a:latin typeface="+mj-lt"/>
              <a:ea typeface="Verdana" panose="020B0604030504040204" pitchFamily="34" charset="0"/>
              <a:cs typeface="+mn-cs"/>
            </a:rPr>
            <a:t>Rozhodnutie predsedu ÚVO </a:t>
          </a:r>
          <a:br>
            <a:rPr lang="sk-SK" sz="1200" dirty="0" smtClean="0">
              <a:latin typeface="+mj-lt"/>
              <a:ea typeface="Verdana" panose="020B0604030504040204" pitchFamily="34" charset="0"/>
              <a:cs typeface="+mn-cs"/>
            </a:rPr>
          </a:br>
          <a:r>
            <a:rPr lang="sk-SK" sz="1200" dirty="0" smtClean="0">
              <a:latin typeface="+mj-lt"/>
              <a:ea typeface="Verdana" panose="020B0604030504040204" pitchFamily="34" charset="0"/>
              <a:cs typeface="+mn-cs"/>
            </a:rPr>
            <a:t>č. 11239-P/2022</a:t>
          </a:r>
        </a:p>
        <a:p>
          <a:r>
            <a:rPr lang="sk-SK" sz="1200" dirty="0" smtClean="0">
              <a:latin typeface="+mj-lt"/>
              <a:ea typeface="Verdana" panose="020B0604030504040204" pitchFamily="34" charset="0"/>
              <a:cs typeface="+mn-cs"/>
            </a:rPr>
            <a:t> 2888-P/2023 z 13.4.2023</a:t>
          </a:r>
          <a:endParaRPr lang="sk-SK" sz="1200" dirty="0">
            <a:latin typeface="+mj-lt"/>
            <a:ea typeface="Verdana" panose="020B0604030504040204" pitchFamily="34" charset="0"/>
            <a:cs typeface="+mn-cs"/>
          </a:endParaRPr>
        </a:p>
      </dgm:t>
    </dgm:pt>
    <dgm:pt modelId="{FD524F2B-C23F-4528-99A0-F986D5985C71}" type="parTrans" cxnId="{57031625-965B-4EED-A7CD-9C208EFAA3AA}">
      <dgm:prSet/>
      <dgm:spPr>
        <a:xfrm rot="5538860">
          <a:off x="4903883" y="1668871"/>
          <a:ext cx="131359" cy="128502"/>
        </a:xfrm>
        <a:prstGeom prst="rightArrow">
          <a:avLst>
            <a:gd name="adj1" fmla="val 66700"/>
            <a:gd name="adj2" fmla="val 50000"/>
          </a:avLst>
        </a:prstGeom>
      </dgm:spPr>
      <dgm:t>
        <a:bodyPr/>
        <a:lstStyle/>
        <a:p>
          <a:endParaRPr lang="sk-SK">
            <a:latin typeface="+mj-lt"/>
            <a:ea typeface="Verdana" panose="020B0604030504040204" pitchFamily="34" charset="0"/>
          </a:endParaRPr>
        </a:p>
      </dgm:t>
    </dgm:pt>
    <dgm:pt modelId="{05C757B8-A859-4D55-849A-61DD2C1C095B}" type="sibTrans" cxnId="{57031625-965B-4EED-A7CD-9C208EFAA3AA}">
      <dgm:prSet/>
      <dgm:spPr>
        <a:xfrm rot="16168454" flipH="1">
          <a:off x="4892914" y="2679900"/>
          <a:ext cx="103152" cy="139511"/>
        </a:xfrm>
        <a:prstGeom prst="rightArrow">
          <a:avLst>
            <a:gd name="adj1" fmla="val 66700"/>
            <a:gd name="adj2" fmla="val 50000"/>
          </a:avLst>
        </a:prstGeom>
      </dgm:spPr>
      <dgm:t>
        <a:bodyPr/>
        <a:lstStyle/>
        <a:p>
          <a:endParaRPr lang="sk-SK">
            <a:latin typeface="+mj-lt"/>
            <a:ea typeface="Verdana" panose="020B0604030504040204" pitchFamily="34" charset="0"/>
          </a:endParaRPr>
        </a:p>
      </dgm:t>
    </dgm:pt>
    <dgm:pt modelId="{DCD3AD63-5D09-4AA2-81D1-D0989531CDB8}">
      <dgm:prSet custT="1"/>
      <dgm:spPr>
        <a:xfrm>
          <a:off x="137199" y="2858329"/>
          <a:ext cx="2981999" cy="745499"/>
        </a:xfrm>
        <a:prstGeom prst="roundRect">
          <a:avLst>
            <a:gd name="adj" fmla="val 10000"/>
          </a:avLst>
        </a:prstGeom>
      </dgm:spPr>
      <dgm:t>
        <a:bodyPr/>
        <a:lstStyle/>
        <a:p>
          <a:r>
            <a:rPr lang="sk-SK" sz="1200" dirty="0" smtClean="0">
              <a:latin typeface="+mj-lt"/>
              <a:ea typeface="Verdana" panose="020B0604030504040204" pitchFamily="34" charset="0"/>
              <a:cs typeface="+mn-cs"/>
            </a:rPr>
            <a:t>Preukazovanie a vyhodnotenie splnenia podmienok účasti</a:t>
          </a:r>
          <a:endParaRPr lang="sk-SK" sz="1200" dirty="0">
            <a:latin typeface="+mj-lt"/>
            <a:ea typeface="+mn-ea"/>
            <a:cs typeface="+mn-cs"/>
          </a:endParaRPr>
        </a:p>
      </dgm:t>
    </dgm:pt>
    <dgm:pt modelId="{A4964BB6-8A6F-4592-9EFD-4F606ED73BE7}" type="parTrans" cxnId="{32CBB556-FD6F-469F-82C5-9D06BBF0FAD5}">
      <dgm:prSet/>
      <dgm:spPr/>
      <dgm:t>
        <a:bodyPr/>
        <a:lstStyle/>
        <a:p>
          <a:endParaRPr lang="sk-SK">
            <a:latin typeface="+mj-lt"/>
          </a:endParaRPr>
        </a:p>
      </dgm:t>
    </dgm:pt>
    <dgm:pt modelId="{2B709860-566E-4512-9C70-D0EEB339B5DC}" type="sibTrans" cxnId="{32CBB556-FD6F-469F-82C5-9D06BBF0FAD5}">
      <dgm:prSet/>
      <dgm:spPr>
        <a:xfrm rot="5397256">
          <a:off x="1562177" y="3670253"/>
          <a:ext cx="132848" cy="130462"/>
        </a:xfrm>
        <a:prstGeom prst="rightArrow">
          <a:avLst>
            <a:gd name="adj1" fmla="val 66700"/>
            <a:gd name="adj2" fmla="val 50000"/>
          </a:avLst>
        </a:prstGeom>
      </dgm:spPr>
      <dgm:t>
        <a:bodyPr/>
        <a:lstStyle/>
        <a:p>
          <a:endParaRPr lang="sk-SK">
            <a:latin typeface="+mj-lt"/>
          </a:endParaRPr>
        </a:p>
      </dgm:t>
    </dgm:pt>
    <dgm:pt modelId="{AE927D94-BBCC-4E1B-9FE0-BD9D5936E257}" type="pres">
      <dgm:prSet presAssocID="{BC8A08E3-06EB-4C05-A265-D1FC4A1BDE63}" presName="Name0" presStyleCnt="0">
        <dgm:presLayoutVars>
          <dgm:dir/>
          <dgm:animLvl val="lvl"/>
          <dgm:resizeHandles val="exact"/>
        </dgm:presLayoutVars>
      </dgm:prSet>
      <dgm:spPr/>
      <dgm:t>
        <a:bodyPr/>
        <a:lstStyle/>
        <a:p>
          <a:endParaRPr lang="sk-SK"/>
        </a:p>
      </dgm:t>
    </dgm:pt>
    <dgm:pt modelId="{B0736439-8365-4237-95DF-AEAB848C9BB9}" type="pres">
      <dgm:prSet presAssocID="{D4F2E323-32E4-4A39-9B9B-F126B5351116}" presName="vertFlow" presStyleCnt="0"/>
      <dgm:spPr/>
      <dgm:t>
        <a:bodyPr/>
        <a:lstStyle/>
        <a:p>
          <a:endParaRPr lang="sk-SK"/>
        </a:p>
      </dgm:t>
    </dgm:pt>
    <dgm:pt modelId="{E5A4163D-552F-4992-BEDA-6BFE6B3DA6D5}" type="pres">
      <dgm:prSet presAssocID="{D4F2E323-32E4-4A39-9B9B-F126B5351116}" presName="header" presStyleLbl="node1" presStyleIdx="0" presStyleCnt="2" custAng="0" custScaleX="99130" custScaleY="213091" custLinFactNeighborX="-67" custLinFactNeighborY="-914"/>
      <dgm:spPr/>
      <dgm:t>
        <a:bodyPr/>
        <a:lstStyle/>
        <a:p>
          <a:endParaRPr lang="sk-SK"/>
        </a:p>
      </dgm:t>
    </dgm:pt>
    <dgm:pt modelId="{208DAA90-1474-44CF-B075-534A1B0042FC}" type="pres">
      <dgm:prSet presAssocID="{4572930C-53BB-4AA8-8607-870812DF00B5}" presName="parTrans" presStyleLbl="sibTrans2D1" presStyleIdx="0" presStyleCnt="6"/>
      <dgm:spPr/>
      <dgm:t>
        <a:bodyPr/>
        <a:lstStyle/>
        <a:p>
          <a:endParaRPr lang="sk-SK"/>
        </a:p>
      </dgm:t>
    </dgm:pt>
    <dgm:pt modelId="{AB355CB7-9634-4697-9F37-71B03BD155FB}" type="pres">
      <dgm:prSet presAssocID="{57E9233F-02B4-4E37-A605-38D2D7AA460D}" presName="child" presStyleLbl="alignAccFollowNode1" presStyleIdx="0" presStyleCnt="6" custLinFactNeighborX="-220" custLinFactNeighborY="6999">
        <dgm:presLayoutVars>
          <dgm:chMax val="0"/>
          <dgm:bulletEnabled val="1"/>
        </dgm:presLayoutVars>
      </dgm:prSet>
      <dgm:spPr/>
      <dgm:t>
        <a:bodyPr/>
        <a:lstStyle/>
        <a:p>
          <a:endParaRPr lang="sk-SK"/>
        </a:p>
      </dgm:t>
    </dgm:pt>
    <dgm:pt modelId="{68D03F1C-D33D-4A11-BD5E-6CBD9707CA27}" type="pres">
      <dgm:prSet presAssocID="{F2434EE7-41A7-4776-AD26-FE3B4CC050CD}" presName="sibTrans" presStyleLbl="sibTrans2D1" presStyleIdx="1" presStyleCnt="6"/>
      <dgm:spPr/>
      <dgm:t>
        <a:bodyPr/>
        <a:lstStyle/>
        <a:p>
          <a:endParaRPr lang="sk-SK"/>
        </a:p>
      </dgm:t>
    </dgm:pt>
    <dgm:pt modelId="{D42D6DB4-A400-4878-9833-36C5E92ACDCB}" type="pres">
      <dgm:prSet presAssocID="{DCD3AD63-5D09-4AA2-81D1-D0989531CDB8}" presName="child" presStyleLbl="alignAccFollowNode1" presStyleIdx="1" presStyleCnt="6">
        <dgm:presLayoutVars>
          <dgm:chMax val="0"/>
          <dgm:bulletEnabled val="1"/>
        </dgm:presLayoutVars>
      </dgm:prSet>
      <dgm:spPr/>
      <dgm:t>
        <a:bodyPr/>
        <a:lstStyle/>
        <a:p>
          <a:endParaRPr lang="sk-SK"/>
        </a:p>
      </dgm:t>
    </dgm:pt>
    <dgm:pt modelId="{8C963713-E734-49C9-A15F-7E83248FFD50}" type="pres">
      <dgm:prSet presAssocID="{2B709860-566E-4512-9C70-D0EEB339B5DC}" presName="sibTrans" presStyleLbl="sibTrans2D1" presStyleIdx="2" presStyleCnt="6"/>
      <dgm:spPr/>
      <dgm:t>
        <a:bodyPr/>
        <a:lstStyle/>
        <a:p>
          <a:endParaRPr lang="sk-SK"/>
        </a:p>
      </dgm:t>
    </dgm:pt>
    <dgm:pt modelId="{7E89B4AA-448C-4319-B53E-B1F27E239D02}" type="pres">
      <dgm:prSet presAssocID="{159D6A3A-7FF8-436F-8FBF-ED05BC4B85A3}" presName="child" presStyleLbl="alignAccFollowNode1" presStyleIdx="2" presStyleCnt="6" custLinFactNeighborX="27" custLinFactNeighborY="9214">
        <dgm:presLayoutVars>
          <dgm:chMax val="0"/>
          <dgm:bulletEnabled val="1"/>
        </dgm:presLayoutVars>
      </dgm:prSet>
      <dgm:spPr/>
      <dgm:t>
        <a:bodyPr/>
        <a:lstStyle/>
        <a:p>
          <a:endParaRPr lang="sk-SK"/>
        </a:p>
      </dgm:t>
    </dgm:pt>
    <dgm:pt modelId="{5C7494BA-DE09-474E-913D-7E111B89B803}" type="pres">
      <dgm:prSet presAssocID="{D4F2E323-32E4-4A39-9B9B-F126B5351116}" presName="hSp" presStyleCnt="0"/>
      <dgm:spPr/>
      <dgm:t>
        <a:bodyPr/>
        <a:lstStyle/>
        <a:p>
          <a:endParaRPr lang="sk-SK"/>
        </a:p>
      </dgm:t>
    </dgm:pt>
    <dgm:pt modelId="{671E5F34-6FBD-4465-9F93-1638637EBC84}" type="pres">
      <dgm:prSet presAssocID="{0F70B483-A953-4326-B75D-20A98D5B0ED5}" presName="vertFlow" presStyleCnt="0"/>
      <dgm:spPr/>
      <dgm:t>
        <a:bodyPr/>
        <a:lstStyle/>
        <a:p>
          <a:endParaRPr lang="sk-SK"/>
        </a:p>
      </dgm:t>
    </dgm:pt>
    <dgm:pt modelId="{A970574A-4ABF-454C-9BEF-C1A20A07AFC9}" type="pres">
      <dgm:prSet presAssocID="{0F70B483-A953-4326-B75D-20A98D5B0ED5}" presName="header" presStyleLbl="node1" presStyleIdx="1" presStyleCnt="2" custScaleX="97219" custScaleY="212394" custLinFactNeighborX="-673" custLinFactNeighborY="-900"/>
      <dgm:spPr/>
      <dgm:t>
        <a:bodyPr/>
        <a:lstStyle/>
        <a:p>
          <a:endParaRPr lang="sk-SK"/>
        </a:p>
      </dgm:t>
    </dgm:pt>
    <dgm:pt modelId="{7295B176-E288-4B7F-A44B-0DBE7076BA8C}" type="pres">
      <dgm:prSet presAssocID="{FD524F2B-C23F-4528-99A0-F986D5985C71}" presName="parTrans" presStyleLbl="sibTrans2D1" presStyleIdx="3" presStyleCnt="6" custScaleX="87663" custScaleY="98498"/>
      <dgm:spPr/>
      <dgm:t>
        <a:bodyPr/>
        <a:lstStyle/>
        <a:p>
          <a:endParaRPr lang="sk-SK"/>
        </a:p>
      </dgm:t>
    </dgm:pt>
    <dgm:pt modelId="{3984713B-F38A-4B40-828E-311C78BB2D55}" type="pres">
      <dgm:prSet presAssocID="{6E99E415-A0DC-44F6-B1D0-248873A4E3F4}" presName="child" presStyleLbl="alignAccFollowNode1" presStyleIdx="3" presStyleCnt="6" custLinFactNeighborX="-2657" custLinFactNeighborY="14811">
        <dgm:presLayoutVars>
          <dgm:chMax val="0"/>
          <dgm:bulletEnabled val="1"/>
        </dgm:presLayoutVars>
      </dgm:prSet>
      <dgm:spPr/>
      <dgm:t>
        <a:bodyPr/>
        <a:lstStyle/>
        <a:p>
          <a:endParaRPr lang="sk-SK"/>
        </a:p>
      </dgm:t>
    </dgm:pt>
    <dgm:pt modelId="{1D5A4495-7503-4A27-8190-A1A46D8C21C6}" type="pres">
      <dgm:prSet presAssocID="{05C757B8-A859-4D55-849A-61DD2C1C095B}" presName="sibTrans" presStyleLbl="sibTrans2D1" presStyleIdx="4" presStyleCnt="6" custFlipHor="1" custScaleX="69850" custScaleY="106936" custLinFactNeighborX="501" custLinFactNeighborY="-13609"/>
      <dgm:spPr/>
      <dgm:t>
        <a:bodyPr/>
        <a:lstStyle/>
        <a:p>
          <a:endParaRPr lang="sk-SK"/>
        </a:p>
      </dgm:t>
    </dgm:pt>
    <dgm:pt modelId="{44B78A2B-35E3-4C1E-8151-7DA760296A27}" type="pres">
      <dgm:prSet presAssocID="{CA1C69BB-732E-4D2E-AAE7-688F2D671BE9}" presName="child" presStyleLbl="alignAccFollowNode1" presStyleIdx="4" presStyleCnt="6" custLinFactNeighborX="-2972" custLinFactNeighborY="18932">
        <dgm:presLayoutVars>
          <dgm:chMax val="0"/>
          <dgm:bulletEnabled val="1"/>
        </dgm:presLayoutVars>
      </dgm:prSet>
      <dgm:spPr/>
      <dgm:t>
        <a:bodyPr/>
        <a:lstStyle/>
        <a:p>
          <a:endParaRPr lang="sk-SK"/>
        </a:p>
      </dgm:t>
    </dgm:pt>
    <dgm:pt modelId="{E9A0F779-6EA5-4CFE-B9D2-1BF4142FFA30}" type="pres">
      <dgm:prSet presAssocID="{CFC9B7FC-A033-4F8D-9E35-39BA2BD1EB1F}" presName="sibTrans" presStyleLbl="sibTrans2D1" presStyleIdx="5" presStyleCnt="6" custFlipHor="1" custScaleX="151708" custScaleY="92606" custLinFactNeighborX="31335" custLinFactNeighborY="6804"/>
      <dgm:spPr/>
      <dgm:t>
        <a:bodyPr/>
        <a:lstStyle/>
        <a:p>
          <a:endParaRPr lang="sk-SK"/>
        </a:p>
      </dgm:t>
    </dgm:pt>
    <dgm:pt modelId="{3F429F38-47C3-48B7-A43C-1D3F2FC851A5}" type="pres">
      <dgm:prSet presAssocID="{6F930180-BFDE-406A-8355-DB359A8AAD63}" presName="child" presStyleLbl="alignAccFollowNode1" presStyleIdx="5" presStyleCnt="6" custLinFactNeighborX="-3914" custLinFactNeighborY="43277">
        <dgm:presLayoutVars>
          <dgm:chMax val="0"/>
          <dgm:bulletEnabled val="1"/>
        </dgm:presLayoutVars>
      </dgm:prSet>
      <dgm:spPr/>
      <dgm:t>
        <a:bodyPr/>
        <a:lstStyle/>
        <a:p>
          <a:endParaRPr lang="sk-SK"/>
        </a:p>
      </dgm:t>
    </dgm:pt>
  </dgm:ptLst>
  <dgm:cxnLst>
    <dgm:cxn modelId="{32CBB556-FD6F-469F-82C5-9D06BBF0FAD5}" srcId="{D4F2E323-32E4-4A39-9B9B-F126B5351116}" destId="{DCD3AD63-5D09-4AA2-81D1-D0989531CDB8}" srcOrd="1" destOrd="0" parTransId="{A4964BB6-8A6F-4592-9EFD-4F606ED73BE7}" sibTransId="{2B709860-566E-4512-9C70-D0EEB339B5DC}"/>
    <dgm:cxn modelId="{98239F9C-12EA-42C2-B23D-A3962ACD783C}" type="presOf" srcId="{D4F2E323-32E4-4A39-9B9B-F126B5351116}" destId="{E5A4163D-552F-4992-BEDA-6BFE6B3DA6D5}" srcOrd="0" destOrd="0" presId="urn:microsoft.com/office/officeart/2005/8/layout/lProcess1"/>
    <dgm:cxn modelId="{5070594F-26F4-4CB4-81EF-170DD5732DEE}" type="presOf" srcId="{6F930180-BFDE-406A-8355-DB359A8AAD63}" destId="{3F429F38-47C3-48B7-A43C-1D3F2FC851A5}" srcOrd="0" destOrd="0" presId="urn:microsoft.com/office/officeart/2005/8/layout/lProcess1"/>
    <dgm:cxn modelId="{749615FE-C9FF-4FFD-B2A7-38C08CA09292}" type="presOf" srcId="{CA1C69BB-732E-4D2E-AAE7-688F2D671BE9}" destId="{44B78A2B-35E3-4C1E-8151-7DA760296A27}" srcOrd="0" destOrd="0" presId="urn:microsoft.com/office/officeart/2005/8/layout/lProcess1"/>
    <dgm:cxn modelId="{EF31F216-B75C-4D37-B862-966DEB372256}" type="presOf" srcId="{2B709860-566E-4512-9C70-D0EEB339B5DC}" destId="{8C963713-E734-49C9-A15F-7E83248FFD50}" srcOrd="0" destOrd="0" presId="urn:microsoft.com/office/officeart/2005/8/layout/lProcess1"/>
    <dgm:cxn modelId="{3C6C7B8B-8726-4394-95F2-284F37E88E39}" type="presOf" srcId="{BC8A08E3-06EB-4C05-A265-D1FC4A1BDE63}" destId="{AE927D94-BBCC-4E1B-9FE0-BD9D5936E257}" srcOrd="0" destOrd="0" presId="urn:microsoft.com/office/officeart/2005/8/layout/lProcess1"/>
    <dgm:cxn modelId="{55E579EF-9FA5-46FE-AF46-2C8E0969EC8F}" type="presOf" srcId="{CFC9B7FC-A033-4F8D-9E35-39BA2BD1EB1F}" destId="{E9A0F779-6EA5-4CFE-B9D2-1BF4142FFA30}" srcOrd="0" destOrd="0" presId="urn:microsoft.com/office/officeart/2005/8/layout/lProcess1"/>
    <dgm:cxn modelId="{31CB696E-73AC-48BA-AB2A-D6300C643C3F}" type="presOf" srcId="{FD524F2B-C23F-4528-99A0-F986D5985C71}" destId="{7295B176-E288-4B7F-A44B-0DBE7076BA8C}" srcOrd="0" destOrd="0" presId="urn:microsoft.com/office/officeart/2005/8/layout/lProcess1"/>
    <dgm:cxn modelId="{27F3CBEE-7219-4F86-8162-50E5D7F666E1}" srcId="{D4F2E323-32E4-4A39-9B9B-F126B5351116}" destId="{159D6A3A-7FF8-436F-8FBF-ED05BC4B85A3}" srcOrd="2" destOrd="0" parTransId="{0A420A6C-CD53-4799-A96D-9DEDE014C54D}" sibTransId="{6120C7CD-5CF0-4274-9DB9-85A809B6088B}"/>
    <dgm:cxn modelId="{C8970A06-3091-4396-8427-F1499370A136}" type="presOf" srcId="{4572930C-53BB-4AA8-8607-870812DF00B5}" destId="{208DAA90-1474-44CF-B075-534A1B0042FC}" srcOrd="0" destOrd="0" presId="urn:microsoft.com/office/officeart/2005/8/layout/lProcess1"/>
    <dgm:cxn modelId="{27E69943-9EA3-49CA-AF29-BF3A65C60F9E}" srcId="{0F70B483-A953-4326-B75D-20A98D5B0ED5}" destId="{6F930180-BFDE-406A-8355-DB359A8AAD63}" srcOrd="2" destOrd="0" parTransId="{6B8B7400-06DD-4FBA-984F-BCB111CEDA5C}" sibTransId="{36BEADB9-E89A-415C-BEDF-C6F37491C157}"/>
    <dgm:cxn modelId="{F438852C-4444-44F4-A674-14F07403BAAE}" srcId="{BC8A08E3-06EB-4C05-A265-D1FC4A1BDE63}" destId="{0F70B483-A953-4326-B75D-20A98D5B0ED5}" srcOrd="1" destOrd="0" parTransId="{295759D5-49BA-4565-9265-E16B819DD447}" sibTransId="{2E8FF4B2-36A5-4FD4-A998-EF4DF7980617}"/>
    <dgm:cxn modelId="{A6077C9F-DE22-49EC-BB16-E14C36477962}" type="presOf" srcId="{05C757B8-A859-4D55-849A-61DD2C1C095B}" destId="{1D5A4495-7503-4A27-8190-A1A46D8C21C6}" srcOrd="0" destOrd="0" presId="urn:microsoft.com/office/officeart/2005/8/layout/lProcess1"/>
    <dgm:cxn modelId="{7A01899E-1314-45B7-81EB-CF6BBD86D570}" srcId="{D4F2E323-32E4-4A39-9B9B-F126B5351116}" destId="{57E9233F-02B4-4E37-A605-38D2D7AA460D}" srcOrd="0" destOrd="0" parTransId="{4572930C-53BB-4AA8-8607-870812DF00B5}" sibTransId="{F2434EE7-41A7-4776-AD26-FE3B4CC050CD}"/>
    <dgm:cxn modelId="{BBD5AFA5-DA1F-47B6-B540-408C06143F58}" type="presOf" srcId="{DCD3AD63-5D09-4AA2-81D1-D0989531CDB8}" destId="{D42D6DB4-A400-4878-9833-36C5E92ACDCB}" srcOrd="0" destOrd="0" presId="urn:microsoft.com/office/officeart/2005/8/layout/lProcess1"/>
    <dgm:cxn modelId="{4218740A-510C-41CE-9FB1-AD21D1B5A03E}" type="presOf" srcId="{159D6A3A-7FF8-436F-8FBF-ED05BC4B85A3}" destId="{7E89B4AA-448C-4319-B53E-B1F27E239D02}" srcOrd="0" destOrd="0" presId="urn:microsoft.com/office/officeart/2005/8/layout/lProcess1"/>
    <dgm:cxn modelId="{749EEFFA-C03A-4E59-93D6-8AACED849C4C}" type="presOf" srcId="{57E9233F-02B4-4E37-A605-38D2D7AA460D}" destId="{AB355CB7-9634-4697-9F37-71B03BD155FB}" srcOrd="0" destOrd="0" presId="urn:microsoft.com/office/officeart/2005/8/layout/lProcess1"/>
    <dgm:cxn modelId="{3FFDEF5B-8471-417C-B758-064C66E4EC7E}" srcId="{BC8A08E3-06EB-4C05-A265-D1FC4A1BDE63}" destId="{D4F2E323-32E4-4A39-9B9B-F126B5351116}" srcOrd="0" destOrd="0" parTransId="{2CA23172-B071-41FB-8E70-90F8A362D5D0}" sibTransId="{6D48CB1E-AD22-463C-BC6A-A767F368B255}"/>
    <dgm:cxn modelId="{7DFD6A40-D39A-4277-A0AD-2562A9EAA5FF}" type="presOf" srcId="{0F70B483-A953-4326-B75D-20A98D5B0ED5}" destId="{A970574A-4ABF-454C-9BEF-C1A20A07AFC9}" srcOrd="0" destOrd="0" presId="urn:microsoft.com/office/officeart/2005/8/layout/lProcess1"/>
    <dgm:cxn modelId="{66AEAD4A-3C66-46AE-8BAC-06B511E55BD3}" type="presOf" srcId="{6E99E415-A0DC-44F6-B1D0-248873A4E3F4}" destId="{3984713B-F38A-4B40-828E-311C78BB2D55}" srcOrd="0" destOrd="0" presId="urn:microsoft.com/office/officeart/2005/8/layout/lProcess1"/>
    <dgm:cxn modelId="{57031625-965B-4EED-A7CD-9C208EFAA3AA}" srcId="{0F70B483-A953-4326-B75D-20A98D5B0ED5}" destId="{6E99E415-A0DC-44F6-B1D0-248873A4E3F4}" srcOrd="0" destOrd="0" parTransId="{FD524F2B-C23F-4528-99A0-F986D5985C71}" sibTransId="{05C757B8-A859-4D55-849A-61DD2C1C095B}"/>
    <dgm:cxn modelId="{C115EFAE-9654-46ED-A8FA-B5ABEB536CB9}" srcId="{0F70B483-A953-4326-B75D-20A98D5B0ED5}" destId="{CA1C69BB-732E-4D2E-AAE7-688F2D671BE9}" srcOrd="1" destOrd="0" parTransId="{6FEB1843-A815-45E4-AC45-209F679CFC53}" sibTransId="{CFC9B7FC-A033-4F8D-9E35-39BA2BD1EB1F}"/>
    <dgm:cxn modelId="{D12D5546-6C6E-4F3D-8F26-19C642D19968}" type="presOf" srcId="{F2434EE7-41A7-4776-AD26-FE3B4CC050CD}" destId="{68D03F1C-D33D-4A11-BD5E-6CBD9707CA27}" srcOrd="0" destOrd="0" presId="urn:microsoft.com/office/officeart/2005/8/layout/lProcess1"/>
    <dgm:cxn modelId="{520A6B53-51EF-4983-AF63-50DFA185765F}" type="presParOf" srcId="{AE927D94-BBCC-4E1B-9FE0-BD9D5936E257}" destId="{B0736439-8365-4237-95DF-AEAB848C9BB9}" srcOrd="0" destOrd="0" presId="urn:microsoft.com/office/officeart/2005/8/layout/lProcess1"/>
    <dgm:cxn modelId="{6A087DE3-AC1D-4E41-B905-0ADA32A7791B}" type="presParOf" srcId="{B0736439-8365-4237-95DF-AEAB848C9BB9}" destId="{E5A4163D-552F-4992-BEDA-6BFE6B3DA6D5}" srcOrd="0" destOrd="0" presId="urn:microsoft.com/office/officeart/2005/8/layout/lProcess1"/>
    <dgm:cxn modelId="{60C31C77-F5AB-4676-8A83-AD478E732810}" type="presParOf" srcId="{B0736439-8365-4237-95DF-AEAB848C9BB9}" destId="{208DAA90-1474-44CF-B075-534A1B0042FC}" srcOrd="1" destOrd="0" presId="urn:microsoft.com/office/officeart/2005/8/layout/lProcess1"/>
    <dgm:cxn modelId="{4DA43A70-798F-4B22-A23B-48C8FA0FFC3C}" type="presParOf" srcId="{B0736439-8365-4237-95DF-AEAB848C9BB9}" destId="{AB355CB7-9634-4697-9F37-71B03BD155FB}" srcOrd="2" destOrd="0" presId="urn:microsoft.com/office/officeart/2005/8/layout/lProcess1"/>
    <dgm:cxn modelId="{FD64F763-0773-42AA-95D6-50AAB27729B9}" type="presParOf" srcId="{B0736439-8365-4237-95DF-AEAB848C9BB9}" destId="{68D03F1C-D33D-4A11-BD5E-6CBD9707CA27}" srcOrd="3" destOrd="0" presId="urn:microsoft.com/office/officeart/2005/8/layout/lProcess1"/>
    <dgm:cxn modelId="{B885B2FF-766E-4A8E-80F9-07EAD2E89D76}" type="presParOf" srcId="{B0736439-8365-4237-95DF-AEAB848C9BB9}" destId="{D42D6DB4-A400-4878-9833-36C5E92ACDCB}" srcOrd="4" destOrd="0" presId="urn:microsoft.com/office/officeart/2005/8/layout/lProcess1"/>
    <dgm:cxn modelId="{5C580C36-696D-43AE-9560-C71F04A41677}" type="presParOf" srcId="{B0736439-8365-4237-95DF-AEAB848C9BB9}" destId="{8C963713-E734-49C9-A15F-7E83248FFD50}" srcOrd="5" destOrd="0" presId="urn:microsoft.com/office/officeart/2005/8/layout/lProcess1"/>
    <dgm:cxn modelId="{44F0B689-A29B-4D9D-9BB6-34A12AFD79E7}" type="presParOf" srcId="{B0736439-8365-4237-95DF-AEAB848C9BB9}" destId="{7E89B4AA-448C-4319-B53E-B1F27E239D02}" srcOrd="6" destOrd="0" presId="urn:microsoft.com/office/officeart/2005/8/layout/lProcess1"/>
    <dgm:cxn modelId="{8D390C1C-5973-4520-AC3F-9749EAAF2BEF}" type="presParOf" srcId="{AE927D94-BBCC-4E1B-9FE0-BD9D5936E257}" destId="{5C7494BA-DE09-474E-913D-7E111B89B803}" srcOrd="1" destOrd="0" presId="urn:microsoft.com/office/officeart/2005/8/layout/lProcess1"/>
    <dgm:cxn modelId="{7CA2F353-B83B-4314-8487-216AEEF3D7E7}" type="presParOf" srcId="{AE927D94-BBCC-4E1B-9FE0-BD9D5936E257}" destId="{671E5F34-6FBD-4465-9F93-1638637EBC84}" srcOrd="2" destOrd="0" presId="urn:microsoft.com/office/officeart/2005/8/layout/lProcess1"/>
    <dgm:cxn modelId="{E6977E29-BF9C-4646-9B2D-0F899CFCBCD9}" type="presParOf" srcId="{671E5F34-6FBD-4465-9F93-1638637EBC84}" destId="{A970574A-4ABF-454C-9BEF-C1A20A07AFC9}" srcOrd="0" destOrd="0" presId="urn:microsoft.com/office/officeart/2005/8/layout/lProcess1"/>
    <dgm:cxn modelId="{26AB8B4F-46F0-4E50-BB16-DAD9E5F07D70}" type="presParOf" srcId="{671E5F34-6FBD-4465-9F93-1638637EBC84}" destId="{7295B176-E288-4B7F-A44B-0DBE7076BA8C}" srcOrd="1" destOrd="0" presId="urn:microsoft.com/office/officeart/2005/8/layout/lProcess1"/>
    <dgm:cxn modelId="{066BC201-B4BD-4422-B07B-C7AC40C4BA77}" type="presParOf" srcId="{671E5F34-6FBD-4465-9F93-1638637EBC84}" destId="{3984713B-F38A-4B40-828E-311C78BB2D55}" srcOrd="2" destOrd="0" presId="urn:microsoft.com/office/officeart/2005/8/layout/lProcess1"/>
    <dgm:cxn modelId="{CAAA79EE-8E0D-4647-9BBC-B0BCEFF78D05}" type="presParOf" srcId="{671E5F34-6FBD-4465-9F93-1638637EBC84}" destId="{1D5A4495-7503-4A27-8190-A1A46D8C21C6}" srcOrd="3" destOrd="0" presId="urn:microsoft.com/office/officeart/2005/8/layout/lProcess1"/>
    <dgm:cxn modelId="{A0052F58-26E8-49AC-97C5-6E850E43B38C}" type="presParOf" srcId="{671E5F34-6FBD-4465-9F93-1638637EBC84}" destId="{44B78A2B-35E3-4C1E-8151-7DA760296A27}" srcOrd="4" destOrd="0" presId="urn:microsoft.com/office/officeart/2005/8/layout/lProcess1"/>
    <dgm:cxn modelId="{665D0A5C-ECC8-4F1D-8C24-60DF9F5399AF}" type="presParOf" srcId="{671E5F34-6FBD-4465-9F93-1638637EBC84}" destId="{E9A0F779-6EA5-4CFE-B9D2-1BF4142FFA30}" srcOrd="5" destOrd="0" presId="urn:microsoft.com/office/officeart/2005/8/layout/lProcess1"/>
    <dgm:cxn modelId="{8AB130DD-9BD1-40C4-BA5C-D8F749128781}" type="presParOf" srcId="{671E5F34-6FBD-4465-9F93-1638637EBC84}" destId="{3F429F38-47C3-48B7-A43C-1D3F2FC851A5}" srcOrd="6" destOrd="0" presId="urn:microsoft.com/office/officeart/2005/8/layout/l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38C2F-B71E-45A6-8DBA-6598F728746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sk-SK"/>
        </a:p>
      </dgm:t>
    </dgm:pt>
    <dgm:pt modelId="{F201861D-309F-4A17-A1AB-837F4AC9CAB0}">
      <dgm:prSet phldrT="[Text]"/>
      <dgm:spPr/>
      <dgm:t>
        <a:bodyPr/>
        <a:lstStyle/>
        <a:p>
          <a:r>
            <a:rPr lang="sk-SK" dirty="0"/>
            <a:t>Postup č. 1</a:t>
          </a:r>
        </a:p>
      </dgm:t>
    </dgm:pt>
    <dgm:pt modelId="{3920F59B-6F28-46A3-8C64-1A4A73F3A032}" type="parTrans" cxnId="{92F93A2E-EA7A-4F24-9F25-35A618020C58}">
      <dgm:prSet/>
      <dgm:spPr/>
      <dgm:t>
        <a:bodyPr/>
        <a:lstStyle/>
        <a:p>
          <a:endParaRPr lang="sk-SK"/>
        </a:p>
      </dgm:t>
    </dgm:pt>
    <dgm:pt modelId="{02EFCC86-8130-4647-BD09-2908AD44A127}" type="sibTrans" cxnId="{92F93A2E-EA7A-4F24-9F25-35A618020C58}">
      <dgm:prSet/>
      <dgm:spPr/>
      <dgm:t>
        <a:bodyPr/>
        <a:lstStyle/>
        <a:p>
          <a:endParaRPr lang="sk-SK"/>
        </a:p>
      </dgm:t>
    </dgm:pt>
    <dgm:pt modelId="{1A69BBBD-508C-477F-8FF4-1838A9E64556}">
      <dgm:prSet phldrT="[Text]"/>
      <dgm:spPr/>
      <dgm:t>
        <a:bodyPr/>
        <a:lstStyle/>
        <a:p>
          <a:r>
            <a:rPr lang="sk-SK" dirty="0"/>
            <a:t>Oslovenie 1 HS na priamo</a:t>
          </a:r>
        </a:p>
      </dgm:t>
    </dgm:pt>
    <dgm:pt modelId="{B04F5B07-9252-4B48-A752-2954E71195E1}" type="parTrans" cxnId="{6BCD930B-4F7C-40D7-AF3A-4C39AD9225BD}">
      <dgm:prSet/>
      <dgm:spPr/>
      <dgm:t>
        <a:bodyPr/>
        <a:lstStyle/>
        <a:p>
          <a:endParaRPr lang="sk-SK"/>
        </a:p>
      </dgm:t>
    </dgm:pt>
    <dgm:pt modelId="{9BD4C3C2-FBD4-4C03-A337-1FAD7B68B654}" type="sibTrans" cxnId="{6BCD930B-4F7C-40D7-AF3A-4C39AD9225BD}">
      <dgm:prSet/>
      <dgm:spPr/>
      <dgm:t>
        <a:bodyPr/>
        <a:lstStyle/>
        <a:p>
          <a:endParaRPr lang="sk-SK"/>
        </a:p>
      </dgm:t>
    </dgm:pt>
    <dgm:pt modelId="{359F1FA3-66EC-4A22-BAA4-F86B0B994634}">
      <dgm:prSet phldrT="[Text]"/>
      <dgm:spPr/>
      <dgm:t>
        <a:bodyPr/>
        <a:lstStyle/>
        <a:p>
          <a:r>
            <a:rPr lang="sk-SK" dirty="0"/>
            <a:t>Bez EP</a:t>
          </a:r>
        </a:p>
      </dgm:t>
    </dgm:pt>
    <dgm:pt modelId="{D1444E20-0FF8-4C3E-AE21-A734A3687D3E}" type="parTrans" cxnId="{5CA10F0A-4B60-40C8-BFA3-48DBF8F5FFF3}">
      <dgm:prSet/>
      <dgm:spPr/>
      <dgm:t>
        <a:bodyPr/>
        <a:lstStyle/>
        <a:p>
          <a:endParaRPr lang="sk-SK"/>
        </a:p>
      </dgm:t>
    </dgm:pt>
    <dgm:pt modelId="{0CCED756-0D4A-47F6-9AF6-2A0AC3D8BB75}" type="sibTrans" cxnId="{5CA10F0A-4B60-40C8-BFA3-48DBF8F5FFF3}">
      <dgm:prSet/>
      <dgm:spPr/>
      <dgm:t>
        <a:bodyPr/>
        <a:lstStyle/>
        <a:p>
          <a:endParaRPr lang="sk-SK"/>
        </a:p>
      </dgm:t>
    </dgm:pt>
    <dgm:pt modelId="{4B2E9F50-872A-46FE-9275-2A7DDABF1411}">
      <dgm:prSet phldrT="[Text]"/>
      <dgm:spPr/>
      <dgm:t>
        <a:bodyPr/>
        <a:lstStyle/>
        <a:p>
          <a:r>
            <a:rPr lang="sk-SK" dirty="0"/>
            <a:t>Postup č. 2</a:t>
          </a:r>
        </a:p>
      </dgm:t>
    </dgm:pt>
    <dgm:pt modelId="{3F0AC6A1-29DB-472D-913E-6A722ED29F1F}" type="parTrans" cxnId="{9DAD2945-C6B9-4C2A-AF81-EB5740C5C731}">
      <dgm:prSet/>
      <dgm:spPr/>
      <dgm:t>
        <a:bodyPr/>
        <a:lstStyle/>
        <a:p>
          <a:endParaRPr lang="sk-SK"/>
        </a:p>
      </dgm:t>
    </dgm:pt>
    <dgm:pt modelId="{119B5B2A-FB8A-4735-8C06-BCC5C368D4AB}" type="sibTrans" cxnId="{9DAD2945-C6B9-4C2A-AF81-EB5740C5C731}">
      <dgm:prSet/>
      <dgm:spPr/>
      <dgm:t>
        <a:bodyPr/>
        <a:lstStyle/>
        <a:p>
          <a:endParaRPr lang="sk-SK"/>
        </a:p>
      </dgm:t>
    </dgm:pt>
    <dgm:pt modelId="{194C2115-0A3B-4AC3-8DC5-E7A08ECF768C}">
      <dgm:prSet phldrT="[Text]"/>
      <dgm:spPr/>
      <dgm:t>
        <a:bodyPr/>
        <a:lstStyle/>
        <a:p>
          <a:r>
            <a:rPr lang="sk-SK" dirty="0"/>
            <a:t>Oslovenie viacerých HS na priamo</a:t>
          </a:r>
        </a:p>
      </dgm:t>
    </dgm:pt>
    <dgm:pt modelId="{F0AC7408-3DF2-48CC-ACC0-787DF1BE71EF}" type="parTrans" cxnId="{1C5B4351-CC9F-4281-A19A-A2476CF47BE7}">
      <dgm:prSet/>
      <dgm:spPr/>
      <dgm:t>
        <a:bodyPr/>
        <a:lstStyle/>
        <a:p>
          <a:endParaRPr lang="sk-SK"/>
        </a:p>
      </dgm:t>
    </dgm:pt>
    <dgm:pt modelId="{5BABF8DE-0DA8-4133-AD2B-5148FD876B98}" type="sibTrans" cxnId="{1C5B4351-CC9F-4281-A19A-A2476CF47BE7}">
      <dgm:prSet/>
      <dgm:spPr/>
      <dgm:t>
        <a:bodyPr/>
        <a:lstStyle/>
        <a:p>
          <a:endParaRPr lang="sk-SK"/>
        </a:p>
      </dgm:t>
    </dgm:pt>
    <dgm:pt modelId="{86624517-EDD1-4B63-9F6C-2AB2D61DBF2D}">
      <dgm:prSet phldrT="[Text]"/>
      <dgm:spPr/>
      <dgm:t>
        <a:bodyPr/>
        <a:lstStyle/>
        <a:p>
          <a:r>
            <a:rPr lang="sk-SK" dirty="0"/>
            <a:t>S EP</a:t>
          </a:r>
        </a:p>
      </dgm:t>
    </dgm:pt>
    <dgm:pt modelId="{0919B34B-0AF3-4EDE-AAEB-F552FAEFCC12}" type="parTrans" cxnId="{4158089B-C710-4AC9-B9EF-BFF8E69825A8}">
      <dgm:prSet/>
      <dgm:spPr/>
      <dgm:t>
        <a:bodyPr/>
        <a:lstStyle/>
        <a:p>
          <a:endParaRPr lang="sk-SK"/>
        </a:p>
      </dgm:t>
    </dgm:pt>
    <dgm:pt modelId="{3CF5EFE1-29A6-42BF-8255-9D0D5EB6B8E5}" type="sibTrans" cxnId="{4158089B-C710-4AC9-B9EF-BFF8E69825A8}">
      <dgm:prSet/>
      <dgm:spPr/>
      <dgm:t>
        <a:bodyPr/>
        <a:lstStyle/>
        <a:p>
          <a:endParaRPr lang="sk-SK"/>
        </a:p>
      </dgm:t>
    </dgm:pt>
    <dgm:pt modelId="{85304BD7-99D2-413A-8B4C-5B5614BE11D0}">
      <dgm:prSet phldrT="[Text]"/>
      <dgm:spPr/>
      <dgm:t>
        <a:bodyPr/>
        <a:lstStyle/>
        <a:p>
          <a:r>
            <a:rPr lang="sk-SK" dirty="0"/>
            <a:t>Postup č. 3</a:t>
          </a:r>
        </a:p>
      </dgm:t>
    </dgm:pt>
    <dgm:pt modelId="{E0572912-B7BF-43AB-847F-F85315D91631}" type="parTrans" cxnId="{D9C64349-3EFE-4044-8D66-A98ECEBBC8C9}">
      <dgm:prSet/>
      <dgm:spPr/>
      <dgm:t>
        <a:bodyPr/>
        <a:lstStyle/>
        <a:p>
          <a:endParaRPr lang="sk-SK"/>
        </a:p>
      </dgm:t>
    </dgm:pt>
    <dgm:pt modelId="{2C68B7EC-6E77-4B9A-8E32-8271AE850F2B}" type="sibTrans" cxnId="{D9C64349-3EFE-4044-8D66-A98ECEBBC8C9}">
      <dgm:prSet/>
      <dgm:spPr/>
      <dgm:t>
        <a:bodyPr/>
        <a:lstStyle/>
        <a:p>
          <a:endParaRPr lang="sk-SK"/>
        </a:p>
      </dgm:t>
    </dgm:pt>
    <dgm:pt modelId="{ACC763D2-85DA-4557-8B52-6F2CDC9D7AFC}">
      <dgm:prSet phldrT="[Text]"/>
      <dgm:spPr/>
      <dgm:t>
        <a:bodyPr/>
        <a:lstStyle/>
        <a:p>
          <a:r>
            <a:rPr lang="sk-SK" dirty="0"/>
            <a:t>Oslovenie celého trhu</a:t>
          </a:r>
        </a:p>
      </dgm:t>
    </dgm:pt>
    <dgm:pt modelId="{316C8444-8AC7-4534-9013-E2F5B628FD3E}" type="parTrans" cxnId="{7CB8ADC8-16D6-494E-965E-94DCF73F2822}">
      <dgm:prSet/>
      <dgm:spPr/>
      <dgm:t>
        <a:bodyPr/>
        <a:lstStyle/>
        <a:p>
          <a:endParaRPr lang="sk-SK"/>
        </a:p>
      </dgm:t>
    </dgm:pt>
    <dgm:pt modelId="{A0559A09-62EF-46D1-A91D-F88B08DB6BF9}" type="sibTrans" cxnId="{7CB8ADC8-16D6-494E-965E-94DCF73F2822}">
      <dgm:prSet/>
      <dgm:spPr/>
      <dgm:t>
        <a:bodyPr/>
        <a:lstStyle/>
        <a:p>
          <a:endParaRPr lang="sk-SK"/>
        </a:p>
      </dgm:t>
    </dgm:pt>
    <dgm:pt modelId="{E1C145C6-E358-42FF-9126-D178DA53502E}">
      <dgm:prSet phldrT="[Text]"/>
      <dgm:spPr/>
      <dgm:t>
        <a:bodyPr/>
        <a:lstStyle/>
        <a:p>
          <a:r>
            <a:rPr lang="sk-SK" dirty="0"/>
            <a:t>S EP</a:t>
          </a:r>
        </a:p>
      </dgm:t>
    </dgm:pt>
    <dgm:pt modelId="{F93086BE-037C-43CD-9BF9-873C9DB1310E}" type="parTrans" cxnId="{98707283-0B02-47F3-8E07-9D0C5061403F}">
      <dgm:prSet/>
      <dgm:spPr/>
      <dgm:t>
        <a:bodyPr/>
        <a:lstStyle/>
        <a:p>
          <a:endParaRPr lang="sk-SK"/>
        </a:p>
      </dgm:t>
    </dgm:pt>
    <dgm:pt modelId="{06937309-43A0-49E1-98AA-BBEF0563A171}" type="sibTrans" cxnId="{98707283-0B02-47F3-8E07-9D0C5061403F}">
      <dgm:prSet/>
      <dgm:spPr/>
      <dgm:t>
        <a:bodyPr/>
        <a:lstStyle/>
        <a:p>
          <a:endParaRPr lang="sk-SK"/>
        </a:p>
      </dgm:t>
    </dgm:pt>
    <dgm:pt modelId="{33F48CC9-E351-4A09-8313-FDA2346BE1E2}" type="pres">
      <dgm:prSet presAssocID="{DCA38C2F-B71E-45A6-8DBA-6598F728746D}" presName="Name0" presStyleCnt="0">
        <dgm:presLayoutVars>
          <dgm:chPref val="3"/>
          <dgm:dir/>
          <dgm:animLvl val="lvl"/>
          <dgm:resizeHandles/>
        </dgm:presLayoutVars>
      </dgm:prSet>
      <dgm:spPr/>
      <dgm:t>
        <a:bodyPr/>
        <a:lstStyle/>
        <a:p>
          <a:endParaRPr lang="sk-SK"/>
        </a:p>
      </dgm:t>
    </dgm:pt>
    <dgm:pt modelId="{42F1EB3E-DF16-45BB-ABE4-184D89B87D3C}" type="pres">
      <dgm:prSet presAssocID="{F201861D-309F-4A17-A1AB-837F4AC9CAB0}" presName="horFlow" presStyleCnt="0"/>
      <dgm:spPr/>
    </dgm:pt>
    <dgm:pt modelId="{08E0F5E2-024F-40A4-9215-EC2496D4AD8F}" type="pres">
      <dgm:prSet presAssocID="{F201861D-309F-4A17-A1AB-837F4AC9CAB0}" presName="bigChev" presStyleLbl="node1" presStyleIdx="0" presStyleCnt="3"/>
      <dgm:spPr/>
      <dgm:t>
        <a:bodyPr/>
        <a:lstStyle/>
        <a:p>
          <a:endParaRPr lang="sk-SK"/>
        </a:p>
      </dgm:t>
    </dgm:pt>
    <dgm:pt modelId="{306FF979-1861-4D36-87B1-0BEAE283AEDA}" type="pres">
      <dgm:prSet presAssocID="{B04F5B07-9252-4B48-A752-2954E71195E1}" presName="parTrans" presStyleCnt="0"/>
      <dgm:spPr/>
    </dgm:pt>
    <dgm:pt modelId="{09916F1E-78C8-4E3E-9D81-81104CDBBF6A}" type="pres">
      <dgm:prSet presAssocID="{1A69BBBD-508C-477F-8FF4-1838A9E64556}" presName="node" presStyleLbl="alignAccFollowNode1" presStyleIdx="0" presStyleCnt="6">
        <dgm:presLayoutVars>
          <dgm:bulletEnabled val="1"/>
        </dgm:presLayoutVars>
      </dgm:prSet>
      <dgm:spPr/>
      <dgm:t>
        <a:bodyPr/>
        <a:lstStyle/>
        <a:p>
          <a:endParaRPr lang="sk-SK"/>
        </a:p>
      </dgm:t>
    </dgm:pt>
    <dgm:pt modelId="{DEA7A790-D9CC-4FE5-8F08-42A3E4A9ED4F}" type="pres">
      <dgm:prSet presAssocID="{9BD4C3C2-FBD4-4C03-A337-1FAD7B68B654}" presName="sibTrans" presStyleCnt="0"/>
      <dgm:spPr/>
    </dgm:pt>
    <dgm:pt modelId="{908F7EC3-6A65-4A07-AF0C-CF54122D95D0}" type="pres">
      <dgm:prSet presAssocID="{359F1FA3-66EC-4A22-BAA4-F86B0B994634}" presName="node" presStyleLbl="alignAccFollowNode1" presStyleIdx="1" presStyleCnt="6">
        <dgm:presLayoutVars>
          <dgm:bulletEnabled val="1"/>
        </dgm:presLayoutVars>
      </dgm:prSet>
      <dgm:spPr/>
      <dgm:t>
        <a:bodyPr/>
        <a:lstStyle/>
        <a:p>
          <a:endParaRPr lang="sk-SK"/>
        </a:p>
      </dgm:t>
    </dgm:pt>
    <dgm:pt modelId="{23C2E89E-1B69-4072-9AD3-D8B913DDAC3D}" type="pres">
      <dgm:prSet presAssocID="{F201861D-309F-4A17-A1AB-837F4AC9CAB0}" presName="vSp" presStyleCnt="0"/>
      <dgm:spPr/>
    </dgm:pt>
    <dgm:pt modelId="{5CCCBAD5-C83C-450F-9692-889A51AF1FBE}" type="pres">
      <dgm:prSet presAssocID="{4B2E9F50-872A-46FE-9275-2A7DDABF1411}" presName="horFlow" presStyleCnt="0"/>
      <dgm:spPr/>
    </dgm:pt>
    <dgm:pt modelId="{E795C2CA-0986-47C8-B40D-D949D70A9BF0}" type="pres">
      <dgm:prSet presAssocID="{4B2E9F50-872A-46FE-9275-2A7DDABF1411}" presName="bigChev" presStyleLbl="node1" presStyleIdx="1" presStyleCnt="3"/>
      <dgm:spPr/>
      <dgm:t>
        <a:bodyPr/>
        <a:lstStyle/>
        <a:p>
          <a:endParaRPr lang="sk-SK"/>
        </a:p>
      </dgm:t>
    </dgm:pt>
    <dgm:pt modelId="{A8FEAF6B-6BE0-45AD-A6FB-00F1A6FA8912}" type="pres">
      <dgm:prSet presAssocID="{F0AC7408-3DF2-48CC-ACC0-787DF1BE71EF}" presName="parTrans" presStyleCnt="0"/>
      <dgm:spPr/>
    </dgm:pt>
    <dgm:pt modelId="{5FC9C476-5E60-4590-8601-124EF888B83A}" type="pres">
      <dgm:prSet presAssocID="{194C2115-0A3B-4AC3-8DC5-E7A08ECF768C}" presName="node" presStyleLbl="alignAccFollowNode1" presStyleIdx="2" presStyleCnt="6">
        <dgm:presLayoutVars>
          <dgm:bulletEnabled val="1"/>
        </dgm:presLayoutVars>
      </dgm:prSet>
      <dgm:spPr/>
      <dgm:t>
        <a:bodyPr/>
        <a:lstStyle/>
        <a:p>
          <a:endParaRPr lang="sk-SK"/>
        </a:p>
      </dgm:t>
    </dgm:pt>
    <dgm:pt modelId="{7E9D45B6-594C-449E-A318-6ABDF41095BE}" type="pres">
      <dgm:prSet presAssocID="{5BABF8DE-0DA8-4133-AD2B-5148FD876B98}" presName="sibTrans" presStyleCnt="0"/>
      <dgm:spPr/>
    </dgm:pt>
    <dgm:pt modelId="{DFF9E47E-B87E-4FB5-AA35-768F645B442D}" type="pres">
      <dgm:prSet presAssocID="{86624517-EDD1-4B63-9F6C-2AB2D61DBF2D}" presName="node" presStyleLbl="alignAccFollowNode1" presStyleIdx="3" presStyleCnt="6">
        <dgm:presLayoutVars>
          <dgm:bulletEnabled val="1"/>
        </dgm:presLayoutVars>
      </dgm:prSet>
      <dgm:spPr/>
      <dgm:t>
        <a:bodyPr/>
        <a:lstStyle/>
        <a:p>
          <a:endParaRPr lang="sk-SK"/>
        </a:p>
      </dgm:t>
    </dgm:pt>
    <dgm:pt modelId="{784332B1-7940-4FF2-9064-8324BF2CCACA}" type="pres">
      <dgm:prSet presAssocID="{4B2E9F50-872A-46FE-9275-2A7DDABF1411}" presName="vSp" presStyleCnt="0"/>
      <dgm:spPr/>
    </dgm:pt>
    <dgm:pt modelId="{AF115308-F70E-4C66-8DED-586BBF183185}" type="pres">
      <dgm:prSet presAssocID="{85304BD7-99D2-413A-8B4C-5B5614BE11D0}" presName="horFlow" presStyleCnt="0"/>
      <dgm:spPr/>
    </dgm:pt>
    <dgm:pt modelId="{F18C4790-8AED-46B1-A89B-61EB3A3469D7}" type="pres">
      <dgm:prSet presAssocID="{85304BD7-99D2-413A-8B4C-5B5614BE11D0}" presName="bigChev" presStyleLbl="node1" presStyleIdx="2" presStyleCnt="3"/>
      <dgm:spPr/>
      <dgm:t>
        <a:bodyPr/>
        <a:lstStyle/>
        <a:p>
          <a:endParaRPr lang="sk-SK"/>
        </a:p>
      </dgm:t>
    </dgm:pt>
    <dgm:pt modelId="{47E36500-A5BA-4EEB-91CB-D34C9F30F29A}" type="pres">
      <dgm:prSet presAssocID="{316C8444-8AC7-4534-9013-E2F5B628FD3E}" presName="parTrans" presStyleCnt="0"/>
      <dgm:spPr/>
    </dgm:pt>
    <dgm:pt modelId="{A9A97A4B-ED82-4845-AB50-E48618AC493A}" type="pres">
      <dgm:prSet presAssocID="{ACC763D2-85DA-4557-8B52-6F2CDC9D7AFC}" presName="node" presStyleLbl="alignAccFollowNode1" presStyleIdx="4" presStyleCnt="6">
        <dgm:presLayoutVars>
          <dgm:bulletEnabled val="1"/>
        </dgm:presLayoutVars>
      </dgm:prSet>
      <dgm:spPr/>
      <dgm:t>
        <a:bodyPr/>
        <a:lstStyle/>
        <a:p>
          <a:endParaRPr lang="sk-SK"/>
        </a:p>
      </dgm:t>
    </dgm:pt>
    <dgm:pt modelId="{6121E390-20EB-46F5-BCA9-50782EAE1770}" type="pres">
      <dgm:prSet presAssocID="{A0559A09-62EF-46D1-A91D-F88B08DB6BF9}" presName="sibTrans" presStyleCnt="0"/>
      <dgm:spPr/>
    </dgm:pt>
    <dgm:pt modelId="{78C60A66-491D-46D2-973C-B1B7097389C2}" type="pres">
      <dgm:prSet presAssocID="{E1C145C6-E358-42FF-9126-D178DA53502E}" presName="node" presStyleLbl="alignAccFollowNode1" presStyleIdx="5" presStyleCnt="6">
        <dgm:presLayoutVars>
          <dgm:bulletEnabled val="1"/>
        </dgm:presLayoutVars>
      </dgm:prSet>
      <dgm:spPr/>
      <dgm:t>
        <a:bodyPr/>
        <a:lstStyle/>
        <a:p>
          <a:endParaRPr lang="sk-SK"/>
        </a:p>
      </dgm:t>
    </dgm:pt>
  </dgm:ptLst>
  <dgm:cxnLst>
    <dgm:cxn modelId="{1C5B4351-CC9F-4281-A19A-A2476CF47BE7}" srcId="{4B2E9F50-872A-46FE-9275-2A7DDABF1411}" destId="{194C2115-0A3B-4AC3-8DC5-E7A08ECF768C}" srcOrd="0" destOrd="0" parTransId="{F0AC7408-3DF2-48CC-ACC0-787DF1BE71EF}" sibTransId="{5BABF8DE-0DA8-4133-AD2B-5148FD876B98}"/>
    <dgm:cxn modelId="{CA4603E1-AB7A-453F-870C-082DEB0E4513}" type="presOf" srcId="{E1C145C6-E358-42FF-9126-D178DA53502E}" destId="{78C60A66-491D-46D2-973C-B1B7097389C2}" srcOrd="0" destOrd="0" presId="urn:microsoft.com/office/officeart/2005/8/layout/lProcess3"/>
    <dgm:cxn modelId="{1379FBB2-8CB8-464C-897E-29361A167977}" type="presOf" srcId="{86624517-EDD1-4B63-9F6C-2AB2D61DBF2D}" destId="{DFF9E47E-B87E-4FB5-AA35-768F645B442D}" srcOrd="0" destOrd="0" presId="urn:microsoft.com/office/officeart/2005/8/layout/lProcess3"/>
    <dgm:cxn modelId="{B6517FC0-2910-4176-9728-5DCBEA1C378C}" type="presOf" srcId="{359F1FA3-66EC-4A22-BAA4-F86B0B994634}" destId="{908F7EC3-6A65-4A07-AF0C-CF54122D95D0}" srcOrd="0" destOrd="0" presId="urn:microsoft.com/office/officeart/2005/8/layout/lProcess3"/>
    <dgm:cxn modelId="{546F2D1B-EB77-4B4F-92F5-DCBA913237A1}" type="presOf" srcId="{F201861D-309F-4A17-A1AB-837F4AC9CAB0}" destId="{08E0F5E2-024F-40A4-9215-EC2496D4AD8F}" srcOrd="0" destOrd="0" presId="urn:microsoft.com/office/officeart/2005/8/layout/lProcess3"/>
    <dgm:cxn modelId="{4B4D1E14-2688-4BF3-BD69-D1BBE3B8BAC6}" type="presOf" srcId="{DCA38C2F-B71E-45A6-8DBA-6598F728746D}" destId="{33F48CC9-E351-4A09-8313-FDA2346BE1E2}" srcOrd="0" destOrd="0" presId="urn:microsoft.com/office/officeart/2005/8/layout/lProcess3"/>
    <dgm:cxn modelId="{4158089B-C710-4AC9-B9EF-BFF8E69825A8}" srcId="{4B2E9F50-872A-46FE-9275-2A7DDABF1411}" destId="{86624517-EDD1-4B63-9F6C-2AB2D61DBF2D}" srcOrd="1" destOrd="0" parTransId="{0919B34B-0AF3-4EDE-AAEB-F552FAEFCC12}" sibTransId="{3CF5EFE1-29A6-42BF-8255-9D0D5EB6B8E5}"/>
    <dgm:cxn modelId="{CE3F1679-65A5-4387-8D45-8A77AAAD7358}" type="presOf" srcId="{194C2115-0A3B-4AC3-8DC5-E7A08ECF768C}" destId="{5FC9C476-5E60-4590-8601-124EF888B83A}" srcOrd="0" destOrd="0" presId="urn:microsoft.com/office/officeart/2005/8/layout/lProcess3"/>
    <dgm:cxn modelId="{EB28E989-27E2-40B6-8913-E04086DF250A}" type="presOf" srcId="{1A69BBBD-508C-477F-8FF4-1838A9E64556}" destId="{09916F1E-78C8-4E3E-9D81-81104CDBBF6A}" srcOrd="0" destOrd="0" presId="urn:microsoft.com/office/officeart/2005/8/layout/lProcess3"/>
    <dgm:cxn modelId="{92F93A2E-EA7A-4F24-9F25-35A618020C58}" srcId="{DCA38C2F-B71E-45A6-8DBA-6598F728746D}" destId="{F201861D-309F-4A17-A1AB-837F4AC9CAB0}" srcOrd="0" destOrd="0" parTransId="{3920F59B-6F28-46A3-8C64-1A4A73F3A032}" sibTransId="{02EFCC86-8130-4647-BD09-2908AD44A127}"/>
    <dgm:cxn modelId="{5CA10F0A-4B60-40C8-BFA3-48DBF8F5FFF3}" srcId="{F201861D-309F-4A17-A1AB-837F4AC9CAB0}" destId="{359F1FA3-66EC-4A22-BAA4-F86B0B994634}" srcOrd="1" destOrd="0" parTransId="{D1444E20-0FF8-4C3E-AE21-A734A3687D3E}" sibTransId="{0CCED756-0D4A-47F6-9AF6-2A0AC3D8BB75}"/>
    <dgm:cxn modelId="{6BCD930B-4F7C-40D7-AF3A-4C39AD9225BD}" srcId="{F201861D-309F-4A17-A1AB-837F4AC9CAB0}" destId="{1A69BBBD-508C-477F-8FF4-1838A9E64556}" srcOrd="0" destOrd="0" parTransId="{B04F5B07-9252-4B48-A752-2954E71195E1}" sibTransId="{9BD4C3C2-FBD4-4C03-A337-1FAD7B68B654}"/>
    <dgm:cxn modelId="{9DAD2945-C6B9-4C2A-AF81-EB5740C5C731}" srcId="{DCA38C2F-B71E-45A6-8DBA-6598F728746D}" destId="{4B2E9F50-872A-46FE-9275-2A7DDABF1411}" srcOrd="1" destOrd="0" parTransId="{3F0AC6A1-29DB-472D-913E-6A722ED29F1F}" sibTransId="{119B5B2A-FB8A-4735-8C06-BCC5C368D4AB}"/>
    <dgm:cxn modelId="{D9C64349-3EFE-4044-8D66-A98ECEBBC8C9}" srcId="{DCA38C2F-B71E-45A6-8DBA-6598F728746D}" destId="{85304BD7-99D2-413A-8B4C-5B5614BE11D0}" srcOrd="2" destOrd="0" parTransId="{E0572912-B7BF-43AB-847F-F85315D91631}" sibTransId="{2C68B7EC-6E77-4B9A-8E32-8271AE850F2B}"/>
    <dgm:cxn modelId="{7CB8ADC8-16D6-494E-965E-94DCF73F2822}" srcId="{85304BD7-99D2-413A-8B4C-5B5614BE11D0}" destId="{ACC763D2-85DA-4557-8B52-6F2CDC9D7AFC}" srcOrd="0" destOrd="0" parTransId="{316C8444-8AC7-4534-9013-E2F5B628FD3E}" sibTransId="{A0559A09-62EF-46D1-A91D-F88B08DB6BF9}"/>
    <dgm:cxn modelId="{5C43D5EB-AB32-4973-89BB-60DFF4D2D124}" type="presOf" srcId="{4B2E9F50-872A-46FE-9275-2A7DDABF1411}" destId="{E795C2CA-0986-47C8-B40D-D949D70A9BF0}" srcOrd="0" destOrd="0" presId="urn:microsoft.com/office/officeart/2005/8/layout/lProcess3"/>
    <dgm:cxn modelId="{E2198F86-C029-46AB-B44A-DED6913C336A}" type="presOf" srcId="{ACC763D2-85DA-4557-8B52-6F2CDC9D7AFC}" destId="{A9A97A4B-ED82-4845-AB50-E48618AC493A}" srcOrd="0" destOrd="0" presId="urn:microsoft.com/office/officeart/2005/8/layout/lProcess3"/>
    <dgm:cxn modelId="{98707283-0B02-47F3-8E07-9D0C5061403F}" srcId="{85304BD7-99D2-413A-8B4C-5B5614BE11D0}" destId="{E1C145C6-E358-42FF-9126-D178DA53502E}" srcOrd="1" destOrd="0" parTransId="{F93086BE-037C-43CD-9BF9-873C9DB1310E}" sibTransId="{06937309-43A0-49E1-98AA-BBEF0563A171}"/>
    <dgm:cxn modelId="{D69FC0A9-D449-460D-88FA-A5946F47B2CB}" type="presOf" srcId="{85304BD7-99D2-413A-8B4C-5B5614BE11D0}" destId="{F18C4790-8AED-46B1-A89B-61EB3A3469D7}" srcOrd="0" destOrd="0" presId="urn:microsoft.com/office/officeart/2005/8/layout/lProcess3"/>
    <dgm:cxn modelId="{16774617-E506-407B-BDDC-5F4FB4E9F849}" type="presParOf" srcId="{33F48CC9-E351-4A09-8313-FDA2346BE1E2}" destId="{42F1EB3E-DF16-45BB-ABE4-184D89B87D3C}" srcOrd="0" destOrd="0" presId="urn:microsoft.com/office/officeart/2005/8/layout/lProcess3"/>
    <dgm:cxn modelId="{0F0CB42F-E362-42CC-804F-B5C44B4ACB93}" type="presParOf" srcId="{42F1EB3E-DF16-45BB-ABE4-184D89B87D3C}" destId="{08E0F5E2-024F-40A4-9215-EC2496D4AD8F}" srcOrd="0" destOrd="0" presId="urn:microsoft.com/office/officeart/2005/8/layout/lProcess3"/>
    <dgm:cxn modelId="{B0A03118-42D8-4F4B-AB58-2645B24298E7}" type="presParOf" srcId="{42F1EB3E-DF16-45BB-ABE4-184D89B87D3C}" destId="{306FF979-1861-4D36-87B1-0BEAE283AEDA}" srcOrd="1" destOrd="0" presId="urn:microsoft.com/office/officeart/2005/8/layout/lProcess3"/>
    <dgm:cxn modelId="{9E09710F-35BE-4C1D-B5EF-EEBD0835C531}" type="presParOf" srcId="{42F1EB3E-DF16-45BB-ABE4-184D89B87D3C}" destId="{09916F1E-78C8-4E3E-9D81-81104CDBBF6A}" srcOrd="2" destOrd="0" presId="urn:microsoft.com/office/officeart/2005/8/layout/lProcess3"/>
    <dgm:cxn modelId="{0965FFF8-0E86-40D6-A51F-A3B484085E1A}" type="presParOf" srcId="{42F1EB3E-DF16-45BB-ABE4-184D89B87D3C}" destId="{DEA7A790-D9CC-4FE5-8F08-42A3E4A9ED4F}" srcOrd="3" destOrd="0" presId="urn:microsoft.com/office/officeart/2005/8/layout/lProcess3"/>
    <dgm:cxn modelId="{077D635E-64D9-404E-B2A5-E782360DA26F}" type="presParOf" srcId="{42F1EB3E-DF16-45BB-ABE4-184D89B87D3C}" destId="{908F7EC3-6A65-4A07-AF0C-CF54122D95D0}" srcOrd="4" destOrd="0" presId="urn:microsoft.com/office/officeart/2005/8/layout/lProcess3"/>
    <dgm:cxn modelId="{93B2E8EC-4EC1-49E9-A410-BB964E9F9F3E}" type="presParOf" srcId="{33F48CC9-E351-4A09-8313-FDA2346BE1E2}" destId="{23C2E89E-1B69-4072-9AD3-D8B913DDAC3D}" srcOrd="1" destOrd="0" presId="urn:microsoft.com/office/officeart/2005/8/layout/lProcess3"/>
    <dgm:cxn modelId="{6B0A05F2-7637-4523-955A-A4185C9EA7DB}" type="presParOf" srcId="{33F48CC9-E351-4A09-8313-FDA2346BE1E2}" destId="{5CCCBAD5-C83C-450F-9692-889A51AF1FBE}" srcOrd="2" destOrd="0" presId="urn:microsoft.com/office/officeart/2005/8/layout/lProcess3"/>
    <dgm:cxn modelId="{BBED4FC0-6D0F-4625-8B5B-33848217908D}" type="presParOf" srcId="{5CCCBAD5-C83C-450F-9692-889A51AF1FBE}" destId="{E795C2CA-0986-47C8-B40D-D949D70A9BF0}" srcOrd="0" destOrd="0" presId="urn:microsoft.com/office/officeart/2005/8/layout/lProcess3"/>
    <dgm:cxn modelId="{64260915-7178-429E-9EE7-F942CB3ED4BA}" type="presParOf" srcId="{5CCCBAD5-C83C-450F-9692-889A51AF1FBE}" destId="{A8FEAF6B-6BE0-45AD-A6FB-00F1A6FA8912}" srcOrd="1" destOrd="0" presId="urn:microsoft.com/office/officeart/2005/8/layout/lProcess3"/>
    <dgm:cxn modelId="{759A2B48-4E9C-4F45-A042-1F6FA6A9DBC3}" type="presParOf" srcId="{5CCCBAD5-C83C-450F-9692-889A51AF1FBE}" destId="{5FC9C476-5E60-4590-8601-124EF888B83A}" srcOrd="2" destOrd="0" presId="urn:microsoft.com/office/officeart/2005/8/layout/lProcess3"/>
    <dgm:cxn modelId="{1FB07CB4-A75A-44C8-ACB5-17646EA40E79}" type="presParOf" srcId="{5CCCBAD5-C83C-450F-9692-889A51AF1FBE}" destId="{7E9D45B6-594C-449E-A318-6ABDF41095BE}" srcOrd="3" destOrd="0" presId="urn:microsoft.com/office/officeart/2005/8/layout/lProcess3"/>
    <dgm:cxn modelId="{BC19980C-9FC6-406A-9626-D00901B3BB56}" type="presParOf" srcId="{5CCCBAD5-C83C-450F-9692-889A51AF1FBE}" destId="{DFF9E47E-B87E-4FB5-AA35-768F645B442D}" srcOrd="4" destOrd="0" presId="urn:microsoft.com/office/officeart/2005/8/layout/lProcess3"/>
    <dgm:cxn modelId="{6C92D1D0-F8F8-440D-996E-EED3BFB5AABA}" type="presParOf" srcId="{33F48CC9-E351-4A09-8313-FDA2346BE1E2}" destId="{784332B1-7940-4FF2-9064-8324BF2CCACA}" srcOrd="3" destOrd="0" presId="urn:microsoft.com/office/officeart/2005/8/layout/lProcess3"/>
    <dgm:cxn modelId="{CE2E97AF-1D8A-4A77-87A0-610A814FF618}" type="presParOf" srcId="{33F48CC9-E351-4A09-8313-FDA2346BE1E2}" destId="{AF115308-F70E-4C66-8DED-586BBF183185}" srcOrd="4" destOrd="0" presId="urn:microsoft.com/office/officeart/2005/8/layout/lProcess3"/>
    <dgm:cxn modelId="{FDEA5705-AC6A-4109-8F60-9D3448BCBD80}" type="presParOf" srcId="{AF115308-F70E-4C66-8DED-586BBF183185}" destId="{F18C4790-8AED-46B1-A89B-61EB3A3469D7}" srcOrd="0" destOrd="0" presId="urn:microsoft.com/office/officeart/2005/8/layout/lProcess3"/>
    <dgm:cxn modelId="{0159B082-C4A6-4187-9546-CF0D03D5E0D4}" type="presParOf" srcId="{AF115308-F70E-4C66-8DED-586BBF183185}" destId="{47E36500-A5BA-4EEB-91CB-D34C9F30F29A}" srcOrd="1" destOrd="0" presId="urn:microsoft.com/office/officeart/2005/8/layout/lProcess3"/>
    <dgm:cxn modelId="{71B826E4-AAF0-452E-8BC8-265D657F0D1A}" type="presParOf" srcId="{AF115308-F70E-4C66-8DED-586BBF183185}" destId="{A9A97A4B-ED82-4845-AB50-E48618AC493A}" srcOrd="2" destOrd="0" presId="urn:microsoft.com/office/officeart/2005/8/layout/lProcess3"/>
    <dgm:cxn modelId="{EEA14A85-08C8-469F-95CF-787FC5158A42}" type="presParOf" srcId="{AF115308-F70E-4C66-8DED-586BBF183185}" destId="{6121E390-20EB-46F5-BCA9-50782EAE1770}" srcOrd="3" destOrd="0" presId="urn:microsoft.com/office/officeart/2005/8/layout/lProcess3"/>
    <dgm:cxn modelId="{6C95F332-28D0-4AE6-B0AF-76ADFC8E135D}" type="presParOf" srcId="{AF115308-F70E-4C66-8DED-586BBF183185}" destId="{78C60A66-491D-46D2-973C-B1B7097389C2}"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A38C2F-B71E-45A6-8DBA-6598F728746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sk-SK"/>
        </a:p>
      </dgm:t>
    </dgm:pt>
    <dgm:pt modelId="{F201861D-309F-4A17-A1AB-837F4AC9CAB0}">
      <dgm:prSet phldrT="[Text]"/>
      <dgm:spPr/>
      <dgm:t>
        <a:bodyPr/>
        <a:lstStyle/>
        <a:p>
          <a:r>
            <a:rPr lang="sk-SK" dirty="0"/>
            <a:t>Postup č. 4</a:t>
          </a:r>
        </a:p>
      </dgm:t>
    </dgm:pt>
    <dgm:pt modelId="{3920F59B-6F28-46A3-8C64-1A4A73F3A032}" type="parTrans" cxnId="{92F93A2E-EA7A-4F24-9F25-35A618020C58}">
      <dgm:prSet/>
      <dgm:spPr/>
      <dgm:t>
        <a:bodyPr/>
        <a:lstStyle/>
        <a:p>
          <a:endParaRPr lang="sk-SK"/>
        </a:p>
      </dgm:t>
    </dgm:pt>
    <dgm:pt modelId="{02EFCC86-8130-4647-BD09-2908AD44A127}" type="sibTrans" cxnId="{92F93A2E-EA7A-4F24-9F25-35A618020C58}">
      <dgm:prSet/>
      <dgm:spPr/>
      <dgm:t>
        <a:bodyPr/>
        <a:lstStyle/>
        <a:p>
          <a:endParaRPr lang="sk-SK"/>
        </a:p>
      </dgm:t>
    </dgm:pt>
    <dgm:pt modelId="{1A69BBBD-508C-477F-8FF4-1838A9E64556}">
      <dgm:prSet phldrT="[Text]" custT="1"/>
      <dgm:spPr/>
      <dgm:t>
        <a:bodyPr/>
        <a:lstStyle/>
        <a:p>
          <a:r>
            <a:rPr lang="sk-SK" sz="1700" dirty="0"/>
            <a:t>§ 108 ods. 2</a:t>
          </a:r>
        </a:p>
      </dgm:t>
    </dgm:pt>
    <dgm:pt modelId="{B04F5B07-9252-4B48-A752-2954E71195E1}" type="parTrans" cxnId="{6BCD930B-4F7C-40D7-AF3A-4C39AD9225BD}">
      <dgm:prSet/>
      <dgm:spPr/>
      <dgm:t>
        <a:bodyPr/>
        <a:lstStyle/>
        <a:p>
          <a:endParaRPr lang="sk-SK"/>
        </a:p>
      </dgm:t>
    </dgm:pt>
    <dgm:pt modelId="{9BD4C3C2-FBD4-4C03-A337-1FAD7B68B654}" type="sibTrans" cxnId="{6BCD930B-4F7C-40D7-AF3A-4C39AD9225BD}">
      <dgm:prSet/>
      <dgm:spPr/>
      <dgm:t>
        <a:bodyPr/>
        <a:lstStyle/>
        <a:p>
          <a:endParaRPr lang="sk-SK"/>
        </a:p>
      </dgm:t>
    </dgm:pt>
    <dgm:pt modelId="{359F1FA3-66EC-4A22-BAA4-F86B0B994634}">
      <dgm:prSet phldrT="[Text]"/>
      <dgm:spPr/>
      <dgm:t>
        <a:bodyPr/>
        <a:lstStyle/>
        <a:p>
          <a:r>
            <a:rPr lang="sk-SK" dirty="0"/>
            <a:t>S EP</a:t>
          </a:r>
        </a:p>
      </dgm:t>
    </dgm:pt>
    <dgm:pt modelId="{D1444E20-0FF8-4C3E-AE21-A734A3687D3E}" type="parTrans" cxnId="{5CA10F0A-4B60-40C8-BFA3-48DBF8F5FFF3}">
      <dgm:prSet/>
      <dgm:spPr/>
      <dgm:t>
        <a:bodyPr/>
        <a:lstStyle/>
        <a:p>
          <a:endParaRPr lang="sk-SK"/>
        </a:p>
      </dgm:t>
    </dgm:pt>
    <dgm:pt modelId="{0CCED756-0D4A-47F6-9AF6-2A0AC3D8BB75}" type="sibTrans" cxnId="{5CA10F0A-4B60-40C8-BFA3-48DBF8F5FFF3}">
      <dgm:prSet/>
      <dgm:spPr/>
      <dgm:t>
        <a:bodyPr/>
        <a:lstStyle/>
        <a:p>
          <a:endParaRPr lang="sk-SK"/>
        </a:p>
      </dgm:t>
    </dgm:pt>
    <dgm:pt modelId="{4B2E9F50-872A-46FE-9275-2A7DDABF1411}">
      <dgm:prSet phldrT="[Text]"/>
      <dgm:spPr/>
      <dgm:t>
        <a:bodyPr/>
        <a:lstStyle/>
        <a:p>
          <a:r>
            <a:rPr lang="sk-SK" dirty="0"/>
            <a:t>Postup č. 5</a:t>
          </a:r>
        </a:p>
      </dgm:t>
    </dgm:pt>
    <dgm:pt modelId="{3F0AC6A1-29DB-472D-913E-6A722ED29F1F}" type="parTrans" cxnId="{9DAD2945-C6B9-4C2A-AF81-EB5740C5C731}">
      <dgm:prSet/>
      <dgm:spPr/>
      <dgm:t>
        <a:bodyPr/>
        <a:lstStyle/>
        <a:p>
          <a:endParaRPr lang="sk-SK"/>
        </a:p>
      </dgm:t>
    </dgm:pt>
    <dgm:pt modelId="{119B5B2A-FB8A-4735-8C06-BCC5C368D4AB}" type="sibTrans" cxnId="{9DAD2945-C6B9-4C2A-AF81-EB5740C5C731}">
      <dgm:prSet/>
      <dgm:spPr/>
      <dgm:t>
        <a:bodyPr/>
        <a:lstStyle/>
        <a:p>
          <a:endParaRPr lang="sk-SK"/>
        </a:p>
      </dgm:t>
    </dgm:pt>
    <dgm:pt modelId="{194C2115-0A3B-4AC3-8DC5-E7A08ECF768C}">
      <dgm:prSet phldrT="[Text]" custT="1"/>
      <dgm:spPr/>
      <dgm:t>
        <a:bodyPr/>
        <a:lstStyle/>
        <a:p>
          <a:r>
            <a:rPr lang="sk-SK" sz="1700" dirty="0"/>
            <a:t>§ 109 až </a:t>
          </a:r>
          <a:br>
            <a:rPr lang="sk-SK" sz="1700" dirty="0"/>
          </a:br>
          <a:r>
            <a:rPr lang="sk-SK" sz="1700" dirty="0"/>
            <a:t>§ 111</a:t>
          </a:r>
        </a:p>
      </dgm:t>
    </dgm:pt>
    <dgm:pt modelId="{F0AC7408-3DF2-48CC-ACC0-787DF1BE71EF}" type="parTrans" cxnId="{1C5B4351-CC9F-4281-A19A-A2476CF47BE7}">
      <dgm:prSet/>
      <dgm:spPr/>
      <dgm:t>
        <a:bodyPr/>
        <a:lstStyle/>
        <a:p>
          <a:endParaRPr lang="sk-SK"/>
        </a:p>
      </dgm:t>
    </dgm:pt>
    <dgm:pt modelId="{5BABF8DE-0DA8-4133-AD2B-5148FD876B98}" type="sibTrans" cxnId="{1C5B4351-CC9F-4281-A19A-A2476CF47BE7}">
      <dgm:prSet/>
      <dgm:spPr/>
      <dgm:t>
        <a:bodyPr/>
        <a:lstStyle/>
        <a:p>
          <a:endParaRPr lang="sk-SK"/>
        </a:p>
      </dgm:t>
    </dgm:pt>
    <dgm:pt modelId="{86624517-EDD1-4B63-9F6C-2AB2D61DBF2D}">
      <dgm:prSet phldrT="[Text]"/>
      <dgm:spPr/>
      <dgm:t>
        <a:bodyPr/>
        <a:lstStyle/>
        <a:p>
          <a:r>
            <a:rPr lang="sk-SK" dirty="0"/>
            <a:t>S EP</a:t>
          </a:r>
        </a:p>
      </dgm:t>
    </dgm:pt>
    <dgm:pt modelId="{0919B34B-0AF3-4EDE-AAEB-F552FAEFCC12}" type="parTrans" cxnId="{4158089B-C710-4AC9-B9EF-BFF8E69825A8}">
      <dgm:prSet/>
      <dgm:spPr/>
      <dgm:t>
        <a:bodyPr/>
        <a:lstStyle/>
        <a:p>
          <a:endParaRPr lang="sk-SK"/>
        </a:p>
      </dgm:t>
    </dgm:pt>
    <dgm:pt modelId="{3CF5EFE1-29A6-42BF-8255-9D0D5EB6B8E5}" type="sibTrans" cxnId="{4158089B-C710-4AC9-B9EF-BFF8E69825A8}">
      <dgm:prSet/>
      <dgm:spPr/>
      <dgm:t>
        <a:bodyPr/>
        <a:lstStyle/>
        <a:p>
          <a:endParaRPr lang="sk-SK"/>
        </a:p>
      </dgm:t>
    </dgm:pt>
    <dgm:pt modelId="{85304BD7-99D2-413A-8B4C-5B5614BE11D0}">
      <dgm:prSet phldrT="[Text]"/>
      <dgm:spPr/>
      <dgm:t>
        <a:bodyPr/>
        <a:lstStyle/>
        <a:p>
          <a:r>
            <a:rPr lang="sk-SK" dirty="0"/>
            <a:t>Postup č. 6</a:t>
          </a:r>
        </a:p>
      </dgm:t>
    </dgm:pt>
    <dgm:pt modelId="{E0572912-B7BF-43AB-847F-F85315D91631}" type="parTrans" cxnId="{D9C64349-3EFE-4044-8D66-A98ECEBBC8C9}">
      <dgm:prSet/>
      <dgm:spPr/>
      <dgm:t>
        <a:bodyPr/>
        <a:lstStyle/>
        <a:p>
          <a:endParaRPr lang="sk-SK"/>
        </a:p>
      </dgm:t>
    </dgm:pt>
    <dgm:pt modelId="{2C68B7EC-6E77-4B9A-8E32-8271AE850F2B}" type="sibTrans" cxnId="{D9C64349-3EFE-4044-8D66-A98ECEBBC8C9}">
      <dgm:prSet/>
      <dgm:spPr/>
      <dgm:t>
        <a:bodyPr/>
        <a:lstStyle/>
        <a:p>
          <a:endParaRPr lang="sk-SK"/>
        </a:p>
      </dgm:t>
    </dgm:pt>
    <dgm:pt modelId="{ACC763D2-85DA-4557-8B52-6F2CDC9D7AFC}">
      <dgm:prSet phldrT="[Text]" custT="1"/>
      <dgm:spPr/>
      <dgm:t>
        <a:bodyPr/>
        <a:lstStyle/>
        <a:p>
          <a:r>
            <a:rPr lang="sk-SK" sz="1700" dirty="0"/>
            <a:t>§ 117 ods. 4 (2 veta)</a:t>
          </a:r>
        </a:p>
      </dgm:t>
    </dgm:pt>
    <dgm:pt modelId="{316C8444-8AC7-4534-9013-E2F5B628FD3E}" type="parTrans" cxnId="{7CB8ADC8-16D6-494E-965E-94DCF73F2822}">
      <dgm:prSet/>
      <dgm:spPr/>
      <dgm:t>
        <a:bodyPr/>
        <a:lstStyle/>
        <a:p>
          <a:endParaRPr lang="sk-SK"/>
        </a:p>
      </dgm:t>
    </dgm:pt>
    <dgm:pt modelId="{A0559A09-62EF-46D1-A91D-F88B08DB6BF9}" type="sibTrans" cxnId="{7CB8ADC8-16D6-494E-965E-94DCF73F2822}">
      <dgm:prSet/>
      <dgm:spPr/>
      <dgm:t>
        <a:bodyPr/>
        <a:lstStyle/>
        <a:p>
          <a:endParaRPr lang="sk-SK"/>
        </a:p>
      </dgm:t>
    </dgm:pt>
    <dgm:pt modelId="{E1C145C6-E358-42FF-9126-D178DA53502E}">
      <dgm:prSet phldrT="[Text]"/>
      <dgm:spPr/>
      <dgm:t>
        <a:bodyPr/>
        <a:lstStyle/>
        <a:p>
          <a:r>
            <a:rPr lang="sk-SK" dirty="0"/>
            <a:t>Bez EP</a:t>
          </a:r>
        </a:p>
      </dgm:t>
    </dgm:pt>
    <dgm:pt modelId="{F93086BE-037C-43CD-9BF9-873C9DB1310E}" type="parTrans" cxnId="{98707283-0B02-47F3-8E07-9D0C5061403F}">
      <dgm:prSet/>
      <dgm:spPr/>
      <dgm:t>
        <a:bodyPr/>
        <a:lstStyle/>
        <a:p>
          <a:endParaRPr lang="sk-SK"/>
        </a:p>
      </dgm:t>
    </dgm:pt>
    <dgm:pt modelId="{06937309-43A0-49E1-98AA-BBEF0563A171}" type="sibTrans" cxnId="{98707283-0B02-47F3-8E07-9D0C5061403F}">
      <dgm:prSet/>
      <dgm:spPr/>
      <dgm:t>
        <a:bodyPr/>
        <a:lstStyle/>
        <a:p>
          <a:endParaRPr lang="sk-SK"/>
        </a:p>
      </dgm:t>
    </dgm:pt>
    <dgm:pt modelId="{33F48CC9-E351-4A09-8313-FDA2346BE1E2}" type="pres">
      <dgm:prSet presAssocID="{DCA38C2F-B71E-45A6-8DBA-6598F728746D}" presName="Name0" presStyleCnt="0">
        <dgm:presLayoutVars>
          <dgm:chPref val="3"/>
          <dgm:dir/>
          <dgm:animLvl val="lvl"/>
          <dgm:resizeHandles/>
        </dgm:presLayoutVars>
      </dgm:prSet>
      <dgm:spPr/>
      <dgm:t>
        <a:bodyPr/>
        <a:lstStyle/>
        <a:p>
          <a:endParaRPr lang="sk-SK"/>
        </a:p>
      </dgm:t>
    </dgm:pt>
    <dgm:pt modelId="{42F1EB3E-DF16-45BB-ABE4-184D89B87D3C}" type="pres">
      <dgm:prSet presAssocID="{F201861D-309F-4A17-A1AB-837F4AC9CAB0}" presName="horFlow" presStyleCnt="0"/>
      <dgm:spPr/>
    </dgm:pt>
    <dgm:pt modelId="{08E0F5E2-024F-40A4-9215-EC2496D4AD8F}" type="pres">
      <dgm:prSet presAssocID="{F201861D-309F-4A17-A1AB-837F4AC9CAB0}" presName="bigChev" presStyleLbl="node1" presStyleIdx="0" presStyleCnt="3"/>
      <dgm:spPr/>
      <dgm:t>
        <a:bodyPr/>
        <a:lstStyle/>
        <a:p>
          <a:endParaRPr lang="sk-SK"/>
        </a:p>
      </dgm:t>
    </dgm:pt>
    <dgm:pt modelId="{306FF979-1861-4D36-87B1-0BEAE283AEDA}" type="pres">
      <dgm:prSet presAssocID="{B04F5B07-9252-4B48-A752-2954E71195E1}" presName="parTrans" presStyleCnt="0"/>
      <dgm:spPr/>
    </dgm:pt>
    <dgm:pt modelId="{09916F1E-78C8-4E3E-9D81-81104CDBBF6A}" type="pres">
      <dgm:prSet presAssocID="{1A69BBBD-508C-477F-8FF4-1838A9E64556}" presName="node" presStyleLbl="alignAccFollowNode1" presStyleIdx="0" presStyleCnt="6">
        <dgm:presLayoutVars>
          <dgm:bulletEnabled val="1"/>
        </dgm:presLayoutVars>
      </dgm:prSet>
      <dgm:spPr/>
      <dgm:t>
        <a:bodyPr/>
        <a:lstStyle/>
        <a:p>
          <a:endParaRPr lang="sk-SK"/>
        </a:p>
      </dgm:t>
    </dgm:pt>
    <dgm:pt modelId="{DEA7A790-D9CC-4FE5-8F08-42A3E4A9ED4F}" type="pres">
      <dgm:prSet presAssocID="{9BD4C3C2-FBD4-4C03-A337-1FAD7B68B654}" presName="sibTrans" presStyleCnt="0"/>
      <dgm:spPr/>
    </dgm:pt>
    <dgm:pt modelId="{908F7EC3-6A65-4A07-AF0C-CF54122D95D0}" type="pres">
      <dgm:prSet presAssocID="{359F1FA3-66EC-4A22-BAA4-F86B0B994634}" presName="node" presStyleLbl="alignAccFollowNode1" presStyleIdx="1" presStyleCnt="6">
        <dgm:presLayoutVars>
          <dgm:bulletEnabled val="1"/>
        </dgm:presLayoutVars>
      </dgm:prSet>
      <dgm:spPr/>
      <dgm:t>
        <a:bodyPr/>
        <a:lstStyle/>
        <a:p>
          <a:endParaRPr lang="sk-SK"/>
        </a:p>
      </dgm:t>
    </dgm:pt>
    <dgm:pt modelId="{23C2E89E-1B69-4072-9AD3-D8B913DDAC3D}" type="pres">
      <dgm:prSet presAssocID="{F201861D-309F-4A17-A1AB-837F4AC9CAB0}" presName="vSp" presStyleCnt="0"/>
      <dgm:spPr/>
    </dgm:pt>
    <dgm:pt modelId="{5CCCBAD5-C83C-450F-9692-889A51AF1FBE}" type="pres">
      <dgm:prSet presAssocID="{4B2E9F50-872A-46FE-9275-2A7DDABF1411}" presName="horFlow" presStyleCnt="0"/>
      <dgm:spPr/>
    </dgm:pt>
    <dgm:pt modelId="{E795C2CA-0986-47C8-B40D-D949D70A9BF0}" type="pres">
      <dgm:prSet presAssocID="{4B2E9F50-872A-46FE-9275-2A7DDABF1411}" presName="bigChev" presStyleLbl="node1" presStyleIdx="1" presStyleCnt="3"/>
      <dgm:spPr/>
      <dgm:t>
        <a:bodyPr/>
        <a:lstStyle/>
        <a:p>
          <a:endParaRPr lang="sk-SK"/>
        </a:p>
      </dgm:t>
    </dgm:pt>
    <dgm:pt modelId="{A8FEAF6B-6BE0-45AD-A6FB-00F1A6FA8912}" type="pres">
      <dgm:prSet presAssocID="{F0AC7408-3DF2-48CC-ACC0-787DF1BE71EF}" presName="parTrans" presStyleCnt="0"/>
      <dgm:spPr/>
    </dgm:pt>
    <dgm:pt modelId="{5FC9C476-5E60-4590-8601-124EF888B83A}" type="pres">
      <dgm:prSet presAssocID="{194C2115-0A3B-4AC3-8DC5-E7A08ECF768C}" presName="node" presStyleLbl="alignAccFollowNode1" presStyleIdx="2" presStyleCnt="6">
        <dgm:presLayoutVars>
          <dgm:bulletEnabled val="1"/>
        </dgm:presLayoutVars>
      </dgm:prSet>
      <dgm:spPr/>
      <dgm:t>
        <a:bodyPr/>
        <a:lstStyle/>
        <a:p>
          <a:endParaRPr lang="sk-SK"/>
        </a:p>
      </dgm:t>
    </dgm:pt>
    <dgm:pt modelId="{7E9D45B6-594C-449E-A318-6ABDF41095BE}" type="pres">
      <dgm:prSet presAssocID="{5BABF8DE-0DA8-4133-AD2B-5148FD876B98}" presName="sibTrans" presStyleCnt="0"/>
      <dgm:spPr/>
    </dgm:pt>
    <dgm:pt modelId="{DFF9E47E-B87E-4FB5-AA35-768F645B442D}" type="pres">
      <dgm:prSet presAssocID="{86624517-EDD1-4B63-9F6C-2AB2D61DBF2D}" presName="node" presStyleLbl="alignAccFollowNode1" presStyleIdx="3" presStyleCnt="6">
        <dgm:presLayoutVars>
          <dgm:bulletEnabled val="1"/>
        </dgm:presLayoutVars>
      </dgm:prSet>
      <dgm:spPr/>
      <dgm:t>
        <a:bodyPr/>
        <a:lstStyle/>
        <a:p>
          <a:endParaRPr lang="sk-SK"/>
        </a:p>
      </dgm:t>
    </dgm:pt>
    <dgm:pt modelId="{784332B1-7940-4FF2-9064-8324BF2CCACA}" type="pres">
      <dgm:prSet presAssocID="{4B2E9F50-872A-46FE-9275-2A7DDABF1411}" presName="vSp" presStyleCnt="0"/>
      <dgm:spPr/>
    </dgm:pt>
    <dgm:pt modelId="{AF115308-F70E-4C66-8DED-586BBF183185}" type="pres">
      <dgm:prSet presAssocID="{85304BD7-99D2-413A-8B4C-5B5614BE11D0}" presName="horFlow" presStyleCnt="0"/>
      <dgm:spPr/>
    </dgm:pt>
    <dgm:pt modelId="{F18C4790-8AED-46B1-A89B-61EB3A3469D7}" type="pres">
      <dgm:prSet presAssocID="{85304BD7-99D2-413A-8B4C-5B5614BE11D0}" presName="bigChev" presStyleLbl="node1" presStyleIdx="2" presStyleCnt="3"/>
      <dgm:spPr/>
      <dgm:t>
        <a:bodyPr/>
        <a:lstStyle/>
        <a:p>
          <a:endParaRPr lang="sk-SK"/>
        </a:p>
      </dgm:t>
    </dgm:pt>
    <dgm:pt modelId="{47E36500-A5BA-4EEB-91CB-D34C9F30F29A}" type="pres">
      <dgm:prSet presAssocID="{316C8444-8AC7-4534-9013-E2F5B628FD3E}" presName="parTrans" presStyleCnt="0"/>
      <dgm:spPr/>
    </dgm:pt>
    <dgm:pt modelId="{A9A97A4B-ED82-4845-AB50-E48618AC493A}" type="pres">
      <dgm:prSet presAssocID="{ACC763D2-85DA-4557-8B52-6F2CDC9D7AFC}" presName="node" presStyleLbl="alignAccFollowNode1" presStyleIdx="4" presStyleCnt="6">
        <dgm:presLayoutVars>
          <dgm:bulletEnabled val="1"/>
        </dgm:presLayoutVars>
      </dgm:prSet>
      <dgm:spPr/>
      <dgm:t>
        <a:bodyPr/>
        <a:lstStyle/>
        <a:p>
          <a:endParaRPr lang="sk-SK"/>
        </a:p>
      </dgm:t>
    </dgm:pt>
    <dgm:pt modelId="{6121E390-20EB-46F5-BCA9-50782EAE1770}" type="pres">
      <dgm:prSet presAssocID="{A0559A09-62EF-46D1-A91D-F88B08DB6BF9}" presName="sibTrans" presStyleCnt="0"/>
      <dgm:spPr/>
    </dgm:pt>
    <dgm:pt modelId="{78C60A66-491D-46D2-973C-B1B7097389C2}" type="pres">
      <dgm:prSet presAssocID="{E1C145C6-E358-42FF-9126-D178DA53502E}" presName="node" presStyleLbl="alignAccFollowNode1" presStyleIdx="5" presStyleCnt="6">
        <dgm:presLayoutVars>
          <dgm:bulletEnabled val="1"/>
        </dgm:presLayoutVars>
      </dgm:prSet>
      <dgm:spPr/>
      <dgm:t>
        <a:bodyPr/>
        <a:lstStyle/>
        <a:p>
          <a:endParaRPr lang="sk-SK"/>
        </a:p>
      </dgm:t>
    </dgm:pt>
  </dgm:ptLst>
  <dgm:cxnLst>
    <dgm:cxn modelId="{1C5B4351-CC9F-4281-A19A-A2476CF47BE7}" srcId="{4B2E9F50-872A-46FE-9275-2A7DDABF1411}" destId="{194C2115-0A3B-4AC3-8DC5-E7A08ECF768C}" srcOrd="0" destOrd="0" parTransId="{F0AC7408-3DF2-48CC-ACC0-787DF1BE71EF}" sibTransId="{5BABF8DE-0DA8-4133-AD2B-5148FD876B98}"/>
    <dgm:cxn modelId="{CA4603E1-AB7A-453F-870C-082DEB0E4513}" type="presOf" srcId="{E1C145C6-E358-42FF-9126-D178DA53502E}" destId="{78C60A66-491D-46D2-973C-B1B7097389C2}" srcOrd="0" destOrd="0" presId="urn:microsoft.com/office/officeart/2005/8/layout/lProcess3"/>
    <dgm:cxn modelId="{1379FBB2-8CB8-464C-897E-29361A167977}" type="presOf" srcId="{86624517-EDD1-4B63-9F6C-2AB2D61DBF2D}" destId="{DFF9E47E-B87E-4FB5-AA35-768F645B442D}" srcOrd="0" destOrd="0" presId="urn:microsoft.com/office/officeart/2005/8/layout/lProcess3"/>
    <dgm:cxn modelId="{B6517FC0-2910-4176-9728-5DCBEA1C378C}" type="presOf" srcId="{359F1FA3-66EC-4A22-BAA4-F86B0B994634}" destId="{908F7EC3-6A65-4A07-AF0C-CF54122D95D0}" srcOrd="0" destOrd="0" presId="urn:microsoft.com/office/officeart/2005/8/layout/lProcess3"/>
    <dgm:cxn modelId="{546F2D1B-EB77-4B4F-92F5-DCBA913237A1}" type="presOf" srcId="{F201861D-309F-4A17-A1AB-837F4AC9CAB0}" destId="{08E0F5E2-024F-40A4-9215-EC2496D4AD8F}" srcOrd="0" destOrd="0" presId="urn:microsoft.com/office/officeart/2005/8/layout/lProcess3"/>
    <dgm:cxn modelId="{4B4D1E14-2688-4BF3-BD69-D1BBE3B8BAC6}" type="presOf" srcId="{DCA38C2F-B71E-45A6-8DBA-6598F728746D}" destId="{33F48CC9-E351-4A09-8313-FDA2346BE1E2}" srcOrd="0" destOrd="0" presId="urn:microsoft.com/office/officeart/2005/8/layout/lProcess3"/>
    <dgm:cxn modelId="{4158089B-C710-4AC9-B9EF-BFF8E69825A8}" srcId="{4B2E9F50-872A-46FE-9275-2A7DDABF1411}" destId="{86624517-EDD1-4B63-9F6C-2AB2D61DBF2D}" srcOrd="1" destOrd="0" parTransId="{0919B34B-0AF3-4EDE-AAEB-F552FAEFCC12}" sibTransId="{3CF5EFE1-29A6-42BF-8255-9D0D5EB6B8E5}"/>
    <dgm:cxn modelId="{CE3F1679-65A5-4387-8D45-8A77AAAD7358}" type="presOf" srcId="{194C2115-0A3B-4AC3-8DC5-E7A08ECF768C}" destId="{5FC9C476-5E60-4590-8601-124EF888B83A}" srcOrd="0" destOrd="0" presId="urn:microsoft.com/office/officeart/2005/8/layout/lProcess3"/>
    <dgm:cxn modelId="{EB28E989-27E2-40B6-8913-E04086DF250A}" type="presOf" srcId="{1A69BBBD-508C-477F-8FF4-1838A9E64556}" destId="{09916F1E-78C8-4E3E-9D81-81104CDBBF6A}" srcOrd="0" destOrd="0" presId="urn:microsoft.com/office/officeart/2005/8/layout/lProcess3"/>
    <dgm:cxn modelId="{92F93A2E-EA7A-4F24-9F25-35A618020C58}" srcId="{DCA38C2F-B71E-45A6-8DBA-6598F728746D}" destId="{F201861D-309F-4A17-A1AB-837F4AC9CAB0}" srcOrd="0" destOrd="0" parTransId="{3920F59B-6F28-46A3-8C64-1A4A73F3A032}" sibTransId="{02EFCC86-8130-4647-BD09-2908AD44A127}"/>
    <dgm:cxn modelId="{5CA10F0A-4B60-40C8-BFA3-48DBF8F5FFF3}" srcId="{F201861D-309F-4A17-A1AB-837F4AC9CAB0}" destId="{359F1FA3-66EC-4A22-BAA4-F86B0B994634}" srcOrd="1" destOrd="0" parTransId="{D1444E20-0FF8-4C3E-AE21-A734A3687D3E}" sibTransId="{0CCED756-0D4A-47F6-9AF6-2A0AC3D8BB75}"/>
    <dgm:cxn modelId="{6BCD930B-4F7C-40D7-AF3A-4C39AD9225BD}" srcId="{F201861D-309F-4A17-A1AB-837F4AC9CAB0}" destId="{1A69BBBD-508C-477F-8FF4-1838A9E64556}" srcOrd="0" destOrd="0" parTransId="{B04F5B07-9252-4B48-A752-2954E71195E1}" sibTransId="{9BD4C3C2-FBD4-4C03-A337-1FAD7B68B654}"/>
    <dgm:cxn modelId="{9DAD2945-C6B9-4C2A-AF81-EB5740C5C731}" srcId="{DCA38C2F-B71E-45A6-8DBA-6598F728746D}" destId="{4B2E9F50-872A-46FE-9275-2A7DDABF1411}" srcOrd="1" destOrd="0" parTransId="{3F0AC6A1-29DB-472D-913E-6A722ED29F1F}" sibTransId="{119B5B2A-FB8A-4735-8C06-BCC5C368D4AB}"/>
    <dgm:cxn modelId="{D9C64349-3EFE-4044-8D66-A98ECEBBC8C9}" srcId="{DCA38C2F-B71E-45A6-8DBA-6598F728746D}" destId="{85304BD7-99D2-413A-8B4C-5B5614BE11D0}" srcOrd="2" destOrd="0" parTransId="{E0572912-B7BF-43AB-847F-F85315D91631}" sibTransId="{2C68B7EC-6E77-4B9A-8E32-8271AE850F2B}"/>
    <dgm:cxn modelId="{7CB8ADC8-16D6-494E-965E-94DCF73F2822}" srcId="{85304BD7-99D2-413A-8B4C-5B5614BE11D0}" destId="{ACC763D2-85DA-4557-8B52-6F2CDC9D7AFC}" srcOrd="0" destOrd="0" parTransId="{316C8444-8AC7-4534-9013-E2F5B628FD3E}" sibTransId="{A0559A09-62EF-46D1-A91D-F88B08DB6BF9}"/>
    <dgm:cxn modelId="{5C43D5EB-AB32-4973-89BB-60DFF4D2D124}" type="presOf" srcId="{4B2E9F50-872A-46FE-9275-2A7DDABF1411}" destId="{E795C2CA-0986-47C8-B40D-D949D70A9BF0}" srcOrd="0" destOrd="0" presId="urn:microsoft.com/office/officeart/2005/8/layout/lProcess3"/>
    <dgm:cxn modelId="{E2198F86-C029-46AB-B44A-DED6913C336A}" type="presOf" srcId="{ACC763D2-85DA-4557-8B52-6F2CDC9D7AFC}" destId="{A9A97A4B-ED82-4845-AB50-E48618AC493A}" srcOrd="0" destOrd="0" presId="urn:microsoft.com/office/officeart/2005/8/layout/lProcess3"/>
    <dgm:cxn modelId="{98707283-0B02-47F3-8E07-9D0C5061403F}" srcId="{85304BD7-99D2-413A-8B4C-5B5614BE11D0}" destId="{E1C145C6-E358-42FF-9126-D178DA53502E}" srcOrd="1" destOrd="0" parTransId="{F93086BE-037C-43CD-9BF9-873C9DB1310E}" sibTransId="{06937309-43A0-49E1-98AA-BBEF0563A171}"/>
    <dgm:cxn modelId="{D69FC0A9-D449-460D-88FA-A5946F47B2CB}" type="presOf" srcId="{85304BD7-99D2-413A-8B4C-5B5614BE11D0}" destId="{F18C4790-8AED-46B1-A89B-61EB3A3469D7}" srcOrd="0" destOrd="0" presId="urn:microsoft.com/office/officeart/2005/8/layout/lProcess3"/>
    <dgm:cxn modelId="{16774617-E506-407B-BDDC-5F4FB4E9F849}" type="presParOf" srcId="{33F48CC9-E351-4A09-8313-FDA2346BE1E2}" destId="{42F1EB3E-DF16-45BB-ABE4-184D89B87D3C}" srcOrd="0" destOrd="0" presId="urn:microsoft.com/office/officeart/2005/8/layout/lProcess3"/>
    <dgm:cxn modelId="{0F0CB42F-E362-42CC-804F-B5C44B4ACB93}" type="presParOf" srcId="{42F1EB3E-DF16-45BB-ABE4-184D89B87D3C}" destId="{08E0F5E2-024F-40A4-9215-EC2496D4AD8F}" srcOrd="0" destOrd="0" presId="urn:microsoft.com/office/officeart/2005/8/layout/lProcess3"/>
    <dgm:cxn modelId="{B0A03118-42D8-4F4B-AB58-2645B24298E7}" type="presParOf" srcId="{42F1EB3E-DF16-45BB-ABE4-184D89B87D3C}" destId="{306FF979-1861-4D36-87B1-0BEAE283AEDA}" srcOrd="1" destOrd="0" presId="urn:microsoft.com/office/officeart/2005/8/layout/lProcess3"/>
    <dgm:cxn modelId="{9E09710F-35BE-4C1D-B5EF-EEBD0835C531}" type="presParOf" srcId="{42F1EB3E-DF16-45BB-ABE4-184D89B87D3C}" destId="{09916F1E-78C8-4E3E-9D81-81104CDBBF6A}" srcOrd="2" destOrd="0" presId="urn:microsoft.com/office/officeart/2005/8/layout/lProcess3"/>
    <dgm:cxn modelId="{0965FFF8-0E86-40D6-A51F-A3B484085E1A}" type="presParOf" srcId="{42F1EB3E-DF16-45BB-ABE4-184D89B87D3C}" destId="{DEA7A790-D9CC-4FE5-8F08-42A3E4A9ED4F}" srcOrd="3" destOrd="0" presId="urn:microsoft.com/office/officeart/2005/8/layout/lProcess3"/>
    <dgm:cxn modelId="{077D635E-64D9-404E-B2A5-E782360DA26F}" type="presParOf" srcId="{42F1EB3E-DF16-45BB-ABE4-184D89B87D3C}" destId="{908F7EC3-6A65-4A07-AF0C-CF54122D95D0}" srcOrd="4" destOrd="0" presId="urn:microsoft.com/office/officeart/2005/8/layout/lProcess3"/>
    <dgm:cxn modelId="{93B2E8EC-4EC1-49E9-A410-BB964E9F9F3E}" type="presParOf" srcId="{33F48CC9-E351-4A09-8313-FDA2346BE1E2}" destId="{23C2E89E-1B69-4072-9AD3-D8B913DDAC3D}" srcOrd="1" destOrd="0" presId="urn:microsoft.com/office/officeart/2005/8/layout/lProcess3"/>
    <dgm:cxn modelId="{6B0A05F2-7637-4523-955A-A4185C9EA7DB}" type="presParOf" srcId="{33F48CC9-E351-4A09-8313-FDA2346BE1E2}" destId="{5CCCBAD5-C83C-450F-9692-889A51AF1FBE}" srcOrd="2" destOrd="0" presId="urn:microsoft.com/office/officeart/2005/8/layout/lProcess3"/>
    <dgm:cxn modelId="{BBED4FC0-6D0F-4625-8B5B-33848217908D}" type="presParOf" srcId="{5CCCBAD5-C83C-450F-9692-889A51AF1FBE}" destId="{E795C2CA-0986-47C8-B40D-D949D70A9BF0}" srcOrd="0" destOrd="0" presId="urn:microsoft.com/office/officeart/2005/8/layout/lProcess3"/>
    <dgm:cxn modelId="{64260915-7178-429E-9EE7-F942CB3ED4BA}" type="presParOf" srcId="{5CCCBAD5-C83C-450F-9692-889A51AF1FBE}" destId="{A8FEAF6B-6BE0-45AD-A6FB-00F1A6FA8912}" srcOrd="1" destOrd="0" presId="urn:microsoft.com/office/officeart/2005/8/layout/lProcess3"/>
    <dgm:cxn modelId="{759A2B48-4E9C-4F45-A042-1F6FA6A9DBC3}" type="presParOf" srcId="{5CCCBAD5-C83C-450F-9692-889A51AF1FBE}" destId="{5FC9C476-5E60-4590-8601-124EF888B83A}" srcOrd="2" destOrd="0" presId="urn:microsoft.com/office/officeart/2005/8/layout/lProcess3"/>
    <dgm:cxn modelId="{1FB07CB4-A75A-44C8-ACB5-17646EA40E79}" type="presParOf" srcId="{5CCCBAD5-C83C-450F-9692-889A51AF1FBE}" destId="{7E9D45B6-594C-449E-A318-6ABDF41095BE}" srcOrd="3" destOrd="0" presId="urn:microsoft.com/office/officeart/2005/8/layout/lProcess3"/>
    <dgm:cxn modelId="{BC19980C-9FC6-406A-9626-D00901B3BB56}" type="presParOf" srcId="{5CCCBAD5-C83C-450F-9692-889A51AF1FBE}" destId="{DFF9E47E-B87E-4FB5-AA35-768F645B442D}" srcOrd="4" destOrd="0" presId="urn:microsoft.com/office/officeart/2005/8/layout/lProcess3"/>
    <dgm:cxn modelId="{6C92D1D0-F8F8-440D-996E-EED3BFB5AABA}" type="presParOf" srcId="{33F48CC9-E351-4A09-8313-FDA2346BE1E2}" destId="{784332B1-7940-4FF2-9064-8324BF2CCACA}" srcOrd="3" destOrd="0" presId="urn:microsoft.com/office/officeart/2005/8/layout/lProcess3"/>
    <dgm:cxn modelId="{CE2E97AF-1D8A-4A77-87A0-610A814FF618}" type="presParOf" srcId="{33F48CC9-E351-4A09-8313-FDA2346BE1E2}" destId="{AF115308-F70E-4C66-8DED-586BBF183185}" srcOrd="4" destOrd="0" presId="urn:microsoft.com/office/officeart/2005/8/layout/lProcess3"/>
    <dgm:cxn modelId="{FDEA5705-AC6A-4109-8F60-9D3448BCBD80}" type="presParOf" srcId="{AF115308-F70E-4C66-8DED-586BBF183185}" destId="{F18C4790-8AED-46B1-A89B-61EB3A3469D7}" srcOrd="0" destOrd="0" presId="urn:microsoft.com/office/officeart/2005/8/layout/lProcess3"/>
    <dgm:cxn modelId="{0159B082-C4A6-4187-9546-CF0D03D5E0D4}" type="presParOf" srcId="{AF115308-F70E-4C66-8DED-586BBF183185}" destId="{47E36500-A5BA-4EEB-91CB-D34C9F30F29A}" srcOrd="1" destOrd="0" presId="urn:microsoft.com/office/officeart/2005/8/layout/lProcess3"/>
    <dgm:cxn modelId="{71B826E4-AAF0-452E-8BC8-265D657F0D1A}" type="presParOf" srcId="{AF115308-F70E-4C66-8DED-586BBF183185}" destId="{A9A97A4B-ED82-4845-AB50-E48618AC493A}" srcOrd="2" destOrd="0" presId="urn:microsoft.com/office/officeart/2005/8/layout/lProcess3"/>
    <dgm:cxn modelId="{EEA14A85-08C8-469F-95CF-787FC5158A42}" type="presParOf" srcId="{AF115308-F70E-4C66-8DED-586BBF183185}" destId="{6121E390-20EB-46F5-BCA9-50782EAE1770}" srcOrd="3" destOrd="0" presId="urn:microsoft.com/office/officeart/2005/8/layout/lProcess3"/>
    <dgm:cxn modelId="{6C95F332-28D0-4AE6-B0AF-76ADFC8E135D}" type="presParOf" srcId="{AF115308-F70E-4C66-8DED-586BBF183185}" destId="{78C60A66-491D-46D2-973C-B1B7097389C2}"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4163D-552F-4992-BEDA-6BFE6B3DA6D5}">
      <dsp:nvSpPr>
        <dsp:cNvPr id="0" name=""/>
        <dsp:cNvSpPr/>
      </dsp:nvSpPr>
      <dsp:spPr>
        <a:xfrm>
          <a:off x="420527" y="0"/>
          <a:ext cx="2341354" cy="1258250"/>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sk-SK" sz="2600" b="1" kern="1200" dirty="0" smtClean="0">
              <a:latin typeface="+mj-lt"/>
              <a:ea typeface="Verdana" panose="020B0604030504040204" pitchFamily="34" charset="0"/>
              <a:cs typeface="+mn-cs"/>
            </a:rPr>
            <a:t>Všeobecne </a:t>
          </a:r>
          <a:br>
            <a:rPr lang="sk-SK" sz="2600" b="1" kern="1200" dirty="0" smtClean="0">
              <a:latin typeface="+mj-lt"/>
              <a:ea typeface="Verdana" panose="020B0604030504040204" pitchFamily="34" charset="0"/>
              <a:cs typeface="+mn-cs"/>
            </a:rPr>
          </a:br>
          <a:r>
            <a:rPr lang="sk-SK" sz="2600" b="1" kern="1200" dirty="0" smtClean="0">
              <a:latin typeface="+mj-lt"/>
              <a:ea typeface="Verdana" panose="020B0604030504040204" pitchFamily="34" charset="0"/>
              <a:cs typeface="+mn-cs"/>
            </a:rPr>
            <a:t>k podmienkam účasti</a:t>
          </a:r>
          <a:endParaRPr lang="sk-SK" sz="2600" b="1" kern="1200" dirty="0">
            <a:latin typeface="+mj-lt"/>
            <a:ea typeface="Verdana" panose="020B0604030504040204" pitchFamily="34" charset="0"/>
            <a:cs typeface="+mn-cs"/>
          </a:endParaRPr>
        </a:p>
      </dsp:txBody>
      <dsp:txXfrm>
        <a:off x="457380" y="36853"/>
        <a:ext cx="2267648" cy="1184544"/>
      </dsp:txXfrm>
    </dsp:sp>
    <dsp:sp modelId="{208DAA90-1474-44CF-B075-534A1B0042FC}">
      <dsp:nvSpPr>
        <dsp:cNvPr id="0" name=""/>
        <dsp:cNvSpPr/>
      </dsp:nvSpPr>
      <dsp:spPr>
        <a:xfrm rot="5410827">
          <a:off x="1533116" y="1318094"/>
          <a:ext cx="111510" cy="10333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355CB7-9634-4697-9F37-71B03BD155FB}">
      <dsp:nvSpPr>
        <dsp:cNvPr id="0" name=""/>
        <dsp:cNvSpPr/>
      </dsp:nvSpPr>
      <dsp:spPr>
        <a:xfrm>
          <a:off x="406639" y="1481271"/>
          <a:ext cx="2361902" cy="59047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k-SK" sz="1200" kern="1200" dirty="0" smtClean="0">
              <a:latin typeface="+mj-lt"/>
              <a:ea typeface="Verdana" panose="020B0604030504040204" pitchFamily="34" charset="0"/>
              <a:cs typeface="+mn-cs"/>
            </a:rPr>
            <a:t>Určenie podmienok účasti</a:t>
          </a:r>
          <a:endParaRPr lang="sk-SK" sz="1200" kern="1200" dirty="0">
            <a:latin typeface="+mj-lt"/>
            <a:ea typeface="Verdana" panose="020B0604030504040204" pitchFamily="34" charset="0"/>
            <a:cs typeface="+mn-cs"/>
          </a:endParaRPr>
        </a:p>
      </dsp:txBody>
      <dsp:txXfrm>
        <a:off x="423933" y="1498565"/>
        <a:ext cx="2327314" cy="555887"/>
      </dsp:txXfrm>
    </dsp:sp>
    <dsp:sp modelId="{68D03F1C-D33D-4A11-BD5E-6CBD9707CA27}">
      <dsp:nvSpPr>
        <dsp:cNvPr id="0" name=""/>
        <dsp:cNvSpPr/>
      </dsp:nvSpPr>
      <dsp:spPr>
        <a:xfrm rot="5377177">
          <a:off x="1545752" y="2116181"/>
          <a:ext cx="88872" cy="10333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2D6DB4-A400-4878-9833-36C5E92ACDCB}">
      <dsp:nvSpPr>
        <dsp:cNvPr id="0" name=""/>
        <dsp:cNvSpPr/>
      </dsp:nvSpPr>
      <dsp:spPr>
        <a:xfrm>
          <a:off x="411835" y="2263949"/>
          <a:ext cx="2361902" cy="59047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k-SK" sz="1200" kern="1200" dirty="0" smtClean="0">
              <a:latin typeface="+mj-lt"/>
              <a:ea typeface="Verdana" panose="020B0604030504040204" pitchFamily="34" charset="0"/>
              <a:cs typeface="+mn-cs"/>
            </a:rPr>
            <a:t>Preukazovanie a vyhodnotenie splnenia podmienok účasti</a:t>
          </a:r>
          <a:endParaRPr lang="sk-SK" sz="1200" kern="1200" dirty="0">
            <a:latin typeface="+mj-lt"/>
            <a:ea typeface="+mn-ea"/>
            <a:cs typeface="+mn-cs"/>
          </a:endParaRPr>
        </a:p>
      </dsp:txBody>
      <dsp:txXfrm>
        <a:off x="429129" y="2281243"/>
        <a:ext cx="2327314" cy="555887"/>
      </dsp:txXfrm>
    </dsp:sp>
    <dsp:sp modelId="{8C963713-E734-49C9-A15F-7E83248FFD50}">
      <dsp:nvSpPr>
        <dsp:cNvPr id="0" name=""/>
        <dsp:cNvSpPr/>
      </dsp:nvSpPr>
      <dsp:spPr>
        <a:xfrm rot="5397256">
          <a:off x="1540494" y="2907036"/>
          <a:ext cx="105223" cy="10333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89B4AA-448C-4319-B53E-B1F27E239D02}">
      <dsp:nvSpPr>
        <dsp:cNvPr id="0" name=""/>
        <dsp:cNvSpPr/>
      </dsp:nvSpPr>
      <dsp:spPr>
        <a:xfrm>
          <a:off x="412473" y="3062981"/>
          <a:ext cx="2361902" cy="59047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k-SK" sz="1200" kern="1200" dirty="0" smtClean="0">
              <a:latin typeface="+mj-lt"/>
              <a:ea typeface="Verdana" panose="020B0604030504040204" pitchFamily="34" charset="0"/>
              <a:cs typeface="+mn-cs"/>
            </a:rPr>
            <a:t>Najčastejšie porušenia súvisiace s podmienkami účasti</a:t>
          </a:r>
          <a:endParaRPr lang="sk-SK" sz="1200" kern="1200" dirty="0">
            <a:latin typeface="+mj-lt"/>
            <a:ea typeface="Verdana" panose="020B0604030504040204" pitchFamily="34" charset="0"/>
            <a:cs typeface="+mn-cs"/>
          </a:endParaRPr>
        </a:p>
      </dsp:txBody>
      <dsp:txXfrm>
        <a:off x="429767" y="3080275"/>
        <a:ext cx="2327314" cy="555887"/>
      </dsp:txXfrm>
    </dsp:sp>
    <dsp:sp modelId="{A970574A-4ABF-454C-9BEF-C1A20A07AFC9}">
      <dsp:nvSpPr>
        <dsp:cNvPr id="0" name=""/>
        <dsp:cNvSpPr/>
      </dsp:nvSpPr>
      <dsp:spPr>
        <a:xfrm>
          <a:off x="3121351" y="1"/>
          <a:ext cx="2296218" cy="1254134"/>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sk-SK" sz="2600" b="1" kern="1200" dirty="0" smtClean="0">
              <a:latin typeface="+mj-lt"/>
              <a:ea typeface="Verdana" panose="020B0604030504040204" pitchFamily="34" charset="0"/>
              <a:cs typeface="+mn-cs"/>
            </a:rPr>
            <a:t>Príklady </a:t>
          </a:r>
          <a:br>
            <a:rPr lang="sk-SK" sz="2600" b="1" kern="1200" dirty="0" smtClean="0">
              <a:latin typeface="+mj-lt"/>
              <a:ea typeface="Verdana" panose="020B0604030504040204" pitchFamily="34" charset="0"/>
              <a:cs typeface="+mn-cs"/>
            </a:rPr>
          </a:br>
          <a:r>
            <a:rPr lang="sk-SK" sz="2600" b="1" kern="1200" dirty="0" smtClean="0">
              <a:latin typeface="+mj-lt"/>
              <a:ea typeface="Verdana" panose="020B0604030504040204" pitchFamily="34" charset="0"/>
              <a:cs typeface="+mn-cs"/>
            </a:rPr>
            <a:t>z praxe</a:t>
          </a:r>
          <a:endParaRPr lang="sk-SK" sz="2600" b="1" kern="1200" dirty="0">
            <a:latin typeface="+mj-lt"/>
            <a:ea typeface="Verdana" panose="020B0604030504040204" pitchFamily="34" charset="0"/>
            <a:cs typeface="+mn-cs"/>
          </a:endParaRPr>
        </a:p>
      </dsp:txBody>
      <dsp:txXfrm>
        <a:off x="3158083" y="36733"/>
        <a:ext cx="2222754" cy="1180670"/>
      </dsp:txXfrm>
    </dsp:sp>
    <dsp:sp modelId="{7295B176-E288-4B7F-A44B-0DBE7076BA8C}">
      <dsp:nvSpPr>
        <dsp:cNvPr id="0" name=""/>
        <dsp:cNvSpPr/>
      </dsp:nvSpPr>
      <dsp:spPr>
        <a:xfrm rot="5538860">
          <a:off x="4187303" y="1321835"/>
          <a:ext cx="104043" cy="10178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84713B-F38A-4B40-828E-311C78BB2D55}">
      <dsp:nvSpPr>
        <dsp:cNvPr id="0" name=""/>
        <dsp:cNvSpPr/>
      </dsp:nvSpPr>
      <dsp:spPr>
        <a:xfrm>
          <a:off x="3041648" y="1491315"/>
          <a:ext cx="2361902" cy="59047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k-SK" sz="1200" kern="1200" dirty="0" smtClean="0">
              <a:latin typeface="+mj-lt"/>
              <a:ea typeface="Verdana" panose="020B0604030504040204" pitchFamily="34" charset="0"/>
              <a:cs typeface="+mn-cs"/>
            </a:rPr>
            <a:t>Rozhodnutie predsedu ÚVO </a:t>
          </a:r>
          <a:br>
            <a:rPr lang="sk-SK" sz="1200" kern="1200" dirty="0" smtClean="0">
              <a:latin typeface="+mj-lt"/>
              <a:ea typeface="Verdana" panose="020B0604030504040204" pitchFamily="34" charset="0"/>
              <a:cs typeface="+mn-cs"/>
            </a:rPr>
          </a:br>
          <a:r>
            <a:rPr lang="sk-SK" sz="1200" kern="1200" dirty="0" smtClean="0">
              <a:latin typeface="+mj-lt"/>
              <a:ea typeface="Verdana" panose="020B0604030504040204" pitchFamily="34" charset="0"/>
              <a:cs typeface="+mn-cs"/>
            </a:rPr>
            <a:t>č. 11239-P/2022</a:t>
          </a:r>
        </a:p>
        <a:p>
          <a:pPr lvl="0" algn="ctr" defTabSz="533400">
            <a:lnSpc>
              <a:spcPct val="90000"/>
            </a:lnSpc>
            <a:spcBef>
              <a:spcPct val="0"/>
            </a:spcBef>
            <a:spcAft>
              <a:spcPct val="35000"/>
            </a:spcAft>
          </a:pPr>
          <a:r>
            <a:rPr lang="sk-SK" sz="1200" kern="1200" dirty="0" smtClean="0">
              <a:latin typeface="+mj-lt"/>
              <a:ea typeface="Verdana" panose="020B0604030504040204" pitchFamily="34" charset="0"/>
              <a:cs typeface="+mn-cs"/>
            </a:rPr>
            <a:t> 2888-P/2023 z 13.4.2023</a:t>
          </a:r>
          <a:endParaRPr lang="sk-SK" sz="1200" kern="1200" dirty="0">
            <a:latin typeface="+mj-lt"/>
            <a:ea typeface="Verdana" panose="020B0604030504040204" pitchFamily="34" charset="0"/>
            <a:cs typeface="+mn-cs"/>
          </a:endParaRPr>
        </a:p>
      </dsp:txBody>
      <dsp:txXfrm>
        <a:off x="3058942" y="1508609"/>
        <a:ext cx="2327314" cy="555887"/>
      </dsp:txXfrm>
    </dsp:sp>
    <dsp:sp modelId="{1D5A4495-7503-4A27-8190-A1A46D8C21C6}">
      <dsp:nvSpPr>
        <dsp:cNvPr id="0" name=""/>
        <dsp:cNvSpPr/>
      </dsp:nvSpPr>
      <dsp:spPr>
        <a:xfrm rot="16168454" flipH="1">
          <a:off x="4178615" y="2122624"/>
          <a:ext cx="81702" cy="11050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B78A2B-35E3-4C1E-8151-7DA760296A27}">
      <dsp:nvSpPr>
        <dsp:cNvPr id="0" name=""/>
        <dsp:cNvSpPr/>
      </dsp:nvSpPr>
      <dsp:spPr>
        <a:xfrm>
          <a:off x="3034208" y="2302083"/>
          <a:ext cx="2361902" cy="59047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k-SK" sz="1200" kern="1200" dirty="0" smtClean="0">
              <a:latin typeface="+mj-lt"/>
              <a:ea typeface="Verdana" panose="020B0604030504040204" pitchFamily="34" charset="0"/>
              <a:cs typeface="+mn-cs"/>
            </a:rPr>
            <a:t>Rozhodnutie ÚVO č. 13803-6000/2022-OD/6 z 6.3.2023</a:t>
          </a:r>
          <a:endParaRPr lang="sk-SK" sz="1200" kern="1200" dirty="0">
            <a:latin typeface="+mj-lt"/>
            <a:ea typeface="Verdana" panose="020B0604030504040204" pitchFamily="34" charset="0"/>
            <a:cs typeface="+mn-cs"/>
          </a:endParaRPr>
        </a:p>
      </dsp:txBody>
      <dsp:txXfrm>
        <a:off x="3051502" y="2319377"/>
        <a:ext cx="2327314" cy="555887"/>
      </dsp:txXfrm>
    </dsp:sp>
    <dsp:sp modelId="{E9A0F779-6EA5-4CFE-B9D2-1BF4142FFA30}">
      <dsp:nvSpPr>
        <dsp:cNvPr id="0" name=""/>
        <dsp:cNvSpPr/>
      </dsp:nvSpPr>
      <dsp:spPr>
        <a:xfrm rot="16099507" flipH="1">
          <a:off x="4174136" y="2936954"/>
          <a:ext cx="101889" cy="9569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429F38-47C3-48B7-A43C-1D3F2FC851A5}">
      <dsp:nvSpPr>
        <dsp:cNvPr id="0" name=""/>
        <dsp:cNvSpPr/>
      </dsp:nvSpPr>
      <dsp:spPr>
        <a:xfrm>
          <a:off x="3011959" y="3062981"/>
          <a:ext cx="2361902" cy="59047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sk-SK" sz="1200" kern="1200" dirty="0" smtClean="0">
              <a:latin typeface="+mj-lt"/>
              <a:ea typeface="Verdana" panose="020B0604030504040204" pitchFamily="34" charset="0"/>
              <a:cs typeface="+mn-cs"/>
            </a:rPr>
            <a:t>Rozhodnutie ÚVO č. 11308-6000/2022-OD/5 z 6. 12. 2022 </a:t>
          </a:r>
          <a:endParaRPr lang="sk-SK" sz="1200" kern="1200" dirty="0">
            <a:latin typeface="+mj-lt"/>
            <a:ea typeface="Verdana" panose="020B0604030504040204" pitchFamily="34" charset="0"/>
            <a:cs typeface="+mn-cs"/>
          </a:endParaRPr>
        </a:p>
      </dsp:txBody>
      <dsp:txXfrm>
        <a:off x="3029253" y="3080275"/>
        <a:ext cx="2327314" cy="555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0F5E2-024F-40A4-9215-EC2496D4AD8F}">
      <dsp:nvSpPr>
        <dsp:cNvPr id="0" name=""/>
        <dsp:cNvSpPr/>
      </dsp:nvSpPr>
      <dsp:spPr>
        <a:xfrm>
          <a:off x="1480" y="361057"/>
          <a:ext cx="2287641" cy="91505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sk-SK" sz="3100" kern="1200" dirty="0"/>
            <a:t>Postup č. 1</a:t>
          </a:r>
        </a:p>
      </dsp:txBody>
      <dsp:txXfrm>
        <a:off x="459008" y="361057"/>
        <a:ext cx="1372585" cy="915056"/>
      </dsp:txXfrm>
    </dsp:sp>
    <dsp:sp modelId="{09916F1E-78C8-4E3E-9D81-81104CDBBF6A}">
      <dsp:nvSpPr>
        <dsp:cNvPr id="0" name=""/>
        <dsp:cNvSpPr/>
      </dsp:nvSpPr>
      <dsp:spPr>
        <a:xfrm>
          <a:off x="1991728" y="438837"/>
          <a:ext cx="1898742" cy="75949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sk-SK" sz="1700" kern="1200" dirty="0"/>
            <a:t>Oslovenie 1 HS na priamo</a:t>
          </a:r>
        </a:p>
      </dsp:txBody>
      <dsp:txXfrm>
        <a:off x="2371476" y="438837"/>
        <a:ext cx="1139246" cy="759496"/>
      </dsp:txXfrm>
    </dsp:sp>
    <dsp:sp modelId="{908F7EC3-6A65-4A07-AF0C-CF54122D95D0}">
      <dsp:nvSpPr>
        <dsp:cNvPr id="0" name=""/>
        <dsp:cNvSpPr/>
      </dsp:nvSpPr>
      <dsp:spPr>
        <a:xfrm>
          <a:off x="3624647" y="438837"/>
          <a:ext cx="1898742" cy="75949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sk-SK" sz="1700" kern="1200" dirty="0"/>
            <a:t>Bez EP</a:t>
          </a:r>
        </a:p>
      </dsp:txBody>
      <dsp:txXfrm>
        <a:off x="4004395" y="438837"/>
        <a:ext cx="1139246" cy="759496"/>
      </dsp:txXfrm>
    </dsp:sp>
    <dsp:sp modelId="{E795C2CA-0986-47C8-B40D-D949D70A9BF0}">
      <dsp:nvSpPr>
        <dsp:cNvPr id="0" name=""/>
        <dsp:cNvSpPr/>
      </dsp:nvSpPr>
      <dsp:spPr>
        <a:xfrm>
          <a:off x="1480" y="1404222"/>
          <a:ext cx="2287641" cy="91505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sk-SK" sz="3100" kern="1200" dirty="0"/>
            <a:t>Postup č. 2</a:t>
          </a:r>
        </a:p>
      </dsp:txBody>
      <dsp:txXfrm>
        <a:off x="459008" y="1404222"/>
        <a:ext cx="1372585" cy="915056"/>
      </dsp:txXfrm>
    </dsp:sp>
    <dsp:sp modelId="{5FC9C476-5E60-4590-8601-124EF888B83A}">
      <dsp:nvSpPr>
        <dsp:cNvPr id="0" name=""/>
        <dsp:cNvSpPr/>
      </dsp:nvSpPr>
      <dsp:spPr>
        <a:xfrm>
          <a:off x="1991728" y="1482002"/>
          <a:ext cx="1898742" cy="75949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sk-SK" sz="1700" kern="1200" dirty="0"/>
            <a:t>Oslovenie viacerých HS na priamo</a:t>
          </a:r>
        </a:p>
      </dsp:txBody>
      <dsp:txXfrm>
        <a:off x="2371476" y="1482002"/>
        <a:ext cx="1139246" cy="759496"/>
      </dsp:txXfrm>
    </dsp:sp>
    <dsp:sp modelId="{DFF9E47E-B87E-4FB5-AA35-768F645B442D}">
      <dsp:nvSpPr>
        <dsp:cNvPr id="0" name=""/>
        <dsp:cNvSpPr/>
      </dsp:nvSpPr>
      <dsp:spPr>
        <a:xfrm>
          <a:off x="3624647" y="1482002"/>
          <a:ext cx="1898742" cy="75949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sk-SK" sz="1700" kern="1200" dirty="0"/>
            <a:t>S EP</a:t>
          </a:r>
        </a:p>
      </dsp:txBody>
      <dsp:txXfrm>
        <a:off x="4004395" y="1482002"/>
        <a:ext cx="1139246" cy="759496"/>
      </dsp:txXfrm>
    </dsp:sp>
    <dsp:sp modelId="{F18C4790-8AED-46B1-A89B-61EB3A3469D7}">
      <dsp:nvSpPr>
        <dsp:cNvPr id="0" name=""/>
        <dsp:cNvSpPr/>
      </dsp:nvSpPr>
      <dsp:spPr>
        <a:xfrm>
          <a:off x="1480" y="2447386"/>
          <a:ext cx="2287641" cy="91505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sk-SK" sz="3100" kern="1200" dirty="0"/>
            <a:t>Postup č. 3</a:t>
          </a:r>
        </a:p>
      </dsp:txBody>
      <dsp:txXfrm>
        <a:off x="459008" y="2447386"/>
        <a:ext cx="1372585" cy="915056"/>
      </dsp:txXfrm>
    </dsp:sp>
    <dsp:sp modelId="{A9A97A4B-ED82-4845-AB50-E48618AC493A}">
      <dsp:nvSpPr>
        <dsp:cNvPr id="0" name=""/>
        <dsp:cNvSpPr/>
      </dsp:nvSpPr>
      <dsp:spPr>
        <a:xfrm>
          <a:off x="1991728" y="2525166"/>
          <a:ext cx="1898742" cy="75949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sk-SK" sz="1700" kern="1200" dirty="0"/>
            <a:t>Oslovenie celého trhu</a:t>
          </a:r>
        </a:p>
      </dsp:txBody>
      <dsp:txXfrm>
        <a:off x="2371476" y="2525166"/>
        <a:ext cx="1139246" cy="759496"/>
      </dsp:txXfrm>
    </dsp:sp>
    <dsp:sp modelId="{78C60A66-491D-46D2-973C-B1B7097389C2}">
      <dsp:nvSpPr>
        <dsp:cNvPr id="0" name=""/>
        <dsp:cNvSpPr/>
      </dsp:nvSpPr>
      <dsp:spPr>
        <a:xfrm>
          <a:off x="3624647" y="2525166"/>
          <a:ext cx="1898742" cy="75949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sk-SK" sz="1700" kern="1200" dirty="0"/>
            <a:t>S EP</a:t>
          </a:r>
        </a:p>
      </dsp:txBody>
      <dsp:txXfrm>
        <a:off x="4004395" y="2525166"/>
        <a:ext cx="1139246" cy="759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0F5E2-024F-40A4-9215-EC2496D4AD8F}">
      <dsp:nvSpPr>
        <dsp:cNvPr id="0" name=""/>
        <dsp:cNvSpPr/>
      </dsp:nvSpPr>
      <dsp:spPr>
        <a:xfrm>
          <a:off x="1480" y="360200"/>
          <a:ext cx="2288109" cy="9152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sk-SK" sz="3100" kern="1200" dirty="0"/>
            <a:t>Postup č. 4</a:t>
          </a:r>
        </a:p>
      </dsp:txBody>
      <dsp:txXfrm>
        <a:off x="459102" y="360200"/>
        <a:ext cx="1372866" cy="915243"/>
      </dsp:txXfrm>
    </dsp:sp>
    <dsp:sp modelId="{09916F1E-78C8-4E3E-9D81-81104CDBBF6A}">
      <dsp:nvSpPr>
        <dsp:cNvPr id="0" name=""/>
        <dsp:cNvSpPr/>
      </dsp:nvSpPr>
      <dsp:spPr>
        <a:xfrm>
          <a:off x="1992135" y="437995"/>
          <a:ext cx="1899130" cy="75965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sk-SK" sz="1700" kern="1200" dirty="0"/>
            <a:t>§ 108 ods. 2</a:t>
          </a:r>
        </a:p>
      </dsp:txBody>
      <dsp:txXfrm>
        <a:off x="2371961" y="437995"/>
        <a:ext cx="1139478" cy="759652"/>
      </dsp:txXfrm>
    </dsp:sp>
    <dsp:sp modelId="{908F7EC3-6A65-4A07-AF0C-CF54122D95D0}">
      <dsp:nvSpPr>
        <dsp:cNvPr id="0" name=""/>
        <dsp:cNvSpPr/>
      </dsp:nvSpPr>
      <dsp:spPr>
        <a:xfrm>
          <a:off x="3625388" y="437995"/>
          <a:ext cx="1899130" cy="75965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sk-SK" sz="3200" kern="1200" dirty="0"/>
            <a:t>S EP</a:t>
          </a:r>
        </a:p>
      </dsp:txBody>
      <dsp:txXfrm>
        <a:off x="4005214" y="437995"/>
        <a:ext cx="1139478" cy="759652"/>
      </dsp:txXfrm>
    </dsp:sp>
    <dsp:sp modelId="{E795C2CA-0986-47C8-B40D-D949D70A9BF0}">
      <dsp:nvSpPr>
        <dsp:cNvPr id="0" name=""/>
        <dsp:cNvSpPr/>
      </dsp:nvSpPr>
      <dsp:spPr>
        <a:xfrm>
          <a:off x="1480" y="1403578"/>
          <a:ext cx="2288109" cy="9152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sk-SK" sz="3100" kern="1200" dirty="0"/>
            <a:t>Postup č. 5</a:t>
          </a:r>
        </a:p>
      </dsp:txBody>
      <dsp:txXfrm>
        <a:off x="459102" y="1403578"/>
        <a:ext cx="1372866" cy="915243"/>
      </dsp:txXfrm>
    </dsp:sp>
    <dsp:sp modelId="{5FC9C476-5E60-4590-8601-124EF888B83A}">
      <dsp:nvSpPr>
        <dsp:cNvPr id="0" name=""/>
        <dsp:cNvSpPr/>
      </dsp:nvSpPr>
      <dsp:spPr>
        <a:xfrm>
          <a:off x="1992135" y="1481373"/>
          <a:ext cx="1899130" cy="75965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sk-SK" sz="1700" kern="1200" dirty="0"/>
            <a:t>§ 109 až </a:t>
          </a:r>
          <a:br>
            <a:rPr lang="sk-SK" sz="1700" kern="1200" dirty="0"/>
          </a:br>
          <a:r>
            <a:rPr lang="sk-SK" sz="1700" kern="1200" dirty="0"/>
            <a:t>§ 111</a:t>
          </a:r>
        </a:p>
      </dsp:txBody>
      <dsp:txXfrm>
        <a:off x="2371961" y="1481373"/>
        <a:ext cx="1139478" cy="759652"/>
      </dsp:txXfrm>
    </dsp:sp>
    <dsp:sp modelId="{DFF9E47E-B87E-4FB5-AA35-768F645B442D}">
      <dsp:nvSpPr>
        <dsp:cNvPr id="0" name=""/>
        <dsp:cNvSpPr/>
      </dsp:nvSpPr>
      <dsp:spPr>
        <a:xfrm>
          <a:off x="3625388" y="1481373"/>
          <a:ext cx="1899130" cy="75965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sk-SK" sz="3200" kern="1200" dirty="0"/>
            <a:t>S EP</a:t>
          </a:r>
        </a:p>
      </dsp:txBody>
      <dsp:txXfrm>
        <a:off x="4005214" y="1481373"/>
        <a:ext cx="1139478" cy="759652"/>
      </dsp:txXfrm>
    </dsp:sp>
    <dsp:sp modelId="{F18C4790-8AED-46B1-A89B-61EB3A3469D7}">
      <dsp:nvSpPr>
        <dsp:cNvPr id="0" name=""/>
        <dsp:cNvSpPr/>
      </dsp:nvSpPr>
      <dsp:spPr>
        <a:xfrm>
          <a:off x="1480" y="2446956"/>
          <a:ext cx="2288109" cy="91524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sk-SK" sz="3100" kern="1200" dirty="0"/>
            <a:t>Postup č. 6</a:t>
          </a:r>
        </a:p>
      </dsp:txBody>
      <dsp:txXfrm>
        <a:off x="459102" y="2446956"/>
        <a:ext cx="1372866" cy="915243"/>
      </dsp:txXfrm>
    </dsp:sp>
    <dsp:sp modelId="{A9A97A4B-ED82-4845-AB50-E48618AC493A}">
      <dsp:nvSpPr>
        <dsp:cNvPr id="0" name=""/>
        <dsp:cNvSpPr/>
      </dsp:nvSpPr>
      <dsp:spPr>
        <a:xfrm>
          <a:off x="1992135" y="2524751"/>
          <a:ext cx="1899130" cy="75965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sk-SK" sz="1700" kern="1200" dirty="0"/>
            <a:t>§ 117 ods. 4 (2 veta)</a:t>
          </a:r>
        </a:p>
      </dsp:txBody>
      <dsp:txXfrm>
        <a:off x="2371961" y="2524751"/>
        <a:ext cx="1139478" cy="759652"/>
      </dsp:txXfrm>
    </dsp:sp>
    <dsp:sp modelId="{78C60A66-491D-46D2-973C-B1B7097389C2}">
      <dsp:nvSpPr>
        <dsp:cNvPr id="0" name=""/>
        <dsp:cNvSpPr/>
      </dsp:nvSpPr>
      <dsp:spPr>
        <a:xfrm>
          <a:off x="3625388" y="2524751"/>
          <a:ext cx="1899130" cy="75965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sk-SK" sz="3200" kern="1200" dirty="0"/>
            <a:t>Bez EP</a:t>
          </a:r>
        </a:p>
      </dsp:txBody>
      <dsp:txXfrm>
        <a:off x="4005214" y="2524751"/>
        <a:ext cx="1139478" cy="7596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pPr>
              <a:defRPr/>
            </a:pPr>
            <a:endParaRPr lang="sk-SK" dirty="0"/>
          </a:p>
        </p:txBody>
      </p:sp>
      <p:sp>
        <p:nvSpPr>
          <p:cNvPr id="3" name="Zástupný symbol dátumu 2"/>
          <p:cNvSpPr>
            <a:spLocks noGrp="1"/>
          </p:cNvSpPr>
          <p:nvPr>
            <p:ph type="dt" sz="quarter" idx="1"/>
          </p:nvPr>
        </p:nvSpPr>
        <p:spPr>
          <a:xfrm>
            <a:off x="-1" y="6457409"/>
            <a:ext cx="3301551" cy="340265"/>
          </a:xfrm>
          <a:prstGeom prst="rect">
            <a:avLst/>
          </a:prstGeom>
        </p:spPr>
        <p:txBody>
          <a:bodyPr vert="horz" lIns="91440" tIns="45720" rIns="91440" bIns="45720" rtlCol="0"/>
          <a:lstStyle>
            <a:lvl1pPr algn="r">
              <a:defRPr sz="1200"/>
            </a:lvl1pPr>
          </a:lstStyle>
          <a:p>
            <a:pPr algn="l">
              <a:defRPr/>
            </a:pPr>
            <a:fld id="{E0DF17AC-2732-4F18-93AD-DC532FB526F3}" type="datetimeFigureOut">
              <a:rPr lang="sk-SK">
                <a:cs typeface="Calibri" panose="020F0502020204030204" pitchFamily="34" charset="0"/>
              </a:rPr>
              <a:pPr algn="l">
                <a:defRPr/>
              </a:pPr>
              <a:t>29.5.2023</a:t>
            </a:fld>
            <a:endParaRPr lang="sk-SK" dirty="0">
              <a:cs typeface="Calibri" panose="020F0502020204030204" pitchFamily="34" charset="0"/>
            </a:endParaRPr>
          </a:p>
        </p:txBody>
      </p:sp>
      <p:sp>
        <p:nvSpPr>
          <p:cNvPr id="5" name="Zástupný symbol čísla snímky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pPr>
              <a:defRPr/>
            </a:pPr>
            <a:fld id="{27B376FD-A0F5-4BCE-8B15-5F5D1475F269}" type="slidenum">
              <a:rPr lang="sk-SK">
                <a:cs typeface="Calibri" panose="020F0502020204030204" pitchFamily="34" charset="0"/>
              </a:rPr>
              <a:pPr>
                <a:defRPr/>
              </a:pPr>
              <a:t>‹#›</a:t>
            </a:fld>
            <a:endParaRPr lang="sk-SK" dirty="0">
              <a:cs typeface="Calibri" panose="020F0502020204030204" pitchFamily="34" charset="0"/>
            </a:endParaRPr>
          </a:p>
        </p:txBody>
      </p:sp>
      <p:pic>
        <p:nvPicPr>
          <p:cNvPr id="7" name="Obrázo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7" y="0"/>
            <a:ext cx="9926638" cy="542310"/>
          </a:xfrm>
          <a:prstGeom prst="rect">
            <a:avLst/>
          </a:prstGeom>
        </p:spPr>
      </p:pic>
      <p:pic>
        <p:nvPicPr>
          <p:cNvPr id="4" name="Obrázo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4269" y="23175"/>
            <a:ext cx="971502" cy="495959"/>
          </a:xfrm>
          <a:prstGeom prst="rect">
            <a:avLst/>
          </a:prstGeom>
        </p:spPr>
      </p:pic>
    </p:spTree>
    <p:extLst>
      <p:ext uri="{BB962C8B-B14F-4D97-AF65-F5344CB8AC3E}">
        <p14:creationId xmlns:p14="http://schemas.microsoft.com/office/powerpoint/2010/main" val="183835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smtClean="0"/>
            </a:lvl1pPr>
          </a:lstStyle>
          <a:p>
            <a:pPr>
              <a:defRPr/>
            </a:pPr>
            <a:endParaRPr lang="sk-SK"/>
          </a:p>
        </p:txBody>
      </p:sp>
      <p:sp>
        <p:nvSpPr>
          <p:cNvPr id="3" name="Zástupný symbol dátumu 2"/>
          <p:cNvSpPr>
            <a:spLocks noGrp="1"/>
          </p:cNvSpPr>
          <p:nvPr>
            <p:ph type="dt" idx="1"/>
          </p:nvPr>
        </p:nvSpPr>
        <p:spPr>
          <a:xfrm>
            <a:off x="5621696" y="0"/>
            <a:ext cx="4302625" cy="340265"/>
          </a:xfrm>
          <a:prstGeom prst="rect">
            <a:avLst/>
          </a:prstGeom>
        </p:spPr>
        <p:txBody>
          <a:bodyPr vert="horz" lIns="91440" tIns="45720" rIns="91440" bIns="45720" rtlCol="0"/>
          <a:lstStyle>
            <a:lvl1pPr algn="r">
              <a:defRPr sz="1200" smtClean="0"/>
            </a:lvl1pPr>
          </a:lstStyle>
          <a:p>
            <a:pPr>
              <a:defRPr/>
            </a:pPr>
            <a:fld id="{55E0C897-580F-4A97-8C93-ED63CA7882F6}" type="datetimeFigureOut">
              <a:rPr lang="sk-SK"/>
              <a:pPr>
                <a:defRPr/>
              </a:pPr>
              <a:t>29.5.2023</a:t>
            </a:fld>
            <a:endParaRPr lang="sk-SK"/>
          </a:p>
        </p:txBody>
      </p:sp>
      <p:sp>
        <p:nvSpPr>
          <p:cNvPr id="4" name="Zástupný symbol obrazu snímky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pPr lvl="0"/>
            <a:endParaRPr lang="sk-SK" noProof="0"/>
          </a:p>
        </p:txBody>
      </p:sp>
      <p:sp>
        <p:nvSpPr>
          <p:cNvPr id="5" name="Zástupný symbol poznámok 4"/>
          <p:cNvSpPr>
            <a:spLocks noGrp="1"/>
          </p:cNvSpPr>
          <p:nvPr>
            <p:ph type="body" sz="quarter" idx="3"/>
          </p:nvPr>
        </p:nvSpPr>
        <p:spPr>
          <a:xfrm>
            <a:off x="992201" y="3271103"/>
            <a:ext cx="7942238" cy="2676455"/>
          </a:xfrm>
          <a:prstGeom prst="rect">
            <a:avLst/>
          </a:prstGeom>
        </p:spPr>
        <p:txBody>
          <a:bodyPr vert="horz" lIns="91440" tIns="45720" rIns="91440" bIns="45720" rtlCol="0"/>
          <a:lstStyle/>
          <a:p>
            <a:pPr lvl="0"/>
            <a:r>
              <a:rPr lang="sk-SK" noProof="0"/>
              <a:t>Upravte štýl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p>
        </p:txBody>
      </p:sp>
      <p:sp>
        <p:nvSpPr>
          <p:cNvPr id="6" name="Zástupný symbol päty 5"/>
          <p:cNvSpPr>
            <a:spLocks noGrp="1"/>
          </p:cNvSpPr>
          <p:nvPr>
            <p:ph type="ftr" sz="quarter" idx="4"/>
          </p:nvPr>
        </p:nvSpPr>
        <p:spPr>
          <a:xfrm>
            <a:off x="0" y="6457410"/>
            <a:ext cx="4302625" cy="340265"/>
          </a:xfrm>
          <a:prstGeom prst="rect">
            <a:avLst/>
          </a:prstGeom>
        </p:spPr>
        <p:txBody>
          <a:bodyPr vert="horz" lIns="91440" tIns="45720" rIns="91440" bIns="45720" rtlCol="0" anchor="b"/>
          <a:lstStyle>
            <a:lvl1pPr algn="l">
              <a:defRPr sz="1200" smtClean="0"/>
            </a:lvl1pPr>
          </a:lstStyle>
          <a:p>
            <a:pPr>
              <a:defRPr/>
            </a:pPr>
            <a:endParaRPr lang="sk-SK"/>
          </a:p>
        </p:txBody>
      </p:sp>
      <p:sp>
        <p:nvSpPr>
          <p:cNvPr id="7" name="Zástupný symbol čísla snímky 6"/>
          <p:cNvSpPr>
            <a:spLocks noGrp="1"/>
          </p:cNvSpPr>
          <p:nvPr>
            <p:ph type="sldNum" sz="quarter" idx="5"/>
          </p:nvPr>
        </p:nvSpPr>
        <p:spPr>
          <a:xfrm>
            <a:off x="5621696" y="6457410"/>
            <a:ext cx="4302625" cy="340265"/>
          </a:xfrm>
          <a:prstGeom prst="rect">
            <a:avLst/>
          </a:prstGeom>
        </p:spPr>
        <p:txBody>
          <a:bodyPr vert="horz" lIns="91440" tIns="45720" rIns="91440" bIns="45720" rtlCol="0" anchor="b"/>
          <a:lstStyle>
            <a:lvl1pPr algn="r">
              <a:defRPr sz="1200" smtClean="0"/>
            </a:lvl1pPr>
          </a:lstStyle>
          <a:p>
            <a:pPr>
              <a:defRPr/>
            </a:pPr>
            <a:fld id="{F7F18482-E553-4D18-972A-DE017C33E3C9}" type="slidenum">
              <a:rPr lang="sk-SK"/>
              <a:pPr>
                <a:defRPr/>
              </a:pPr>
              <a:t>‹#›</a:t>
            </a:fld>
            <a:endParaRPr lang="sk-SK"/>
          </a:p>
        </p:txBody>
      </p:sp>
    </p:spTree>
    <p:extLst>
      <p:ext uri="{BB962C8B-B14F-4D97-AF65-F5344CB8AC3E}">
        <p14:creationId xmlns:p14="http://schemas.microsoft.com/office/powerpoint/2010/main" val="13646229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pPr>
              <a:defRPr/>
            </a:pPr>
            <a:fld id="{F7F18482-E553-4D18-972A-DE017C33E3C9}" type="slidenum">
              <a:rPr lang="sk-SK" smtClean="0"/>
              <a:pPr>
                <a:defRPr/>
              </a:pPr>
              <a:t>1</a:t>
            </a:fld>
            <a:endParaRPr lang="sk-SK" dirty="0"/>
          </a:p>
        </p:txBody>
      </p:sp>
    </p:spTree>
    <p:extLst>
      <p:ext uri="{BB962C8B-B14F-4D97-AF65-F5344CB8AC3E}">
        <p14:creationId xmlns:p14="http://schemas.microsoft.com/office/powerpoint/2010/main" val="560102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a:defRPr/>
            </a:pPr>
            <a:fld id="{F7F18482-E553-4D18-972A-DE017C33E3C9}" type="slidenum">
              <a:rPr lang="sk-SK" smtClean="0"/>
              <a:pPr>
                <a:defRPr/>
              </a:pPr>
              <a:t>59</a:t>
            </a:fld>
            <a:endParaRPr lang="sk-SK"/>
          </a:p>
        </p:txBody>
      </p:sp>
    </p:spTree>
    <p:extLst>
      <p:ext uri="{BB962C8B-B14F-4D97-AF65-F5344CB8AC3E}">
        <p14:creationId xmlns:p14="http://schemas.microsoft.com/office/powerpoint/2010/main" val="3819252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a:defRPr/>
            </a:pPr>
            <a:fld id="{F7F18482-E553-4D18-972A-DE017C33E3C9}" type="slidenum">
              <a:rPr lang="sk-SK" smtClean="0"/>
              <a:pPr>
                <a:defRPr/>
              </a:pPr>
              <a:t>60</a:t>
            </a:fld>
            <a:endParaRPr lang="sk-SK"/>
          </a:p>
        </p:txBody>
      </p:sp>
    </p:spTree>
    <p:extLst>
      <p:ext uri="{BB962C8B-B14F-4D97-AF65-F5344CB8AC3E}">
        <p14:creationId xmlns:p14="http://schemas.microsoft.com/office/powerpoint/2010/main" val="324271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a:defRPr/>
            </a:pPr>
            <a:fld id="{F7F18482-E553-4D18-972A-DE017C33E3C9}" type="slidenum">
              <a:rPr lang="sk-SK" smtClean="0"/>
              <a:pPr>
                <a:defRPr/>
              </a:pPr>
              <a:t>61</a:t>
            </a:fld>
            <a:endParaRPr lang="sk-SK"/>
          </a:p>
        </p:txBody>
      </p:sp>
    </p:spTree>
    <p:extLst>
      <p:ext uri="{BB962C8B-B14F-4D97-AF65-F5344CB8AC3E}">
        <p14:creationId xmlns:p14="http://schemas.microsoft.com/office/powerpoint/2010/main" val="2295010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F18482-E553-4D18-972A-DE017C33E3C9}" type="slidenum">
              <a:rPr kumimoji="0" lang="sk-SK"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sk-SK"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9306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a:defRPr/>
            </a:pPr>
            <a:fld id="{F7F18482-E553-4D18-972A-DE017C33E3C9}" type="slidenum">
              <a:rPr lang="sk-SK" smtClean="0"/>
              <a:pPr>
                <a:defRPr/>
              </a:pPr>
              <a:t>52</a:t>
            </a:fld>
            <a:endParaRPr lang="sk-SK"/>
          </a:p>
        </p:txBody>
      </p:sp>
    </p:spTree>
    <p:extLst>
      <p:ext uri="{BB962C8B-B14F-4D97-AF65-F5344CB8AC3E}">
        <p14:creationId xmlns:p14="http://schemas.microsoft.com/office/powerpoint/2010/main" val="364298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a:defRPr/>
            </a:pPr>
            <a:fld id="{F7F18482-E553-4D18-972A-DE017C33E3C9}" type="slidenum">
              <a:rPr lang="sk-SK" smtClean="0"/>
              <a:pPr>
                <a:defRPr/>
              </a:pPr>
              <a:t>53</a:t>
            </a:fld>
            <a:endParaRPr lang="sk-SK"/>
          </a:p>
        </p:txBody>
      </p:sp>
    </p:spTree>
    <p:extLst>
      <p:ext uri="{BB962C8B-B14F-4D97-AF65-F5344CB8AC3E}">
        <p14:creationId xmlns:p14="http://schemas.microsoft.com/office/powerpoint/2010/main" val="3313278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a:defRPr/>
            </a:pPr>
            <a:fld id="{F7F18482-E553-4D18-972A-DE017C33E3C9}" type="slidenum">
              <a:rPr lang="sk-SK" smtClean="0"/>
              <a:pPr>
                <a:defRPr/>
              </a:pPr>
              <a:t>54</a:t>
            </a:fld>
            <a:endParaRPr lang="sk-SK"/>
          </a:p>
        </p:txBody>
      </p:sp>
    </p:spTree>
    <p:extLst>
      <p:ext uri="{BB962C8B-B14F-4D97-AF65-F5344CB8AC3E}">
        <p14:creationId xmlns:p14="http://schemas.microsoft.com/office/powerpoint/2010/main" val="874732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a:defRPr/>
            </a:pPr>
            <a:fld id="{F7F18482-E553-4D18-972A-DE017C33E3C9}" type="slidenum">
              <a:rPr lang="sk-SK" smtClean="0"/>
              <a:pPr>
                <a:defRPr/>
              </a:pPr>
              <a:t>55</a:t>
            </a:fld>
            <a:endParaRPr lang="sk-SK"/>
          </a:p>
        </p:txBody>
      </p:sp>
    </p:spTree>
    <p:extLst>
      <p:ext uri="{BB962C8B-B14F-4D97-AF65-F5344CB8AC3E}">
        <p14:creationId xmlns:p14="http://schemas.microsoft.com/office/powerpoint/2010/main" val="302686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a:defRPr/>
            </a:pPr>
            <a:fld id="{F7F18482-E553-4D18-972A-DE017C33E3C9}" type="slidenum">
              <a:rPr lang="sk-SK" smtClean="0"/>
              <a:pPr>
                <a:defRPr/>
              </a:pPr>
              <a:t>56</a:t>
            </a:fld>
            <a:endParaRPr lang="sk-SK"/>
          </a:p>
        </p:txBody>
      </p:sp>
    </p:spTree>
    <p:extLst>
      <p:ext uri="{BB962C8B-B14F-4D97-AF65-F5344CB8AC3E}">
        <p14:creationId xmlns:p14="http://schemas.microsoft.com/office/powerpoint/2010/main" val="149040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a:defRPr/>
            </a:pPr>
            <a:fld id="{F7F18482-E553-4D18-972A-DE017C33E3C9}" type="slidenum">
              <a:rPr lang="sk-SK" smtClean="0"/>
              <a:pPr>
                <a:defRPr/>
              </a:pPr>
              <a:t>57</a:t>
            </a:fld>
            <a:endParaRPr lang="sk-SK"/>
          </a:p>
        </p:txBody>
      </p:sp>
    </p:spTree>
    <p:extLst>
      <p:ext uri="{BB962C8B-B14F-4D97-AF65-F5344CB8AC3E}">
        <p14:creationId xmlns:p14="http://schemas.microsoft.com/office/powerpoint/2010/main" val="3493985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pPr>
              <a:defRPr/>
            </a:pPr>
            <a:fld id="{F7F18482-E553-4D18-972A-DE017C33E3C9}" type="slidenum">
              <a:rPr lang="sk-SK" smtClean="0"/>
              <a:pPr>
                <a:defRPr/>
              </a:pPr>
              <a:t>58</a:t>
            </a:fld>
            <a:endParaRPr lang="sk-SK"/>
          </a:p>
        </p:txBody>
      </p:sp>
    </p:spTree>
    <p:extLst>
      <p:ext uri="{BB962C8B-B14F-4D97-AF65-F5344CB8AC3E}">
        <p14:creationId xmlns:p14="http://schemas.microsoft.com/office/powerpoint/2010/main" val="3558713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k-SK" dirty="0"/>
              <a:t>Upravte štýly predlohy textu</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dirty="0"/>
              <a:t>Upravte štýl predlohy podnadpisov</a:t>
            </a:r>
            <a:endParaRPr lang="en-US" dirty="0"/>
          </a:p>
        </p:txBody>
      </p:sp>
      <p:pic>
        <p:nvPicPr>
          <p:cNvPr id="5" name="Obrázo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0" y="5349875"/>
            <a:ext cx="3056709" cy="1400922"/>
          </a:xfrm>
          <a:prstGeom prst="rect">
            <a:avLst/>
          </a:prstGeom>
        </p:spPr>
      </p:pic>
    </p:spTree>
    <p:extLst>
      <p:ext uri="{BB962C8B-B14F-4D97-AF65-F5344CB8AC3E}">
        <p14:creationId xmlns:p14="http://schemas.microsoft.com/office/powerpoint/2010/main" val="274568788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84739"/>
            <a:ext cx="7886700" cy="1005949"/>
          </a:xfrm>
        </p:spPr>
        <p:txBody>
          <a:bodyPr/>
          <a:lstStyle/>
          <a:p>
            <a:r>
              <a:rPr lang="sk-SK" dirty="0"/>
              <a:t>Upravte štýly predlohy textu</a:t>
            </a:r>
            <a:endParaRPr lang="en-US" dirty="0"/>
          </a:p>
        </p:txBody>
      </p:sp>
      <p:sp>
        <p:nvSpPr>
          <p:cNvPr id="3" name="Content Placeholder 2"/>
          <p:cNvSpPr>
            <a:spLocks noGrp="1"/>
          </p:cNvSpPr>
          <p:nvPr>
            <p:ph idx="1"/>
          </p:nvPr>
        </p:nvSpPr>
        <p:spPr>
          <a:xfrm>
            <a:off x="628650" y="1825625"/>
            <a:ext cx="7886700" cy="431391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k-SK" dirty="0"/>
              <a:t>Upravte štýl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US" dirty="0"/>
          </a:p>
        </p:txBody>
      </p:sp>
      <p:sp>
        <p:nvSpPr>
          <p:cNvPr id="5" name="BlokTextu 4"/>
          <p:cNvSpPr txBox="1"/>
          <p:nvPr userDrawn="1"/>
        </p:nvSpPr>
        <p:spPr>
          <a:xfrm>
            <a:off x="7021286" y="6270171"/>
            <a:ext cx="1494064" cy="338554"/>
          </a:xfrm>
          <a:prstGeom prst="rect">
            <a:avLst/>
          </a:prstGeom>
          <a:noFill/>
        </p:spPr>
        <p:txBody>
          <a:bodyPr wrap="square" rtlCol="0">
            <a:spAutoFit/>
          </a:bodyPr>
          <a:lstStyle/>
          <a:p>
            <a:pPr algn="r"/>
            <a:fld id="{4C367238-6777-4074-B6BB-3D14A2879F86}" type="slidenum">
              <a:rPr lang="sk-SK" sz="1600" smtClean="0">
                <a:latin typeface="Calibri" panose="020F0502020204030204" pitchFamily="34" charset="0"/>
                <a:cs typeface="Calibri" panose="020F0502020204030204" pitchFamily="34" charset="0"/>
              </a:rPr>
              <a:pPr algn="r"/>
              <a:t>‹#›</a:t>
            </a:fld>
            <a:endParaRPr lang="sk-SK" sz="1600" dirty="0">
              <a:latin typeface="Calibri" panose="020F0502020204030204" pitchFamily="34" charset="0"/>
              <a:cs typeface="Calibri" panose="020F0502020204030204" pitchFamily="34" charset="0"/>
            </a:endParaRPr>
          </a:p>
        </p:txBody>
      </p:sp>
      <p:pic>
        <p:nvPicPr>
          <p:cNvPr id="6" name="Obrázo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6193580"/>
            <a:ext cx="538913" cy="540000"/>
          </a:xfrm>
          <a:prstGeom prst="rect">
            <a:avLst/>
          </a:prstGeom>
        </p:spPr>
      </p:pic>
      <p:pic>
        <p:nvPicPr>
          <p:cNvPr id="7" name="Obrázo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5923" y="6193580"/>
            <a:ext cx="540000" cy="540000"/>
          </a:xfrm>
          <a:prstGeom prst="rect">
            <a:avLst/>
          </a:prstGeom>
        </p:spPr>
      </p:pic>
      <p:pic>
        <p:nvPicPr>
          <p:cNvPr id="9" name="Obrázok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8493"/>
            <a:ext cx="9144000" cy="639228"/>
          </a:xfrm>
          <a:prstGeom prst="rect">
            <a:avLst/>
          </a:prstGeom>
        </p:spPr>
      </p:pic>
      <p:pic>
        <p:nvPicPr>
          <p:cNvPr id="14" name="Obrázok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26162" y="18493"/>
            <a:ext cx="1891676" cy="633655"/>
          </a:xfrm>
          <a:prstGeom prst="rect">
            <a:avLst/>
          </a:prstGeom>
        </p:spPr>
      </p:pic>
    </p:spTree>
    <p:extLst>
      <p:ext uri="{BB962C8B-B14F-4D97-AF65-F5344CB8AC3E}">
        <p14:creationId xmlns:p14="http://schemas.microsoft.com/office/powerpoint/2010/main" val="405479293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altLang="sk-SK"/>
              <a:t>Upravte štýly predlohy textu</a:t>
            </a:r>
            <a:endParaRPr lang="en-US" altLang="sk-SK"/>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k-SK" altLang="sk-SK"/>
              <a:t>Upravte štýl predlohy textu.</a:t>
            </a:r>
          </a:p>
          <a:p>
            <a:pPr lvl="1"/>
            <a:r>
              <a:rPr lang="sk-SK" altLang="sk-SK"/>
              <a:t>Druhá úroveň</a:t>
            </a:r>
          </a:p>
          <a:p>
            <a:pPr lvl="2"/>
            <a:r>
              <a:rPr lang="sk-SK" altLang="sk-SK"/>
              <a:t>Tretia úroveň</a:t>
            </a:r>
          </a:p>
          <a:p>
            <a:pPr lvl="3"/>
            <a:r>
              <a:rPr lang="sk-SK" altLang="sk-SK"/>
              <a:t>Štvrtá úroveň</a:t>
            </a:r>
          </a:p>
          <a:p>
            <a:pPr lvl="4"/>
            <a:r>
              <a:rPr lang="sk-SK" altLang="sk-SK"/>
              <a:t>Piata úroveň</a:t>
            </a:r>
            <a:endParaRPr lang="en-US" altLang="sk-SK"/>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sk-SK"/>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k-SK"/>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80FEC12-5F7F-498E-95EE-B58BBAE75273}" type="slidenum">
              <a:rPr lang="sk-SK"/>
              <a:pPr>
                <a:defRPr/>
              </a:pPr>
              <a:t>‹#›</a:t>
            </a:fld>
            <a:endParaRPr lang="sk-SK" dirty="0"/>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Lst>
  <p:transition spd="slow">
    <p:fade/>
  </p:transition>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lov-lex.sk/pravne-predpisy/SK/ZZ/2015/343/20230101.html#paragraf-34.odsek-1.pismeno-b" TargetMode="External"/><Relationship Id="rId2" Type="http://schemas.openxmlformats.org/officeDocument/2006/relationships/hyperlink" Target="https://www.slov-lex.sk/pravne-predpisy/SK/ZZ/2015/343/20230101.html#paragraf-34.odsek-1.pismeno-a" TargetMode="External"/><Relationship Id="rId1" Type="http://schemas.openxmlformats.org/officeDocument/2006/relationships/slideLayout" Target="../slideLayouts/slideLayout2.xml"/><Relationship Id="rId4" Type="http://schemas.openxmlformats.org/officeDocument/2006/relationships/hyperlink" Target="https://www.slov-lex.sk/pravne-predpisy/SK/ZZ/2015/343/20230101.html#paragraf-1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lov-lex.sk/pravne-predpisy/SK/ZZ/2015/343/20230101.html#paragraf-2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lov-lex.sk/pravne-predpisy/SK/ZZ/2015/343/20230101.html#paragraf-34.odsek-1.pismeno-c" TargetMode="External"/><Relationship Id="rId2" Type="http://schemas.openxmlformats.org/officeDocument/2006/relationships/hyperlink" Target="https://www.slov-lex.sk/pravne-predpisy/SK/ZZ/2015/343/20230101.html#paragraf-41.odsek-2" TargetMode="External"/><Relationship Id="rId1" Type="http://schemas.openxmlformats.org/officeDocument/2006/relationships/slideLayout" Target="../slideLayouts/slideLayout2.xml"/><Relationship Id="rId6" Type="http://schemas.openxmlformats.org/officeDocument/2006/relationships/hyperlink" Target="https://www.slov-lex.sk/pravne-predpisy/SK/ZZ/2015/343/20230101.html#paragraf-10.odsek-5" TargetMode="External"/><Relationship Id="rId5" Type="http://schemas.openxmlformats.org/officeDocument/2006/relationships/hyperlink" Target="https://www.slov-lex.sk/pravne-predpisy/SK/ZZ/2015/343/20230101.html#paragraf-10.odsek-4" TargetMode="External"/><Relationship Id="rId4" Type="http://schemas.openxmlformats.org/officeDocument/2006/relationships/hyperlink" Target="https://www.slov-lex.sk/pravne-predpisy/SK/ZZ/2015/343/20230101.html#paragraf-34.odsek-1.pismeno-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uvo.gov.sk/dohlad/rada-uradu/preskumanie-mimo-odvolacieho-konania/prehlad-rozhodnuti-v-mimo-odvolacom-konan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uvo.gov.sk/dohlad/kontrola/prehlad-rozhodnuti-o-kontrolach?page=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uvo.gov.sk/dohlad/kontrola/prehlad-rozhodnuti-o-kontrolach?page=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uvo.gov.sk/dohlad/spravne-delikty/prehlad-rozhodnuti-o-ulozeni-pokuty-pre-verejneho-obstaravatela-a-obstaravatela/detail/1461?delikt=&amp;ext=0&amp;limit=20&amp;page=1&amp;predmet=&amp;sort=rok&amp;sort-dir=DESC&amp;text=&amp;ucastnik=&amp;year=0&amp;cHash=2e1099699ba64c1d0af5748ea2a17e4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uvo.gov.sk/metodika-vzdelavanie/vseobecne-metodicke-materialy"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slov-lex.sk/pravne-predpisy/SK/ZZ/2015/343/20230101#paragraf-108.odsek-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uvo.gov.sk/index.php?eID=dumpFile&amp;t=f&amp;f=28278&amp;token=93844510347ef8dd88f7cded5416acdb60df1a5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uvo.gov.sk/dohlad/kontrola/prehlad-rozhodnuti-o-kontrolach?text=&amp;kontrolovanyNazov=VODOHOSPOD%C3%81RSKY+PODNIK%2C+%C5%A1t%C3%A1tny+podnik%2C&amp;predmetZakazky=Moderniz%C3%A1cia+a+ekologiz%C3%A1cia+v%C3%BDrobn%C3%BDch+zariaden%C3%AD%2C+kame%C5%88olom+Dev%C3%ADn&amp;voCislo=&amp;ext=1&amp;sort=&amp;sort-dir=AS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uvo.gov.sk/dohlad/rada-uradu/odvolania/prehlad-rozhodnuti-podla-zakona-c-343-2015-z-z?text=6360&amp;kontrolovany=Bratislavsk%C3%A9+b%C3%A1bkov%C3%A9+divadlo&amp;znacka_vvo=&amp;rozhodnutie=&amp;predmet=&amp;poznamka=&amp;ext=1&amp;sort=poradove&amp;sort-dir=AS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uvo.gov.sk/dohlad/kontrola/prehlad-rozhodnuti-o-kontrolach?text=&amp;kontrolovanyNazov=obec+chlmec&amp;predmetZakazky=&amp;voCislo=&amp;ext=1&amp;sort=&amp;sort-dir=ASC"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uvo.gov.sk/dohlad/namietky/prehlad-rozhodnuti-o-namietkach?text=40666&amp;kontrolovany=&amp;voCislo=&amp;month=4&amp;year=2022&amp;ext=1&amp;sort=&amp;sort-dir=AS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uvo.gov.sk/dohlad/namietky/prehlad-rozhodnuti-o-namietkach?text=fakultn%C3%A1+nemocnica+%C5%BDilina&amp;kontrolovany=&amp;voCislo=&amp;month=6&amp;year=2021&amp;ext=1&amp;sort=&amp;sort-dir=AS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uvo.gov.sk/dohlad/namietky/prehlad-rozhodnuti-o-namietkach?text=10752&amp;kontrolovany=&amp;voCislo=&amp;month=&amp;year=&amp;ext=1&amp;sort=&amp;sort-dir=AS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uvo.gov.sk/metodika-vzdelavanie/vseobecne-metodicke-materialy"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uvo.gov.sk/dohlad/namietky/prehlad-rozhodnuti-o-namietkach/rozhodnutie-download/10657?cHash=ab348b8a9ff2afe129547124983886c6"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uvo.gov.sk/dohlad/namietky/prehlad-rozhodnuti-o-namietkach?text=6389&amp;kontrolovany=&amp;voCislo=&amp;month=4&amp;year=2023&amp;ext=1&amp;sort=&amp;sort-dir=ASC"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uvo.gov.sk/dohlad/kontrola/prehlad-rozhodnuti-o-kontrolach?text=I%2F54+Moravsk%C3%A9+Lieskov%C3%A9+-+Nov%C3%A9+Mesto+nad+V%C3%A1hom&amp;kontrolovanyNazov=&amp;predmetZakazky=&amp;voCislo=&amp;ext=0&amp;sort=&amp;sort-dir=AS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mindop.sk/ministerstvo-1/doprava-3/institut-dopravnej-politiky/indexacne-vzorce/stavby" TargetMode="External"/><Relationship Id="rId2" Type="http://schemas.openxmlformats.org/officeDocument/2006/relationships/hyperlink" Target="https://slovak.statistics.sk/wps/portal/ext/themes/macroeconomic/prices/indicators/!ut/p/z1/pZFNb4JAFEV_SxdsZy7DjAzdjTTiNKStIhVn06ChSMOHQSp_v7Rx06RSE9_uJefk3bxLDU2oqdNTkadd0dRpOewbM3lbuFpOp7aCFC6gn6IYeI2w4pyufwA_UHPuhoAMAwGt5vHSWzgOlEPNNT4ujMJ1_iVAO7f5A2DG462pGT0BPg5EwBmYRS9MeTzwH5bPM-iVz2QUThhgn4GxJ_8X85GaYluRflcRECG48JjNGLeFcIX33bKqt47MqWmz96zNWvLZDuXvu-5wvLdgoe97kjdNXmZk11QW_lL2zbGjyW-SHqo4jhMU-kOUp1DdfQHZ85Oz/dz/d5/L2dJQSEvUUt3QS80TmxFL1o2X1E3SThCQjFBMDg1NzAwSU5TVTAwVlMwVEMw/" TargetMode="External"/><Relationship Id="rId1" Type="http://schemas.openxmlformats.org/officeDocument/2006/relationships/slideLayout" Target="../slideLayouts/slideLayout2.xml"/><Relationship Id="rId4" Type="http://schemas.openxmlformats.org/officeDocument/2006/relationships/hyperlink" Target="https://datacube.statistics.sk/#!/view/sk/vbd_sk_win2/sp1806qs/v_sp1806qs_00_00_00_sk"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www.uvo.gov.sk/metodika-vzdelavanie/metodicke-usmernenia-a-vykladove-stanoviska/vseobecne-metodicke-usmernenia-k-zakonu-c-343-2015-zz/detail/158?cislo=&amp;datum=&amp;ext=0&amp;limit=20&amp;page=1&amp;poznamka=&amp;problematika=&amp;sort=&amp;sort-dir=ASC&amp;text=&amp;ustanovenie=&amp;year=0&amp;cHash=b0a785bd5ec086f074a8912a67e3cc93"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ww.uvo.gov.sk/metodika-vzdelavanie/metodicke-usmernenia-a-vykladove-stanoviska/metodicke-usmernenia-k-zakonu-c-343-2015-zz/usmernenie-detail/1074898?cHash=c3c83b781a258395664ad04d352a882e"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uvo.gov.sk/aktualne-temy/aktualita/potreba-dodrziavania-zmluvnych-podmienok-vratane-uplatnovania-zmluvnych-pokut"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uvo.gov.sk/dohlad/kontrola/prehlad-rozhodnuti-o-kontrolach?text=&amp;kontrolovanyNazov=&amp;predmetZakazky=Rekon%C5%A1trukcia+objektu+koniare%C5%88+%E2%80%93+Hol%C3%AD%C4%8Dsky+z%C3%A1mok&amp;voCislo=&amp;ext=1&amp;sort=&amp;sort-dir=ASC"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www.uvo.gov.sk/dohlad/kontrola/prehlad-rozhodnuti-o-kontrolach?text=&amp;kontrolovanyNazov=mesto+Galanta&amp;predmetZakazky=Dodatok+%C4%8D.+1+z+5.3.2019+k+Zmluve+o+dielo+%C4%8D.+27%2F08%2F2018Ay+z+5.10.2018+uzatvoren%C3%BD+so+spolo%C4%8Dnos%C5%A5ou+RTL+Invest+Slovakia+s.r.o.&amp;voCislo=&amp;ext=1&amp;sort=&amp;sort-dir=ASC"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www.uvo.gov.sk/dohlad/kontrola/prehlad-rozhodnuti-o-kontrolach?text=&amp;kontrolovanyNazov=Mesto+Jel%C5%A1ava&amp;predmetZakazky=&amp;voCislo=&amp;ext=1&amp;sort=&amp;sort-dir=ASC"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dĺžnik 1"/>
          <p:cNvSpPr/>
          <p:nvPr/>
        </p:nvSpPr>
        <p:spPr>
          <a:xfrm>
            <a:off x="416689" y="260430"/>
            <a:ext cx="8391645" cy="6406588"/>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0070C0"/>
              </a:solidFill>
            </a:endParaRPr>
          </a:p>
        </p:txBody>
      </p:sp>
      <p:sp>
        <p:nvSpPr>
          <p:cNvPr id="14338" name="Nadpis 1"/>
          <p:cNvSpPr>
            <a:spLocks noGrp="1"/>
          </p:cNvSpPr>
          <p:nvPr>
            <p:ph type="ctrTitle"/>
          </p:nvPr>
        </p:nvSpPr>
        <p:spPr>
          <a:xfrm>
            <a:off x="875703" y="1619250"/>
            <a:ext cx="7766050" cy="2152651"/>
          </a:xfrm>
        </p:spPr>
        <p:txBody>
          <a:bodyPr anchor="ctr"/>
          <a:lstStyle/>
          <a:p>
            <a:pPr eaLnBrk="1" hangingPunct="1">
              <a:lnSpc>
                <a:spcPct val="150000"/>
              </a:lnSpc>
            </a:pPr>
            <a:r>
              <a:rPr lang="sk-SK" sz="3600" b="1" cap="all" dirty="0" smtClean="0">
                <a:solidFill>
                  <a:srgbClr val="313131"/>
                </a:solidFill>
                <a:latin typeface="+mn-lt"/>
                <a:ea typeface="MS Mincho" panose="02020609040205080304" pitchFamily="49" charset="-128"/>
              </a:rPr>
              <a:t>Školenie pre prijímateľov </a:t>
            </a:r>
            <a:br>
              <a:rPr lang="sk-SK" sz="3600" b="1" cap="all" dirty="0" smtClean="0">
                <a:solidFill>
                  <a:srgbClr val="313131"/>
                </a:solidFill>
                <a:latin typeface="+mn-lt"/>
                <a:ea typeface="MS Mincho" panose="02020609040205080304" pitchFamily="49" charset="-128"/>
              </a:rPr>
            </a:br>
            <a:r>
              <a:rPr lang="sk-SK" sz="3600" b="1" cap="all" dirty="0" smtClean="0">
                <a:solidFill>
                  <a:srgbClr val="313131"/>
                </a:solidFill>
                <a:latin typeface="+mn-lt"/>
                <a:ea typeface="MS Mincho" panose="02020609040205080304" pitchFamily="49" charset="-128"/>
              </a:rPr>
              <a:t>grantov EHP a Nórska</a:t>
            </a:r>
            <a:endParaRPr lang="sk-SK" altLang="sk-SK" sz="1000" dirty="0">
              <a:solidFill>
                <a:srgbClr val="FF0000"/>
              </a:solidFill>
              <a:latin typeface="+mn-lt"/>
            </a:endParaRPr>
          </a:p>
        </p:txBody>
      </p:sp>
      <p:graphicFrame>
        <p:nvGraphicFramePr>
          <p:cNvPr id="5" name="Tabuľka 4"/>
          <p:cNvGraphicFramePr>
            <a:graphicFrameLocks noGrp="1"/>
          </p:cNvGraphicFramePr>
          <p:nvPr>
            <p:extLst>
              <p:ext uri="{D42A27DB-BD31-4B8C-83A1-F6EECF244321}">
                <p14:modId xmlns:p14="http://schemas.microsoft.com/office/powerpoint/2010/main" val="3469689804"/>
              </p:ext>
            </p:extLst>
          </p:nvPr>
        </p:nvGraphicFramePr>
        <p:xfrm>
          <a:off x="984738" y="4431323"/>
          <a:ext cx="7353680" cy="887046"/>
        </p:xfrm>
        <a:graphic>
          <a:graphicData uri="http://schemas.openxmlformats.org/drawingml/2006/table">
            <a:tbl>
              <a:tblPr firstRow="1" bandRow="1">
                <a:tableStyleId>{5C22544A-7EE6-4342-B048-85BDC9FD1C3A}</a:tableStyleId>
              </a:tblPr>
              <a:tblGrid>
                <a:gridCol w="2839916">
                  <a:extLst>
                    <a:ext uri="{9D8B030D-6E8A-4147-A177-3AD203B41FA5}">
                      <a16:colId xmlns:a16="http://schemas.microsoft.com/office/drawing/2014/main" val="20000"/>
                    </a:ext>
                  </a:extLst>
                </a:gridCol>
                <a:gridCol w="4513764">
                  <a:extLst>
                    <a:ext uri="{9D8B030D-6E8A-4147-A177-3AD203B41FA5}">
                      <a16:colId xmlns:a16="http://schemas.microsoft.com/office/drawing/2014/main" val="20001"/>
                    </a:ext>
                  </a:extLst>
                </a:gridCol>
              </a:tblGrid>
              <a:tr h="887046">
                <a:tc>
                  <a:txBody>
                    <a:bodyPr/>
                    <a:lstStyle/>
                    <a:p>
                      <a:fld id="{E2DFDE4F-FE36-422A-A502-4062BE3F31BA}" type="datetime1">
                        <a:rPr lang="sk-SK" sz="1800" smtClean="0">
                          <a:solidFill>
                            <a:schemeClr val="tx1"/>
                          </a:solidFill>
                          <a:latin typeface="+mn-lt"/>
                          <a:cs typeface="Times New Roman" panose="02020603050405020304" pitchFamily="18" charset="0"/>
                        </a:rPr>
                        <a:t>29.5.2023</a:t>
                      </a:fld>
                      <a:endParaRPr lang="sk-SK" sz="1800" dirty="0">
                        <a:solidFill>
                          <a:schemeClr val="tx1"/>
                        </a:solidFill>
                        <a:latin typeface="+mn-lt"/>
                        <a:cs typeface="Times New Roman" panose="02020603050405020304" pitchFamily="18" charset="0"/>
                      </a:endParaRPr>
                    </a:p>
                  </a:txBody>
                  <a:tcPr>
                    <a:solidFill>
                      <a:schemeClr val="bg1"/>
                    </a:solidFill>
                  </a:tcPr>
                </a:tc>
                <a:tc>
                  <a:txBody>
                    <a:bodyPr/>
                    <a:lstStyle/>
                    <a:p>
                      <a:pPr algn="r"/>
                      <a:r>
                        <a:rPr lang="sk-SK" sz="1800" b="0" dirty="0" err="1" smtClean="0">
                          <a:solidFill>
                            <a:schemeClr val="tx1"/>
                          </a:solidFill>
                          <a:latin typeface="+mn-lt"/>
                          <a:cs typeface="Times New Roman" panose="02020603050405020304" pitchFamily="18" charset="0"/>
                        </a:rPr>
                        <a:t>Odd</a:t>
                      </a:r>
                      <a:r>
                        <a:rPr lang="sk-SK" sz="1800" b="0" dirty="0" smtClean="0">
                          <a:solidFill>
                            <a:schemeClr val="tx1"/>
                          </a:solidFill>
                          <a:latin typeface="+mn-lt"/>
                          <a:cs typeface="Times New Roman" panose="02020603050405020304" pitchFamily="18" charset="0"/>
                        </a:rPr>
                        <a:t> 6100</a:t>
                      </a:r>
                      <a:endParaRPr lang="sk-SK" sz="1800" b="0" dirty="0">
                        <a:solidFill>
                          <a:schemeClr val="tx1"/>
                        </a:solidFill>
                        <a:latin typeface="+mn-lt"/>
                        <a:cs typeface="Times New Roman" panose="02020603050405020304" pitchFamily="18" charset="0"/>
                      </a:endParaRPr>
                    </a:p>
                  </a:txBody>
                  <a:tcPr>
                    <a:solidFill>
                      <a:schemeClr val="bg1"/>
                    </a:solidFill>
                  </a:tcPr>
                </a:tc>
                <a:extLst>
                  <a:ext uri="{0D108BD9-81ED-4DB2-BD59-A6C34878D82A}">
                    <a16:rowId xmlns:a16="http://schemas.microsoft.com/office/drawing/2014/main" val="10000"/>
                  </a:ext>
                </a:extLst>
              </a:tr>
            </a:tbl>
          </a:graphicData>
        </a:graphic>
      </p:graphicFrame>
      <p:cxnSp>
        <p:nvCxnSpPr>
          <p:cNvPr id="4" name="Rovná spojnica 3"/>
          <p:cNvCxnSpPr/>
          <p:nvPr/>
        </p:nvCxnSpPr>
        <p:spPr>
          <a:xfrm>
            <a:off x="405114" y="260430"/>
            <a:ext cx="420161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Rovná spojnica 6"/>
          <p:cNvCxnSpPr/>
          <p:nvPr/>
        </p:nvCxnSpPr>
        <p:spPr>
          <a:xfrm>
            <a:off x="416688" y="254643"/>
            <a:ext cx="1" cy="3197507"/>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1800" b="1" dirty="0" smtClean="0">
                <a:latin typeface="Verdana" panose="020B0604030504040204" pitchFamily="34" charset="0"/>
                <a:ea typeface="Verdana" panose="020B0604030504040204" pitchFamily="34" charset="0"/>
              </a:rPr>
              <a:t>Vyhodnotenie </a:t>
            </a:r>
            <a:r>
              <a:rPr lang="sk-SK" sz="1800" b="1" dirty="0">
                <a:latin typeface="Verdana" panose="020B0604030504040204" pitchFamily="34" charset="0"/>
                <a:ea typeface="Verdana" panose="020B0604030504040204" pitchFamily="34" charset="0"/>
              </a:rPr>
              <a:t>splnenia podmienok </a:t>
            </a:r>
            <a:r>
              <a:rPr lang="sk-SK" sz="1800" b="1" dirty="0" smtClean="0">
                <a:latin typeface="Verdana" panose="020B0604030504040204" pitchFamily="34" charset="0"/>
                <a:ea typeface="Verdana" panose="020B0604030504040204" pitchFamily="34" charset="0"/>
              </a:rPr>
              <a:t>účasti § 40 ZVO</a:t>
            </a:r>
            <a:r>
              <a:rPr lang="sk-SK" sz="1400" b="1" dirty="0">
                <a:latin typeface="Verdana" panose="020B0604030504040204" pitchFamily="34" charset="0"/>
                <a:ea typeface="Verdana" panose="020B0604030504040204" pitchFamily="34" charset="0"/>
              </a:rPr>
              <a:t/>
            </a:r>
            <a:br>
              <a:rPr lang="sk-SK" sz="1400" b="1" dirty="0">
                <a:latin typeface="Verdana" panose="020B0604030504040204" pitchFamily="34" charset="0"/>
                <a:ea typeface="Verdana" panose="020B0604030504040204" pitchFamily="34" charset="0"/>
              </a:rPr>
            </a:br>
            <a:endParaRPr lang="sk-SK" sz="1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2029812"/>
            <a:ext cx="7886700" cy="4313918"/>
          </a:xfrm>
        </p:spPr>
        <p:txBody>
          <a:bodyPr/>
          <a:lstStyle/>
          <a:p>
            <a:pPr algn="just">
              <a:lnSpc>
                <a:spcPct val="150000"/>
              </a:lnSpc>
            </a:pPr>
            <a:r>
              <a:rPr lang="sk-SK" sz="1600" dirty="0" smtClean="0">
                <a:ea typeface="Verdana" panose="020B0604030504040204" pitchFamily="34" charset="0"/>
              </a:rPr>
              <a:t>Vyhodnotenie splnenia podmienok účasti je zakotvené v </a:t>
            </a:r>
            <a:r>
              <a:rPr lang="sk-SK" sz="1600" b="1" dirty="0" smtClean="0">
                <a:ea typeface="Verdana" panose="020B0604030504040204" pitchFamily="34" charset="0"/>
              </a:rPr>
              <a:t>§ 40 ZVO</a:t>
            </a:r>
          </a:p>
          <a:p>
            <a:pPr algn="just">
              <a:lnSpc>
                <a:spcPct val="150000"/>
              </a:lnSpc>
            </a:pPr>
            <a:r>
              <a:rPr lang="sk-SK" sz="1600" dirty="0" smtClean="0">
                <a:ea typeface="Verdana" panose="020B0604030504040204" pitchFamily="34" charset="0"/>
              </a:rPr>
              <a:t>VO posudzuje </a:t>
            </a:r>
            <a:r>
              <a:rPr lang="sk-SK" sz="1600" dirty="0">
                <a:ea typeface="Verdana" panose="020B0604030504040204" pitchFamily="34" charset="0"/>
              </a:rPr>
              <a:t>splnenie podmienok účasti vo verejnom obstarávaní v súlade </a:t>
            </a:r>
            <a:r>
              <a:rPr lang="sk-SK" sz="1600" dirty="0" smtClean="0">
                <a:ea typeface="Verdana" panose="020B0604030504040204" pitchFamily="34" charset="0"/>
              </a:rPr>
              <a:t/>
            </a:r>
            <a:br>
              <a:rPr lang="sk-SK" sz="1600" dirty="0" smtClean="0">
                <a:ea typeface="Verdana" panose="020B0604030504040204" pitchFamily="34" charset="0"/>
              </a:rPr>
            </a:br>
            <a:r>
              <a:rPr lang="sk-SK" sz="1600" dirty="0" smtClean="0">
                <a:ea typeface="Verdana" panose="020B0604030504040204" pitchFamily="34" charset="0"/>
              </a:rPr>
              <a:t>s </a:t>
            </a:r>
            <a:r>
              <a:rPr lang="sk-SK" sz="1600" dirty="0">
                <a:ea typeface="Verdana" panose="020B0604030504040204" pitchFamily="34" charset="0"/>
              </a:rPr>
              <a:t>dokumentmi potrebnými na vypracovanie ponuky, návrhu alebo na preukázanie splnenia podmienok účasti. </a:t>
            </a:r>
            <a:r>
              <a:rPr lang="sk-SK" sz="1600" b="1" dirty="0">
                <a:ea typeface="Verdana" panose="020B0604030504040204" pitchFamily="34" charset="0"/>
              </a:rPr>
              <a:t>Ak sú podmienky účasti uvedené vo viacerých dokumentoch podľa prvej vety, nesmú byť ustanovené vo vzájomnom </a:t>
            </a:r>
            <a:r>
              <a:rPr lang="sk-SK" sz="1600" b="1" dirty="0" smtClean="0">
                <a:ea typeface="Verdana" panose="020B0604030504040204" pitchFamily="34" charset="0"/>
              </a:rPr>
              <a:t>rozpore.</a:t>
            </a:r>
          </a:p>
          <a:p>
            <a:pPr algn="just">
              <a:lnSpc>
                <a:spcPct val="150000"/>
              </a:lnSpc>
            </a:pPr>
            <a:r>
              <a:rPr lang="sk-SK" sz="1600" b="1" dirty="0" smtClean="0">
                <a:ea typeface="Verdana" panose="020B0604030504040204" pitchFamily="34" charset="0"/>
              </a:rPr>
              <a:t>§ 40 ods. 4 ZVO – </a:t>
            </a:r>
            <a:r>
              <a:rPr lang="sk-SK" sz="1600" u="sng" dirty="0" smtClean="0">
                <a:ea typeface="Verdana" panose="020B0604030504040204" pitchFamily="34" charset="0"/>
              </a:rPr>
              <a:t>žiadosť </a:t>
            </a:r>
            <a:r>
              <a:rPr lang="sk-SK" sz="1600" u="sng" dirty="0">
                <a:ea typeface="Verdana" panose="020B0604030504040204" pitchFamily="34" charset="0"/>
              </a:rPr>
              <a:t>o vysvetlenie alebo doplnenie predložených dokladov, </a:t>
            </a:r>
            <a:r>
              <a:rPr lang="sk-SK" sz="1600" b="1" u="sng" dirty="0">
                <a:ea typeface="Verdana" panose="020B0604030504040204" pitchFamily="34" charset="0"/>
              </a:rPr>
              <a:t>ak z predložených dokladov </a:t>
            </a:r>
            <a:r>
              <a:rPr lang="sk-SK" sz="1600" u="sng" dirty="0">
                <a:ea typeface="Verdana" panose="020B0604030504040204" pitchFamily="34" charset="0"/>
              </a:rPr>
              <a:t>nemožno posúdiť ich platnosť alebo splnenie podmienky účasti.</a:t>
            </a:r>
          </a:p>
        </p:txBody>
      </p:sp>
    </p:spTree>
    <p:extLst>
      <p:ext uri="{BB962C8B-B14F-4D97-AF65-F5344CB8AC3E}">
        <p14:creationId xmlns:p14="http://schemas.microsoft.com/office/powerpoint/2010/main" val="308290765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1800" b="1" dirty="0" smtClean="0">
                <a:latin typeface="Verdana" panose="020B0604030504040204" pitchFamily="34" charset="0"/>
                <a:ea typeface="Verdana" panose="020B0604030504040204" pitchFamily="34" charset="0"/>
              </a:rPr>
              <a:t/>
            </a:r>
            <a:br>
              <a:rPr lang="sk-SK" sz="1800" b="1" dirty="0" smtClean="0">
                <a:latin typeface="Verdana" panose="020B0604030504040204" pitchFamily="34" charset="0"/>
                <a:ea typeface="Verdana" panose="020B0604030504040204" pitchFamily="34" charset="0"/>
              </a:rPr>
            </a:br>
            <a:r>
              <a:rPr lang="sk-SK" sz="1800" b="1" dirty="0" smtClean="0">
                <a:latin typeface="Verdana" panose="020B0604030504040204" pitchFamily="34" charset="0"/>
                <a:ea typeface="Verdana" panose="020B0604030504040204" pitchFamily="34" charset="0"/>
              </a:rPr>
              <a:t>Vyhodnotenie </a:t>
            </a:r>
            <a:r>
              <a:rPr lang="sk-SK" sz="1800" b="1" dirty="0">
                <a:latin typeface="Verdana" panose="020B0604030504040204" pitchFamily="34" charset="0"/>
                <a:ea typeface="Verdana" panose="020B0604030504040204" pitchFamily="34" charset="0"/>
              </a:rPr>
              <a:t>splnenia podmienok </a:t>
            </a:r>
            <a:r>
              <a:rPr lang="sk-SK" sz="1800" b="1" dirty="0" smtClean="0">
                <a:latin typeface="Verdana" panose="020B0604030504040204" pitchFamily="34" charset="0"/>
                <a:ea typeface="Verdana" panose="020B0604030504040204" pitchFamily="34" charset="0"/>
              </a:rPr>
              <a:t>účasti </a:t>
            </a:r>
            <a:r>
              <a:rPr lang="sk-SK" sz="1800" b="1" dirty="0">
                <a:latin typeface="Verdana" panose="020B0604030504040204" pitchFamily="34" charset="0"/>
                <a:ea typeface="Verdana" panose="020B0604030504040204" pitchFamily="34" charset="0"/>
              </a:rPr>
              <a:t>§ 40 ZVO</a:t>
            </a:r>
            <a:br>
              <a:rPr lang="sk-SK" sz="1800" b="1" dirty="0">
                <a:latin typeface="Verdana" panose="020B0604030504040204" pitchFamily="34" charset="0"/>
                <a:ea typeface="Verdana" panose="020B0604030504040204" pitchFamily="34" charset="0"/>
              </a:rPr>
            </a:br>
            <a:r>
              <a:rPr lang="sk-SK" sz="1400" b="1" dirty="0">
                <a:latin typeface="Verdana" panose="020B0604030504040204" pitchFamily="34" charset="0"/>
                <a:ea typeface="Verdana" panose="020B0604030504040204" pitchFamily="34" charset="0"/>
              </a:rPr>
              <a:t/>
            </a:r>
            <a:br>
              <a:rPr lang="sk-SK" sz="1400" b="1" dirty="0">
                <a:latin typeface="Verdana" panose="020B0604030504040204" pitchFamily="34" charset="0"/>
                <a:ea typeface="Verdana" panose="020B0604030504040204" pitchFamily="34" charset="0"/>
              </a:rPr>
            </a:br>
            <a:endParaRPr lang="sk-SK" sz="1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2029812"/>
            <a:ext cx="7886700" cy="4313918"/>
          </a:xfrm>
        </p:spPr>
        <p:txBody>
          <a:bodyPr/>
          <a:lstStyle/>
          <a:p>
            <a:pPr algn="just">
              <a:lnSpc>
                <a:spcPct val="150000"/>
              </a:lnSpc>
            </a:pPr>
            <a:r>
              <a:rPr lang="sk-SK" sz="1400" dirty="0" smtClean="0">
                <a:solidFill>
                  <a:srgbClr val="494949"/>
                </a:solidFill>
                <a:ea typeface="Verdana" panose="020B0604030504040204" pitchFamily="34" charset="0"/>
              </a:rPr>
              <a:t>§ 40 ods. 5 písm. a) ZVO, verejný obstarávateľ a obstarávateľ sú </a:t>
            </a:r>
            <a:r>
              <a:rPr lang="sk-SK" sz="1400" dirty="0">
                <a:solidFill>
                  <a:srgbClr val="494949"/>
                </a:solidFill>
                <a:ea typeface="Verdana" panose="020B0604030504040204" pitchFamily="34" charset="0"/>
              </a:rPr>
              <a:t>povinní pri vyhodnotení splnenia podmienok účasti uchádzačov alebo záujemcov, ktoré sa týkajú technickej spôsobilosti alebo odbornej spôsobilosti podľa </a:t>
            </a:r>
            <a:r>
              <a:rPr lang="sk-SK" sz="1400" b="1" i="1" dirty="0">
                <a:solidFill>
                  <a:srgbClr val="5F1675"/>
                </a:solidFill>
                <a:ea typeface="Verdana" panose="020B0604030504040204" pitchFamily="34" charset="0"/>
                <a:hlinkClick r:id="rId2" tooltip="Odkaz na predpis alebo ustanovenie"/>
              </a:rPr>
              <a:t>§ 34 ods. 1 písm. a)</a:t>
            </a:r>
            <a:r>
              <a:rPr lang="sk-SK" sz="1400" dirty="0">
                <a:solidFill>
                  <a:srgbClr val="494949"/>
                </a:solidFill>
                <a:ea typeface="Verdana" panose="020B0604030504040204" pitchFamily="34" charset="0"/>
              </a:rPr>
              <a:t> alebo </a:t>
            </a:r>
            <a:r>
              <a:rPr lang="sk-SK" sz="1400" b="1" i="1" dirty="0">
                <a:solidFill>
                  <a:srgbClr val="5F1675"/>
                </a:solidFill>
                <a:ea typeface="Verdana" panose="020B0604030504040204" pitchFamily="34" charset="0"/>
                <a:hlinkClick r:id="rId3" tooltip="Odkaz na predpis alebo ustanovenie"/>
              </a:rPr>
              <a:t>písm. b)</a:t>
            </a:r>
            <a:r>
              <a:rPr lang="sk-SK" sz="1400" dirty="0">
                <a:solidFill>
                  <a:srgbClr val="494949"/>
                </a:solidFill>
                <a:ea typeface="Verdana" panose="020B0604030504040204" pitchFamily="34" charset="0"/>
              </a:rPr>
              <a:t>, zohľadniť referencie uchádzačov alebo záujemcov uvedené v evidencii referencií podľa </a:t>
            </a:r>
            <a:r>
              <a:rPr lang="sk-SK" sz="1400" b="1" i="1" dirty="0">
                <a:solidFill>
                  <a:srgbClr val="5F1675"/>
                </a:solidFill>
                <a:ea typeface="Verdana" panose="020B0604030504040204" pitchFamily="34" charset="0"/>
                <a:hlinkClick r:id="rId4" tooltip="Odkaz na predpis alebo ustanovenie"/>
              </a:rPr>
              <a:t>§ 12</a:t>
            </a:r>
            <a:r>
              <a:rPr lang="sk-SK" sz="1400" dirty="0">
                <a:solidFill>
                  <a:srgbClr val="494949"/>
                </a:solidFill>
                <a:ea typeface="Verdana" panose="020B0604030504040204" pitchFamily="34" charset="0"/>
              </a:rPr>
              <a:t>, </a:t>
            </a:r>
            <a:r>
              <a:rPr lang="sk-SK" sz="1400" b="1" u="sng" dirty="0">
                <a:solidFill>
                  <a:srgbClr val="494949"/>
                </a:solidFill>
                <a:ea typeface="Verdana" panose="020B0604030504040204" pitchFamily="34" charset="0"/>
              </a:rPr>
              <a:t>ak takéto referencie ku dňu predloženia ponuky alebo žiadosti o účasť existujú</a:t>
            </a:r>
            <a:r>
              <a:rPr lang="sk-SK" sz="1400" dirty="0">
                <a:solidFill>
                  <a:srgbClr val="494949"/>
                </a:solidFill>
                <a:ea typeface="Verdana" panose="020B0604030504040204" pitchFamily="34" charset="0"/>
              </a:rPr>
              <a:t> </a:t>
            </a:r>
            <a:r>
              <a:rPr lang="sk-SK" sz="1400" b="1" u="sng" dirty="0">
                <a:solidFill>
                  <a:srgbClr val="FF0000"/>
                </a:solidFill>
                <a:ea typeface="Verdana" panose="020B0604030504040204" pitchFamily="34" charset="0"/>
              </a:rPr>
              <a:t>a</a:t>
            </a:r>
            <a:r>
              <a:rPr lang="sk-SK" sz="1400" dirty="0">
                <a:solidFill>
                  <a:srgbClr val="494949"/>
                </a:solidFill>
                <a:ea typeface="Verdana" panose="020B0604030504040204" pitchFamily="34" charset="0"/>
              </a:rPr>
              <a:t> </a:t>
            </a:r>
            <a:r>
              <a:rPr lang="sk-SK" sz="1400" b="1" u="sng" dirty="0">
                <a:solidFill>
                  <a:srgbClr val="494949"/>
                </a:solidFill>
                <a:ea typeface="Verdana" panose="020B0604030504040204" pitchFamily="34" charset="0"/>
              </a:rPr>
              <a:t>uchádzač alebo </a:t>
            </a:r>
            <a:r>
              <a:rPr lang="sk-SK" sz="1400" u="sng" dirty="0">
                <a:solidFill>
                  <a:srgbClr val="494949"/>
                </a:solidFill>
                <a:ea typeface="Verdana" panose="020B0604030504040204" pitchFamily="34" charset="0"/>
              </a:rPr>
              <a:t>záujemca ich v ponuke alebo žiadosti o účasť identifikoval</a:t>
            </a:r>
            <a:r>
              <a:rPr lang="sk-SK" sz="1400" dirty="0" smtClean="0">
                <a:solidFill>
                  <a:srgbClr val="494949"/>
                </a:solidFill>
                <a:ea typeface="Verdana" panose="020B0604030504040204" pitchFamily="34" charset="0"/>
              </a:rPr>
              <a:t>,</a:t>
            </a:r>
            <a:endParaRPr lang="sk-SK" sz="1400" u="sng" dirty="0">
              <a:ea typeface="Verdana" panose="020B0604030504040204" pitchFamily="34" charset="0"/>
            </a:endParaRPr>
          </a:p>
          <a:p>
            <a:pPr algn="just">
              <a:lnSpc>
                <a:spcPct val="150000"/>
              </a:lnSpc>
            </a:pPr>
            <a:r>
              <a:rPr lang="sk-SK" sz="1400" dirty="0">
                <a:ea typeface="Verdana" panose="020B0604030504040204" pitchFamily="34" charset="0"/>
              </a:rPr>
              <a:t>§ 40 ods. 5 písm. </a:t>
            </a:r>
            <a:r>
              <a:rPr lang="sk-SK" sz="1400" dirty="0" smtClean="0">
                <a:ea typeface="Verdana" panose="020B0604030504040204" pitchFamily="34" charset="0"/>
              </a:rPr>
              <a:t>b</a:t>
            </a:r>
            <a:r>
              <a:rPr lang="sk-SK" sz="1400" dirty="0">
                <a:ea typeface="Verdana" panose="020B0604030504040204" pitchFamily="34" charset="0"/>
              </a:rPr>
              <a:t>) </a:t>
            </a:r>
            <a:r>
              <a:rPr lang="sk-SK" sz="1400" dirty="0" smtClean="0">
                <a:ea typeface="Verdana" panose="020B0604030504040204" pitchFamily="34" charset="0"/>
              </a:rPr>
              <a:t>ZVO, </a:t>
            </a:r>
            <a:r>
              <a:rPr lang="sk-SK" sz="1400" dirty="0">
                <a:solidFill>
                  <a:srgbClr val="494949"/>
                </a:solidFill>
                <a:ea typeface="Verdana" panose="020B0604030504040204" pitchFamily="34" charset="0"/>
              </a:rPr>
              <a:t>verejný obstarávateľ a obstarávateľ </a:t>
            </a:r>
            <a:r>
              <a:rPr lang="sk-SK" sz="1400" dirty="0" smtClean="0">
                <a:solidFill>
                  <a:srgbClr val="494949"/>
                </a:solidFill>
                <a:ea typeface="Verdana" panose="020B0604030504040204" pitchFamily="34" charset="0"/>
              </a:rPr>
              <a:t>sú </a:t>
            </a:r>
            <a:r>
              <a:rPr lang="sk-SK" sz="1400" dirty="0" smtClean="0">
                <a:ea typeface="Verdana" panose="020B0604030504040204" pitchFamily="34" charset="0"/>
              </a:rPr>
              <a:t>povinní </a:t>
            </a:r>
            <a:r>
              <a:rPr lang="sk-SK" sz="1400" dirty="0">
                <a:ea typeface="Verdana" panose="020B0604030504040204" pitchFamily="34" charset="0"/>
              </a:rPr>
              <a:t>pri vyhodnotení splnenia podmienky účasti uchádzačov alebo záujemcov týkajúcej sa technickej spôsobilosti alebo odbornej spôsobilosti podľa § 34 ods. 1 písm. c) alebo písm. g) písomne požiadať uchádzača alebo záujemcu, aby v lehote, ktorá nesmie byť kratšia ako päť pracovných dní odo dňa doručenia žiadosti, nahradil technikov, technické orgány alebo osoby určené na plnenie zmluvy alebo koncesnej zmluvy, alebo riadiacich zamestnancov, ak nespĺňajú predmetnú podmienku účasti,</a:t>
            </a:r>
          </a:p>
        </p:txBody>
      </p:sp>
    </p:spTree>
    <p:extLst>
      <p:ext uri="{BB962C8B-B14F-4D97-AF65-F5344CB8AC3E}">
        <p14:creationId xmlns:p14="http://schemas.microsoft.com/office/powerpoint/2010/main" val="231885856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1800" b="1" dirty="0" smtClean="0">
                <a:latin typeface="Verdana" panose="020B0604030504040204" pitchFamily="34" charset="0"/>
                <a:ea typeface="Verdana" panose="020B0604030504040204" pitchFamily="34" charset="0"/>
              </a:rPr>
              <a:t>Vyhodnotenie </a:t>
            </a:r>
            <a:r>
              <a:rPr lang="sk-SK" sz="1800" b="1" dirty="0">
                <a:latin typeface="Verdana" panose="020B0604030504040204" pitchFamily="34" charset="0"/>
                <a:ea typeface="Verdana" panose="020B0604030504040204" pitchFamily="34" charset="0"/>
              </a:rPr>
              <a:t>splnenia podmienok účasti § 40 ZVO</a:t>
            </a:r>
            <a:r>
              <a:rPr lang="sk-SK" sz="1400" b="1" dirty="0">
                <a:latin typeface="Verdana" panose="020B0604030504040204" pitchFamily="34" charset="0"/>
                <a:ea typeface="Verdana" panose="020B0604030504040204" pitchFamily="34" charset="0"/>
              </a:rPr>
              <a:t/>
            </a:r>
            <a:br>
              <a:rPr lang="sk-SK" sz="1400" b="1" dirty="0">
                <a:latin typeface="Verdana" panose="020B0604030504040204" pitchFamily="34" charset="0"/>
                <a:ea typeface="Verdana" panose="020B0604030504040204" pitchFamily="34" charset="0"/>
              </a:rPr>
            </a:br>
            <a:endParaRPr lang="sk-SK" sz="1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2029812"/>
            <a:ext cx="7886700" cy="4313918"/>
          </a:xfrm>
        </p:spPr>
        <p:txBody>
          <a:bodyPr/>
          <a:lstStyle/>
          <a:p>
            <a:pPr algn="just">
              <a:lnSpc>
                <a:spcPct val="150000"/>
              </a:lnSpc>
            </a:pPr>
            <a:r>
              <a:rPr lang="sk-SK" sz="1400" dirty="0">
                <a:solidFill>
                  <a:srgbClr val="494949"/>
                </a:solidFill>
                <a:ea typeface="Verdana" panose="020B0604030504040204" pitchFamily="34" charset="0"/>
              </a:rPr>
              <a:t>§ 40 ods. 5 písm. </a:t>
            </a:r>
            <a:r>
              <a:rPr lang="sk-SK" sz="1400" dirty="0" smtClean="0">
                <a:solidFill>
                  <a:srgbClr val="494949"/>
                </a:solidFill>
                <a:ea typeface="Verdana" panose="020B0604030504040204" pitchFamily="34" charset="0"/>
              </a:rPr>
              <a:t>c) </a:t>
            </a:r>
            <a:r>
              <a:rPr lang="sk-SK" sz="1400" dirty="0">
                <a:solidFill>
                  <a:srgbClr val="494949"/>
                </a:solidFill>
                <a:ea typeface="Verdana" panose="020B0604030504040204" pitchFamily="34" charset="0"/>
              </a:rPr>
              <a:t>ZVO, verejný obstarávateľ a obstarávateľ sú </a:t>
            </a:r>
            <a:r>
              <a:rPr lang="sk-SK" sz="1400" dirty="0" smtClean="0">
                <a:solidFill>
                  <a:srgbClr val="494949"/>
                </a:solidFill>
                <a:ea typeface="Verdana" panose="020B0604030504040204" pitchFamily="34" charset="0"/>
              </a:rPr>
              <a:t>povinní </a:t>
            </a:r>
            <a:r>
              <a:rPr lang="sk-SK" sz="1400" dirty="0">
                <a:solidFill>
                  <a:srgbClr val="494949"/>
                </a:solidFill>
                <a:ea typeface="Verdana" panose="020B0604030504040204" pitchFamily="34" charset="0"/>
              </a:rPr>
              <a:t>písomne požiadať uchádzača alebo záujemcu, aby v lehote, ktorá nesmie byť kratšia ako päť pracovných dní odo dňa doručenia žiadosti, nahradil inú osobu, ktorej prostredníctvom preukazuje finančné a ekonomické postavenie alebo technickú spôsobilosť alebo odbornú spôsobilosť, ak existujú dôvody na jej vylúčenie</a:t>
            </a:r>
            <a:r>
              <a:rPr lang="sk-SK" sz="1400" dirty="0" smtClean="0">
                <a:solidFill>
                  <a:srgbClr val="494949"/>
                </a:solidFill>
                <a:ea typeface="Verdana" panose="020B0604030504040204" pitchFamily="34" charset="0"/>
              </a:rPr>
              <a:t>,</a:t>
            </a:r>
          </a:p>
          <a:p>
            <a:pPr algn="just">
              <a:lnSpc>
                <a:spcPct val="150000"/>
              </a:lnSpc>
            </a:pPr>
            <a:r>
              <a:rPr lang="sk-SK" sz="1400" dirty="0">
                <a:solidFill>
                  <a:srgbClr val="494949"/>
                </a:solidFill>
                <a:ea typeface="Verdana" panose="020B0604030504040204" pitchFamily="34" charset="0"/>
              </a:rPr>
              <a:t>§ 40 ods. 5 písm. </a:t>
            </a:r>
            <a:r>
              <a:rPr lang="sk-SK" sz="1400" dirty="0" smtClean="0">
                <a:solidFill>
                  <a:srgbClr val="494949"/>
                </a:solidFill>
                <a:ea typeface="Verdana" panose="020B0604030504040204" pitchFamily="34" charset="0"/>
              </a:rPr>
              <a:t>d) </a:t>
            </a:r>
            <a:r>
              <a:rPr lang="sk-SK" sz="1400" dirty="0">
                <a:solidFill>
                  <a:srgbClr val="494949"/>
                </a:solidFill>
                <a:ea typeface="Verdana" panose="020B0604030504040204" pitchFamily="34" charset="0"/>
              </a:rPr>
              <a:t>ZVO, verejný obstarávateľ a obstarávateľ </a:t>
            </a:r>
            <a:r>
              <a:rPr lang="sk-SK" sz="1400" b="1" u="sng" dirty="0" smtClean="0">
                <a:solidFill>
                  <a:srgbClr val="494949"/>
                </a:solidFill>
                <a:ea typeface="Verdana" panose="020B0604030504040204" pitchFamily="34" charset="0"/>
              </a:rPr>
              <a:t>môžu</a:t>
            </a:r>
            <a:r>
              <a:rPr lang="sk-SK" sz="1400" u="sng" dirty="0" smtClean="0">
                <a:solidFill>
                  <a:srgbClr val="494949"/>
                </a:solidFill>
                <a:ea typeface="Verdana" panose="020B0604030504040204" pitchFamily="34" charset="0"/>
              </a:rPr>
              <a:t> </a:t>
            </a:r>
            <a:r>
              <a:rPr lang="sk-SK" sz="1400" u="sng" dirty="0">
                <a:solidFill>
                  <a:srgbClr val="494949"/>
                </a:solidFill>
                <a:ea typeface="Verdana" panose="020B0604030504040204" pitchFamily="34" charset="0"/>
              </a:rPr>
              <a:t>písomne požiadať </a:t>
            </a:r>
            <a:r>
              <a:rPr lang="sk-SK" sz="1400" dirty="0">
                <a:solidFill>
                  <a:srgbClr val="494949"/>
                </a:solidFill>
                <a:ea typeface="Verdana" panose="020B0604030504040204" pitchFamily="34" charset="0"/>
              </a:rPr>
              <a:t>uchádzača alebo záujemcu, aby v lehote, ktorá nesmie byť kratšia ako päť pracovných dní odo dňa doručenia žiadosti, nahradil inú osobu, ktorej prostredníctvom preukazuje finančné a ekonomické postavenie alebo technickú spôsobilosť alebo odbornú spôsobilosť, ak existujú dôvody na jej vylúčenie podľa odseku 8</a:t>
            </a:r>
            <a:endParaRPr lang="sk-SK" sz="1400" dirty="0">
              <a:ea typeface="Verdana" panose="020B0604030504040204" pitchFamily="34" charset="0"/>
            </a:endParaRPr>
          </a:p>
        </p:txBody>
      </p:sp>
    </p:spTree>
    <p:extLst>
      <p:ext uri="{BB962C8B-B14F-4D97-AF65-F5344CB8AC3E}">
        <p14:creationId xmlns:p14="http://schemas.microsoft.com/office/powerpoint/2010/main" val="316440479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1800" b="1" dirty="0" smtClean="0">
                <a:latin typeface="Verdana" panose="020B0604030504040204" pitchFamily="34" charset="0"/>
                <a:ea typeface="Verdana" panose="020B0604030504040204" pitchFamily="34" charset="0"/>
              </a:rPr>
              <a:t>Vyhodnotenie </a:t>
            </a:r>
            <a:r>
              <a:rPr lang="sk-SK" sz="1800" b="1" dirty="0">
                <a:latin typeface="Verdana" panose="020B0604030504040204" pitchFamily="34" charset="0"/>
                <a:ea typeface="Verdana" panose="020B0604030504040204" pitchFamily="34" charset="0"/>
              </a:rPr>
              <a:t>splnenia podmienok účasti § 40 ZVO</a:t>
            </a:r>
            <a:r>
              <a:rPr lang="sk-SK" sz="1400" b="1" dirty="0">
                <a:latin typeface="Verdana" panose="020B0604030504040204" pitchFamily="34" charset="0"/>
                <a:ea typeface="Verdana" panose="020B0604030504040204" pitchFamily="34" charset="0"/>
              </a:rPr>
              <a:t/>
            </a:r>
            <a:br>
              <a:rPr lang="sk-SK" sz="1400" b="1" dirty="0">
                <a:latin typeface="Verdana" panose="020B0604030504040204" pitchFamily="34" charset="0"/>
                <a:ea typeface="Verdana" panose="020B0604030504040204" pitchFamily="34" charset="0"/>
              </a:rPr>
            </a:br>
            <a:endParaRPr lang="sk-SK" sz="1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1813912"/>
            <a:ext cx="7886700" cy="4313918"/>
          </a:xfrm>
        </p:spPr>
        <p:txBody>
          <a:bodyPr/>
          <a:lstStyle/>
          <a:p>
            <a:pPr marL="0" indent="0" algn="just">
              <a:buNone/>
            </a:pPr>
            <a:r>
              <a:rPr lang="sk-SK" sz="1600" b="1" dirty="0">
                <a:ea typeface="Verdana" panose="020B0604030504040204" pitchFamily="34" charset="0"/>
              </a:rPr>
              <a:t>Verejný obstarávateľ a obstarávateľ vylúčia </a:t>
            </a:r>
            <a:r>
              <a:rPr lang="sk-SK" sz="1600" dirty="0">
                <a:ea typeface="Verdana" panose="020B0604030504040204" pitchFamily="34" charset="0"/>
              </a:rPr>
              <a:t>kedykoľvek počas verejného obstarávania </a:t>
            </a:r>
            <a:r>
              <a:rPr lang="sk-SK" sz="1600" b="1" dirty="0">
                <a:ea typeface="Verdana" panose="020B0604030504040204" pitchFamily="34" charset="0"/>
              </a:rPr>
              <a:t>uchádzača alebo záujemcu, ak</a:t>
            </a:r>
          </a:p>
          <a:p>
            <a:pPr marL="0" indent="0" algn="just">
              <a:buNone/>
            </a:pPr>
            <a:r>
              <a:rPr lang="sk-SK" sz="1600" dirty="0" smtClean="0">
                <a:ea typeface="Verdana" panose="020B0604030504040204" pitchFamily="34" charset="0"/>
              </a:rPr>
              <a:t>a) nesplnil </a:t>
            </a:r>
            <a:r>
              <a:rPr lang="sk-SK" sz="1600" dirty="0">
                <a:ea typeface="Verdana" panose="020B0604030504040204" pitchFamily="34" charset="0"/>
              </a:rPr>
              <a:t>podmienky účasti,</a:t>
            </a:r>
          </a:p>
          <a:p>
            <a:pPr marL="0" indent="0" algn="just">
              <a:buNone/>
            </a:pPr>
            <a:r>
              <a:rPr lang="sk-SK" sz="1600" dirty="0" smtClean="0">
                <a:ea typeface="Verdana" panose="020B0604030504040204" pitchFamily="34" charset="0"/>
              </a:rPr>
              <a:t>b) predložil </a:t>
            </a:r>
            <a:r>
              <a:rPr lang="sk-SK" sz="1600" dirty="0">
                <a:ea typeface="Verdana" panose="020B0604030504040204" pitchFamily="34" charset="0"/>
              </a:rPr>
              <a:t>neplatné doklady; neplatnými dokladmi sú doklady, ktorým uplynula lehota </a:t>
            </a:r>
            <a:r>
              <a:rPr lang="sk-SK" sz="1600" dirty="0" smtClean="0">
                <a:ea typeface="Verdana" panose="020B0604030504040204" pitchFamily="34" charset="0"/>
              </a:rPr>
              <a:t>platnosti,</a:t>
            </a:r>
          </a:p>
          <a:p>
            <a:pPr marL="0" indent="0" algn="just">
              <a:buNone/>
            </a:pPr>
            <a:r>
              <a:rPr lang="sk-SK" sz="1600" dirty="0" smtClean="0">
                <a:ea typeface="Verdana" panose="020B0604030504040204" pitchFamily="34" charset="0"/>
              </a:rPr>
              <a:t>c) poskytol </a:t>
            </a:r>
            <a:r>
              <a:rPr lang="sk-SK" sz="1600" dirty="0">
                <a:ea typeface="Verdana" panose="020B0604030504040204" pitchFamily="34" charset="0"/>
              </a:rPr>
              <a:t>informácie alebo doklady, ktoré sú nepravdivé alebo pozmenené tak, že nezodpovedajú skutočnosti a majú vplyv na vyhodnotenie splnenia podmienok účasti alebo výber záujemcov,</a:t>
            </a:r>
          </a:p>
          <a:p>
            <a:pPr marL="0" indent="0" algn="just">
              <a:buNone/>
            </a:pPr>
            <a:r>
              <a:rPr lang="sk-SK" sz="1600" dirty="0" smtClean="0">
                <a:ea typeface="Verdana" panose="020B0604030504040204" pitchFamily="34" charset="0"/>
              </a:rPr>
              <a:t>d) pokúsil </a:t>
            </a:r>
            <a:r>
              <a:rPr lang="sk-SK" sz="1600" dirty="0">
                <a:ea typeface="Verdana" panose="020B0604030504040204" pitchFamily="34" charset="0"/>
              </a:rPr>
              <a:t>sa neoprávnene ovplyvniť postup verejného obstarávania,</a:t>
            </a:r>
          </a:p>
          <a:p>
            <a:pPr marL="0" indent="0" algn="just">
              <a:buNone/>
            </a:pPr>
            <a:r>
              <a:rPr lang="sk-SK" sz="1600" dirty="0" smtClean="0">
                <a:ea typeface="Verdana" panose="020B0604030504040204" pitchFamily="34" charset="0"/>
              </a:rPr>
              <a:t>e) pokúsil </a:t>
            </a:r>
            <a:r>
              <a:rPr lang="sk-SK" sz="1600" dirty="0">
                <a:ea typeface="Verdana" panose="020B0604030504040204" pitchFamily="34" charset="0"/>
              </a:rPr>
              <a:t>sa získať dôverné informácie, ktoré by mu poskytli neoprávnenú </a:t>
            </a:r>
            <a:r>
              <a:rPr lang="sk-SK" sz="1600" dirty="0" smtClean="0">
                <a:ea typeface="Verdana" panose="020B0604030504040204" pitchFamily="34" charset="0"/>
              </a:rPr>
              <a:t>výhodu,</a:t>
            </a:r>
          </a:p>
          <a:p>
            <a:pPr marL="0" indent="0" algn="just">
              <a:buNone/>
            </a:pPr>
            <a:r>
              <a:rPr lang="sk-SK" sz="1600" dirty="0" smtClean="0">
                <a:ea typeface="Verdana" panose="020B0604030504040204" pitchFamily="34" charset="0"/>
              </a:rPr>
              <a:t>f) konflikt </a:t>
            </a:r>
            <a:r>
              <a:rPr lang="sk-SK" sz="1600" dirty="0">
                <a:ea typeface="Verdana" panose="020B0604030504040204" pitchFamily="34" charset="0"/>
              </a:rPr>
              <a:t>záujmov podľa </a:t>
            </a:r>
            <a:r>
              <a:rPr lang="sk-SK" sz="1600" b="1" i="1" dirty="0">
                <a:ea typeface="Verdana" panose="020B0604030504040204" pitchFamily="34" charset="0"/>
                <a:hlinkClick r:id="rId2" tooltip="Odkaz na predpis alebo ustanovenie"/>
              </a:rPr>
              <a:t>§ 23</a:t>
            </a:r>
            <a:r>
              <a:rPr lang="sk-SK" sz="1600" dirty="0">
                <a:ea typeface="Verdana" panose="020B0604030504040204" pitchFamily="34" charset="0"/>
              </a:rPr>
              <a:t> nemožno odstrániť inými účinnými </a:t>
            </a:r>
            <a:r>
              <a:rPr lang="sk-SK" sz="1600" dirty="0" smtClean="0">
                <a:ea typeface="Verdana" panose="020B0604030504040204" pitchFamily="34" charset="0"/>
              </a:rPr>
              <a:t>opatreniami,</a:t>
            </a:r>
          </a:p>
          <a:p>
            <a:pPr marL="0" indent="0" algn="just">
              <a:buNone/>
            </a:pPr>
            <a:r>
              <a:rPr lang="sk-SK" sz="1600" dirty="0" smtClean="0">
                <a:ea typeface="Verdana" panose="020B0604030504040204" pitchFamily="34" charset="0"/>
              </a:rPr>
              <a:t>g) pri </a:t>
            </a:r>
            <a:r>
              <a:rPr lang="sk-SK" sz="1600" dirty="0">
                <a:ea typeface="Verdana" panose="020B0604030504040204" pitchFamily="34" charset="0"/>
              </a:rPr>
              <a:t>posudzovaní odbornej spôsobilosti preukázateľne identifikoval protichodné záujmy záujemcu alebo uchádzača, ktoré môžu nepriaznivo ovplyvniť plnenie </a:t>
            </a:r>
            <a:r>
              <a:rPr lang="sk-SK" sz="1600" dirty="0" smtClean="0">
                <a:ea typeface="Verdana" panose="020B0604030504040204" pitchFamily="34" charset="0"/>
              </a:rPr>
              <a:t>zákazky,</a:t>
            </a:r>
          </a:p>
          <a:p>
            <a:pPr marL="0" indent="0" algn="just">
              <a:buNone/>
            </a:pPr>
            <a:r>
              <a:rPr lang="sk-SK" sz="1600" dirty="0" smtClean="0">
                <a:ea typeface="Verdana" panose="020B0604030504040204" pitchFamily="34" charset="0"/>
              </a:rPr>
              <a:t>h) nepredložil </a:t>
            </a:r>
            <a:r>
              <a:rPr lang="sk-SK" sz="1600" dirty="0">
                <a:ea typeface="Verdana" panose="020B0604030504040204" pitchFamily="34" charset="0"/>
              </a:rPr>
              <a:t>po písomnej žiadosti podľa odseku 4 vysvetlenie alebo doplnenie predložených dokladov v určenej lehote,</a:t>
            </a:r>
          </a:p>
          <a:p>
            <a:pPr marL="0" indent="0" algn="just">
              <a:buNone/>
            </a:pPr>
            <a:endParaRPr lang="sk-SK" sz="1400" dirty="0">
              <a:ea typeface="Verdana" panose="020B0604030504040204" pitchFamily="34" charset="0"/>
            </a:endParaRPr>
          </a:p>
        </p:txBody>
      </p:sp>
    </p:spTree>
    <p:extLst>
      <p:ext uri="{BB962C8B-B14F-4D97-AF65-F5344CB8AC3E}">
        <p14:creationId xmlns:p14="http://schemas.microsoft.com/office/powerpoint/2010/main" val="287461559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1800" b="1" dirty="0">
                <a:latin typeface="Verdana" panose="020B0604030504040204" pitchFamily="34" charset="0"/>
                <a:ea typeface="Verdana" panose="020B0604030504040204" pitchFamily="34" charset="0"/>
              </a:rPr>
              <a:t>Vyhodnotenie splnenia podmienok </a:t>
            </a:r>
            <a:r>
              <a:rPr lang="sk-SK" sz="1800" b="1" dirty="0" smtClean="0">
                <a:latin typeface="Verdana" panose="020B0604030504040204" pitchFamily="34" charset="0"/>
                <a:ea typeface="Verdana" panose="020B0604030504040204" pitchFamily="34" charset="0"/>
              </a:rPr>
              <a:t>účasti § 40 ZVO</a:t>
            </a:r>
            <a:r>
              <a:rPr lang="sk-SK" sz="1400" b="1" dirty="0">
                <a:latin typeface="Verdana" panose="020B0604030504040204" pitchFamily="34" charset="0"/>
                <a:ea typeface="Verdana" panose="020B0604030504040204" pitchFamily="34" charset="0"/>
              </a:rPr>
              <a:t/>
            </a:r>
            <a:br>
              <a:rPr lang="sk-SK" sz="1400" b="1" dirty="0">
                <a:latin typeface="Verdana" panose="020B0604030504040204" pitchFamily="34" charset="0"/>
                <a:ea typeface="Verdana" panose="020B0604030504040204" pitchFamily="34" charset="0"/>
              </a:rPr>
            </a:br>
            <a:endParaRPr lang="sk-SK" sz="1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1695176"/>
            <a:ext cx="7886700" cy="4451430"/>
          </a:xfrm>
        </p:spPr>
        <p:txBody>
          <a:bodyPr/>
          <a:lstStyle/>
          <a:p>
            <a:pPr marL="0" indent="0" algn="just">
              <a:buNone/>
            </a:pPr>
            <a:endParaRPr lang="sk-SK" sz="1600" dirty="0" smtClean="0">
              <a:solidFill>
                <a:srgbClr val="000000"/>
              </a:solidFill>
              <a:ea typeface="Verdana" panose="020B0604030504040204" pitchFamily="34" charset="0"/>
            </a:endParaRPr>
          </a:p>
          <a:p>
            <a:pPr marL="0" indent="0" algn="just">
              <a:buNone/>
            </a:pPr>
            <a:r>
              <a:rPr lang="sk-SK" sz="1600" dirty="0" smtClean="0">
                <a:solidFill>
                  <a:srgbClr val="494949"/>
                </a:solidFill>
                <a:ea typeface="Verdana" panose="020B0604030504040204" pitchFamily="34" charset="0"/>
              </a:rPr>
              <a:t>i) nepredložil </a:t>
            </a:r>
            <a:r>
              <a:rPr lang="sk-SK" sz="1600" dirty="0">
                <a:solidFill>
                  <a:srgbClr val="494949"/>
                </a:solidFill>
                <a:ea typeface="Verdana" panose="020B0604030504040204" pitchFamily="34" charset="0"/>
              </a:rPr>
              <a:t>po písomnej žiadosti doklady nahradené jednotným európskym dokumentom v určenej lehote</a:t>
            </a:r>
            <a:r>
              <a:rPr lang="sk-SK" sz="1600" dirty="0" smtClean="0">
                <a:solidFill>
                  <a:srgbClr val="494949"/>
                </a:solidFill>
                <a:ea typeface="Verdana" panose="020B0604030504040204" pitchFamily="34" charset="0"/>
              </a:rPr>
              <a:t>,</a:t>
            </a:r>
            <a:endParaRPr lang="sk-SK" sz="1600" dirty="0">
              <a:solidFill>
                <a:srgbClr val="000000"/>
              </a:solidFill>
              <a:ea typeface="Verdana" panose="020B0604030504040204" pitchFamily="34" charset="0"/>
            </a:endParaRPr>
          </a:p>
          <a:p>
            <a:pPr marL="0" indent="0" algn="just">
              <a:buNone/>
            </a:pPr>
            <a:r>
              <a:rPr lang="sk-SK" sz="1600" dirty="0" smtClean="0">
                <a:solidFill>
                  <a:srgbClr val="000000"/>
                </a:solidFill>
                <a:ea typeface="Verdana" panose="020B0604030504040204" pitchFamily="34" charset="0"/>
              </a:rPr>
              <a:t>j) </a:t>
            </a:r>
            <a:r>
              <a:rPr lang="sk-SK" sz="1600" dirty="0" smtClean="0">
                <a:solidFill>
                  <a:srgbClr val="494949"/>
                </a:solidFill>
                <a:ea typeface="Verdana" panose="020B0604030504040204" pitchFamily="34" charset="0"/>
              </a:rPr>
              <a:t>nenahradil inú osobu, prostredníctvom ktorej preukazuje splnenie podmienok účasti finančného a ekonomického postavenia alebo technickej spôsobilosti alebo odbornej spôsobilosti, ktorá nespĺňa určené požiadavky, v určenej lehote inou osobou, ktorá spĺňa určené požiadavky,</a:t>
            </a:r>
          </a:p>
          <a:p>
            <a:pPr marL="0" indent="0" algn="just">
              <a:buNone/>
            </a:pPr>
            <a:r>
              <a:rPr lang="sk-SK" sz="1600" dirty="0" smtClean="0">
                <a:solidFill>
                  <a:srgbClr val="000000"/>
                </a:solidFill>
                <a:ea typeface="Verdana" panose="020B0604030504040204" pitchFamily="34" charset="0"/>
              </a:rPr>
              <a:t>k) </a:t>
            </a:r>
            <a:r>
              <a:rPr lang="sk-SK" sz="1600" dirty="0" smtClean="0">
                <a:solidFill>
                  <a:srgbClr val="494949"/>
                </a:solidFill>
                <a:ea typeface="Verdana" panose="020B0604030504040204" pitchFamily="34" charset="0"/>
              </a:rPr>
              <a:t>nenahradil subdodávateľa, ktorý nespĺňa požiadavky určené verejným obstarávateľom alebo obstarávateľom novým subdodávateľom, ktorý spĺňa určené požiadavky, v lehote podľa </a:t>
            </a:r>
            <a:r>
              <a:rPr lang="sk-SK" sz="1600" b="1" i="1" dirty="0" smtClean="0">
                <a:solidFill>
                  <a:srgbClr val="5F1675"/>
                </a:solidFill>
                <a:ea typeface="Verdana" panose="020B0604030504040204" pitchFamily="34" charset="0"/>
                <a:hlinkClick r:id="rId2" tooltip="Odkaz na predpis alebo ustanovenie"/>
              </a:rPr>
              <a:t>§ 41 ods. 2</a:t>
            </a:r>
            <a:r>
              <a:rPr lang="sk-SK" sz="1600" dirty="0" smtClean="0">
                <a:solidFill>
                  <a:srgbClr val="494949"/>
                </a:solidFill>
                <a:ea typeface="Verdana" panose="020B0604030504040204" pitchFamily="34" charset="0"/>
              </a:rPr>
              <a:t>,</a:t>
            </a:r>
          </a:p>
          <a:p>
            <a:pPr marL="0" indent="0" algn="just">
              <a:buNone/>
            </a:pPr>
            <a:r>
              <a:rPr lang="sk-SK" sz="1600" dirty="0" smtClean="0">
                <a:solidFill>
                  <a:srgbClr val="000000"/>
                </a:solidFill>
                <a:ea typeface="Verdana" panose="020B0604030504040204" pitchFamily="34" charset="0"/>
              </a:rPr>
              <a:t>l) </a:t>
            </a:r>
            <a:r>
              <a:rPr lang="sk-SK" sz="1600" dirty="0" smtClean="0">
                <a:solidFill>
                  <a:srgbClr val="494949"/>
                </a:solidFill>
                <a:ea typeface="Verdana" panose="020B0604030504040204" pitchFamily="34" charset="0"/>
              </a:rPr>
              <a:t>nenahradil technikov, technické orgány alebo osoby určené na plnenie zmluvy alebo koncesnej zmluvy, alebo riadiacich zamestnancov, ktorí nespĺňajú podmienku účasti podľa </a:t>
            </a:r>
            <a:r>
              <a:rPr lang="sk-SK" sz="1600" b="1" i="1" dirty="0" smtClean="0">
                <a:solidFill>
                  <a:srgbClr val="5F1675"/>
                </a:solidFill>
                <a:ea typeface="Verdana" panose="020B0604030504040204" pitchFamily="34" charset="0"/>
                <a:hlinkClick r:id="rId3" tooltip="Odkaz na predpis alebo ustanovenie"/>
              </a:rPr>
              <a:t>§ 34 ods. 1 písm. c)</a:t>
            </a:r>
            <a:r>
              <a:rPr lang="sk-SK" sz="1600" dirty="0" smtClean="0">
                <a:solidFill>
                  <a:srgbClr val="494949"/>
                </a:solidFill>
                <a:ea typeface="Verdana" panose="020B0604030504040204" pitchFamily="34" charset="0"/>
              </a:rPr>
              <a:t> alebo </a:t>
            </a:r>
            <a:r>
              <a:rPr lang="sk-SK" sz="1600" b="1" i="1" dirty="0" smtClean="0">
                <a:solidFill>
                  <a:srgbClr val="5F1675"/>
                </a:solidFill>
                <a:ea typeface="Verdana" panose="020B0604030504040204" pitchFamily="34" charset="0"/>
                <a:hlinkClick r:id="rId4" tooltip="Odkaz na predpis alebo ustanovenie"/>
              </a:rPr>
              <a:t>písm. g)</a:t>
            </a:r>
            <a:r>
              <a:rPr lang="sk-SK" sz="1600" dirty="0" smtClean="0">
                <a:solidFill>
                  <a:srgbClr val="494949"/>
                </a:solidFill>
                <a:ea typeface="Verdana" panose="020B0604030504040204" pitchFamily="34" charset="0"/>
              </a:rPr>
              <a:t>, v určenej lehote novými osobami alebo orgánmi, ktoré spĺňajú túto podmienku účasti,</a:t>
            </a:r>
          </a:p>
          <a:p>
            <a:pPr marL="0" indent="0" algn="just">
              <a:buNone/>
            </a:pPr>
            <a:r>
              <a:rPr lang="sk-SK" sz="1600" dirty="0" smtClean="0">
                <a:solidFill>
                  <a:srgbClr val="000000"/>
                </a:solidFill>
                <a:ea typeface="Verdana" panose="020B0604030504040204" pitchFamily="34" charset="0"/>
              </a:rPr>
              <a:t>m) </a:t>
            </a:r>
            <a:r>
              <a:rPr lang="sk-SK" sz="1600" dirty="0" smtClean="0">
                <a:solidFill>
                  <a:srgbClr val="494949"/>
                </a:solidFill>
                <a:ea typeface="Verdana" panose="020B0604030504040204" pitchFamily="34" charset="0"/>
              </a:rPr>
              <a:t>nenahradil inú osobu, ktorej prostredníctvom preukazuje splnenie podmienok účasti alebo subdodávateľa, ktorí majú sídlo v treťom štáte podľa </a:t>
            </a:r>
            <a:r>
              <a:rPr lang="sk-SK" sz="1600" b="1" i="1" dirty="0" smtClean="0">
                <a:solidFill>
                  <a:srgbClr val="5F1675"/>
                </a:solidFill>
                <a:ea typeface="Verdana" panose="020B0604030504040204" pitchFamily="34" charset="0"/>
                <a:hlinkClick r:id="rId5" tooltip="Odkaz na predpis alebo ustanovenie"/>
              </a:rPr>
              <a:t>§ 10 ods. 4</a:t>
            </a:r>
            <a:r>
              <a:rPr lang="sk-SK" sz="1600" dirty="0" smtClean="0">
                <a:solidFill>
                  <a:srgbClr val="494949"/>
                </a:solidFill>
                <a:ea typeface="Verdana" panose="020B0604030504040204" pitchFamily="34" charset="0"/>
              </a:rPr>
              <a:t>, </a:t>
            </a:r>
            <a:r>
              <a:rPr lang="sk-SK" sz="1600" b="1" i="1" dirty="0" smtClean="0">
                <a:solidFill>
                  <a:srgbClr val="5F1675"/>
                </a:solidFill>
                <a:ea typeface="Verdana" panose="020B0604030504040204" pitchFamily="34" charset="0"/>
                <a:hlinkClick r:id="rId6" tooltip="Odkaz na predpis alebo ustanovenie"/>
              </a:rPr>
              <a:t>v</a:t>
            </a:r>
            <a:r>
              <a:rPr lang="sk-SK" sz="1600" dirty="0" smtClean="0">
                <a:solidFill>
                  <a:srgbClr val="494949"/>
                </a:solidFill>
                <a:ea typeface="Verdana" panose="020B0604030504040204" pitchFamily="34" charset="0"/>
              </a:rPr>
              <a:t> určenej lehote inou osobou alebo subdodávateľom, ktorý nemá sídlo v treťom štáte podľa </a:t>
            </a:r>
            <a:r>
              <a:rPr lang="sk-SK" sz="1600" b="1" i="1" dirty="0" smtClean="0">
                <a:solidFill>
                  <a:srgbClr val="5F1675"/>
                </a:solidFill>
                <a:ea typeface="Verdana" panose="020B0604030504040204" pitchFamily="34" charset="0"/>
                <a:hlinkClick r:id="rId5" tooltip="Odkaz na predpis alebo ustanovenie"/>
              </a:rPr>
              <a:t>§ 10 ods. 4.</a:t>
            </a:r>
            <a:endParaRPr lang="sk-SK" sz="1600" dirty="0" smtClean="0">
              <a:solidFill>
                <a:srgbClr val="494949"/>
              </a:solidFill>
              <a:ea typeface="Verdana" panose="020B0604030504040204" pitchFamily="34" charset="0"/>
            </a:endParaRPr>
          </a:p>
          <a:p>
            <a:pPr algn="just">
              <a:lnSpc>
                <a:spcPct val="150000"/>
              </a:lnSpc>
            </a:pPr>
            <a:endParaRPr lang="sk-SK" sz="1400" dirty="0">
              <a:ea typeface="Verdana" panose="020B0604030504040204" pitchFamily="34" charset="0"/>
            </a:endParaRPr>
          </a:p>
        </p:txBody>
      </p:sp>
    </p:spTree>
    <p:extLst>
      <p:ext uri="{BB962C8B-B14F-4D97-AF65-F5344CB8AC3E}">
        <p14:creationId xmlns:p14="http://schemas.microsoft.com/office/powerpoint/2010/main" val="243749083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1800" b="1" dirty="0" smtClean="0">
                <a:latin typeface="Verdana" panose="020B0604030504040204" pitchFamily="34" charset="0"/>
                <a:ea typeface="Verdana" panose="020B0604030504040204" pitchFamily="34" charset="0"/>
              </a:rPr>
              <a:t>Najčastejšie porušenia súvisiace s podmienkami účasti </a:t>
            </a:r>
            <a:endParaRPr lang="sk-SK" sz="1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1854200"/>
            <a:ext cx="7886700" cy="4451430"/>
          </a:xfrm>
        </p:spPr>
        <p:txBody>
          <a:bodyPr/>
          <a:lstStyle/>
          <a:p>
            <a:pPr algn="just"/>
            <a:endParaRPr lang="sk-SK" sz="1400" dirty="0" smtClean="0">
              <a:solidFill>
                <a:srgbClr val="000000"/>
              </a:solidFill>
              <a:latin typeface="Verdana" panose="020B0604030504040204" pitchFamily="34" charset="0"/>
              <a:ea typeface="Verdana" panose="020B0604030504040204" pitchFamily="34" charset="0"/>
            </a:endParaRPr>
          </a:p>
          <a:p>
            <a:pPr algn="just">
              <a:lnSpc>
                <a:spcPct val="150000"/>
              </a:lnSpc>
            </a:pPr>
            <a:endParaRPr lang="sk-SK" sz="1200" dirty="0">
              <a:latin typeface="Verdana" panose="020B0604030504040204" pitchFamily="34" charset="0"/>
              <a:ea typeface="Verdana" panose="020B0604030504040204" pitchFamily="34" charset="0"/>
            </a:endParaRPr>
          </a:p>
        </p:txBody>
      </p:sp>
      <p:sp>
        <p:nvSpPr>
          <p:cNvPr id="6" name="Zástupný objekt pre obsah 2"/>
          <p:cNvSpPr txBox="1">
            <a:spLocks/>
          </p:cNvSpPr>
          <p:nvPr/>
        </p:nvSpPr>
        <p:spPr bwMode="auto">
          <a:xfrm>
            <a:off x="628650" y="1600686"/>
            <a:ext cx="7886700" cy="431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j-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j-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r>
              <a:rPr kumimoji="0" lang="sk-SK" sz="1400" b="0" i="0" u="none" strike="noStrike" kern="1200" cap="none" spc="0" normalizeH="0" baseline="0" noProof="0" dirty="0">
                <a:ln>
                  <a:noFill/>
                </a:ln>
                <a:solidFill>
                  <a:prstClr val="black"/>
                </a:solidFill>
                <a:effectLst/>
                <a:uLnTx/>
                <a:uFillTx/>
                <a:ea typeface="Verdana" panose="020B0604030504040204" pitchFamily="34" charset="0"/>
              </a:rPr>
              <a:t>rozdielna formulácia podmienok účasti v oznámení o vyhlásení verejného </a:t>
            </a: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rPr>
              <a:t>obstarávania a </a:t>
            </a:r>
            <a:r>
              <a:rPr kumimoji="0" lang="sk-SK" sz="1400" b="0" i="0" u="none" strike="noStrike" kern="1200" cap="none" spc="0" normalizeH="0" baseline="0" noProof="0" dirty="0">
                <a:ln>
                  <a:noFill/>
                </a:ln>
                <a:solidFill>
                  <a:prstClr val="black"/>
                </a:solidFill>
                <a:effectLst/>
                <a:uLnTx/>
                <a:uFillTx/>
                <a:ea typeface="Verdana" panose="020B0604030504040204" pitchFamily="34" charset="0"/>
              </a:rPr>
              <a:t>súťažných </a:t>
            </a: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rPr>
              <a:t>podkladoch,</a:t>
            </a:r>
          </a:p>
          <a:p>
            <a:pPr marL="228600" marR="0" lvl="0" indent="-228600" algn="just"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r>
              <a:rPr kumimoji="0" lang="sk-SK" sz="1400" b="0" i="0" u="none" strike="noStrike" kern="1200" cap="none" spc="0" normalizeH="0" baseline="0" noProof="0" dirty="0">
                <a:ln>
                  <a:noFill/>
                </a:ln>
                <a:solidFill>
                  <a:prstClr val="black"/>
                </a:solidFill>
                <a:effectLst/>
                <a:uLnTx/>
                <a:uFillTx/>
                <a:ea typeface="Verdana" panose="020B0604030504040204" pitchFamily="34" charset="0"/>
              </a:rPr>
              <a:t>vyžadovanie dokladu výlučne podľa národnej legislatívy v rámci preukazovania </a:t>
            </a: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rPr>
              <a:t>splnenia podmienok </a:t>
            </a:r>
            <a:r>
              <a:rPr kumimoji="0" lang="sk-SK" sz="1400" b="0" i="0" u="none" strike="noStrike" kern="1200" cap="none" spc="0" normalizeH="0" baseline="0" noProof="0" dirty="0">
                <a:ln>
                  <a:noFill/>
                </a:ln>
                <a:solidFill>
                  <a:prstClr val="black"/>
                </a:solidFill>
                <a:effectLst/>
                <a:uLnTx/>
                <a:uFillTx/>
                <a:ea typeface="Verdana" panose="020B0604030504040204" pitchFamily="34" charset="0"/>
              </a:rPr>
              <a:t>účasti bez možnosti predložiť ekvivalentného </a:t>
            </a: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rPr>
              <a:t>dokladu,</a:t>
            </a:r>
          </a:p>
          <a:p>
            <a:pPr marL="228600" marR="0" lvl="0" indent="-228600" algn="just"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r>
              <a:rPr kumimoji="0" lang="sk-SK" sz="1400" b="0" i="0" u="none" strike="noStrike" kern="1200" cap="none" spc="0" normalizeH="0" baseline="0" noProof="0" dirty="0">
                <a:ln>
                  <a:noFill/>
                </a:ln>
                <a:solidFill>
                  <a:prstClr val="black"/>
                </a:solidFill>
                <a:effectLst/>
                <a:uLnTx/>
                <a:uFillTx/>
                <a:ea typeface="Verdana" panose="020B0604030504040204" pitchFamily="34" charset="0"/>
              </a:rPr>
              <a:t>zmena podmienok účasti v rámci vysvetlenia súťažných podkladov bez </a:t>
            </a: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rPr>
              <a:t>zodpovedajúcej úpravy </a:t>
            </a:r>
            <a:r>
              <a:rPr kumimoji="0" lang="sk-SK" sz="1400" b="0" i="0" u="none" strike="noStrike" kern="1200" cap="none" spc="0" normalizeH="0" baseline="0" noProof="0" dirty="0">
                <a:ln>
                  <a:noFill/>
                </a:ln>
                <a:solidFill>
                  <a:prstClr val="black"/>
                </a:solidFill>
                <a:effectLst/>
                <a:uLnTx/>
                <a:uFillTx/>
                <a:ea typeface="Verdana" panose="020B0604030504040204" pitchFamily="34" charset="0"/>
              </a:rPr>
              <a:t>podmienok účasti v oznámení o vyhlásení verejného obstarávania </a:t>
            </a: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rPr>
              <a:t>prostredníctvom redakčnej opravy,</a:t>
            </a:r>
          </a:p>
          <a:p>
            <a:pPr marL="228600" marR="0" lvl="0" indent="-228600" algn="just"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rPr>
              <a:t>Verejný obstarávateľ požadoval </a:t>
            </a:r>
            <a:r>
              <a:rPr kumimoji="0" lang="sk-SK" sz="1400" b="0" i="0" u="none" strike="noStrike" kern="1200" cap="none" spc="0" normalizeH="0" baseline="0" noProof="0" dirty="0">
                <a:ln>
                  <a:noFill/>
                </a:ln>
                <a:solidFill>
                  <a:prstClr val="black"/>
                </a:solidFill>
                <a:effectLst/>
                <a:uLnTx/>
                <a:uFillTx/>
                <a:ea typeface="Verdana" panose="020B0604030504040204" pitchFamily="34" charset="0"/>
              </a:rPr>
              <a:t>v zmysle § 34 ods. 1 písm. a) </a:t>
            </a: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rPr>
              <a:t>ZVO predloženie </a:t>
            </a:r>
            <a:r>
              <a:rPr kumimoji="0" lang="sk-SK" sz="1400" b="0" i="0" u="none" strike="noStrike" kern="1200" cap="none" spc="0" normalizeH="0" baseline="0" noProof="0" dirty="0">
                <a:ln>
                  <a:noFill/>
                </a:ln>
                <a:solidFill>
                  <a:prstClr val="black"/>
                </a:solidFill>
                <a:effectLst/>
                <a:uLnTx/>
                <a:uFillTx/>
                <a:ea typeface="Verdana" panose="020B0604030504040204" pitchFamily="34" charset="0"/>
              </a:rPr>
              <a:t>zoznamu poskytnutých služieb za posledné tri roky predchádzajúce dňu, ktorý </a:t>
            </a: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rPr>
              <a:t>je posledným </a:t>
            </a:r>
            <a:r>
              <a:rPr kumimoji="0" lang="sk-SK" sz="1400" b="0" i="0" u="none" strike="noStrike" kern="1200" cap="none" spc="0" normalizeH="0" baseline="0" noProof="0" dirty="0">
                <a:ln>
                  <a:noFill/>
                </a:ln>
                <a:solidFill>
                  <a:prstClr val="black"/>
                </a:solidFill>
                <a:effectLst/>
                <a:uLnTx/>
                <a:uFillTx/>
                <a:ea typeface="Verdana" panose="020B0604030504040204" pitchFamily="34" charset="0"/>
              </a:rPr>
              <a:t>dňom lehoty na predkladanie </a:t>
            </a: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rPr>
              <a:t>ponúk</a:t>
            </a:r>
          </a:p>
          <a:p>
            <a:pPr marL="457200" marR="0" lvl="1" indent="0" algn="just" defTabSz="914400" rtl="0" eaLnBrk="0" fontAlgn="base" latinLnBrk="0" hangingPunct="0">
              <a:lnSpc>
                <a:spcPct val="150000"/>
              </a:lnSpc>
              <a:spcBef>
                <a:spcPts val="500"/>
              </a:spcBef>
              <a:spcAft>
                <a:spcPct val="0"/>
              </a:spcAft>
              <a:buClrTx/>
              <a:buSzTx/>
              <a:buFont typeface="Arial" panose="020B0604020202020204" pitchFamily="34" charset="0"/>
              <a:buNone/>
              <a:tabLst/>
              <a:defRPr/>
            </a:pP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cs typeface="Calibri" panose="020F0502020204030204" pitchFamily="34" charset="0"/>
              </a:rPr>
              <a:t>→  § </a:t>
            </a:r>
            <a:r>
              <a:rPr kumimoji="0" lang="sk-SK" sz="1400" b="0" i="0" u="none" strike="noStrike" kern="1200" cap="none" spc="0" normalizeH="0" baseline="0" noProof="0" dirty="0">
                <a:ln>
                  <a:noFill/>
                </a:ln>
                <a:solidFill>
                  <a:prstClr val="black"/>
                </a:solidFill>
                <a:effectLst/>
                <a:uLnTx/>
                <a:uFillTx/>
                <a:ea typeface="Verdana" panose="020B0604030504040204" pitchFamily="34" charset="0"/>
                <a:cs typeface="Calibri" panose="020F0502020204030204" pitchFamily="34" charset="0"/>
              </a:rPr>
              <a:t>34 ods. 1 písm. a) </a:t>
            </a: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cs typeface="Calibri" panose="020F0502020204030204" pitchFamily="34" charset="0"/>
              </a:rPr>
              <a:t>ZVO je kogentného charakteru a teda verejný obstarávateľ </a:t>
            </a:r>
            <a:r>
              <a:rPr kumimoji="0" lang="sk-SK" sz="1400" b="0" i="0" u="none" strike="noStrike" kern="1200" cap="none" spc="0" normalizeH="0" baseline="0" noProof="0" dirty="0">
                <a:ln>
                  <a:noFill/>
                </a:ln>
                <a:solidFill>
                  <a:prstClr val="black"/>
                </a:solidFill>
                <a:effectLst/>
                <a:uLnTx/>
                <a:uFillTx/>
                <a:ea typeface="Verdana" panose="020B0604030504040204" pitchFamily="34" charset="0"/>
                <a:cs typeface="Calibri" panose="020F0502020204030204" pitchFamily="34" charset="0"/>
              </a:rPr>
              <a:t>ho žiadnym spôsobom nemôže upravovať, teda rozširovať alebo zužovať </a:t>
            </a: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cs typeface="Calibri" panose="020F0502020204030204" pitchFamily="34" charset="0"/>
              </a:rPr>
              <a:t>nad rámec </a:t>
            </a:r>
            <a:r>
              <a:rPr kumimoji="0" lang="sk-SK" sz="1400" b="0" i="0" u="none" strike="noStrike" kern="1200" cap="none" spc="0" normalizeH="0" baseline="0" noProof="0" dirty="0">
                <a:ln>
                  <a:noFill/>
                </a:ln>
                <a:solidFill>
                  <a:prstClr val="black"/>
                </a:solidFill>
                <a:effectLst/>
                <a:uLnTx/>
                <a:uFillTx/>
                <a:ea typeface="Verdana" panose="020B0604030504040204" pitchFamily="34" charset="0"/>
                <a:cs typeface="Calibri" panose="020F0502020204030204" pitchFamily="34" charset="0"/>
              </a:rPr>
              <a:t>toho, ako je stanovená v predmetnom ustanovení </a:t>
            </a: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cs typeface="Calibri" panose="020F0502020204030204" pitchFamily="34" charset="0"/>
              </a:rPr>
              <a:t>ZVO</a:t>
            </a: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rPr>
              <a:t> (</a:t>
            </a: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cs typeface="Calibri" panose="020F0502020204030204" pitchFamily="34" charset="0"/>
              </a:rPr>
              <a:t>technickú spôsobilosť </a:t>
            </a:r>
            <a:r>
              <a:rPr kumimoji="0" lang="sk-SK" sz="1400" b="0" i="0" u="none" strike="noStrike" kern="1200" cap="none" spc="0" normalizeH="0" baseline="0" noProof="0" dirty="0">
                <a:ln>
                  <a:noFill/>
                </a:ln>
                <a:solidFill>
                  <a:prstClr val="black"/>
                </a:solidFill>
                <a:effectLst/>
                <a:uLnTx/>
                <a:uFillTx/>
                <a:ea typeface="Verdana" panose="020B0604030504040204" pitchFamily="34" charset="0"/>
                <a:cs typeface="Calibri" panose="020F0502020204030204" pitchFamily="34" charset="0"/>
              </a:rPr>
              <a:t>alebo odbornú spôsobilosť možno preukázať zoznamom dodávok </a:t>
            </a:r>
            <a:r>
              <a:rPr kumimoji="0" lang="sk-SK" sz="1400" b="0" i="0" u="none" strike="noStrike" kern="1200" cap="none" spc="0" normalizeH="0" baseline="0" noProof="0" dirty="0" smtClean="0">
                <a:ln>
                  <a:noFill/>
                </a:ln>
                <a:solidFill>
                  <a:prstClr val="black"/>
                </a:solidFill>
                <a:effectLst/>
                <a:uLnTx/>
                <a:uFillTx/>
                <a:ea typeface="Verdana" panose="020B0604030504040204" pitchFamily="34" charset="0"/>
                <a:cs typeface="Calibri" panose="020F0502020204030204" pitchFamily="34" charset="0"/>
              </a:rPr>
              <a:t>tovaru uskutočnených </a:t>
            </a:r>
            <a:r>
              <a:rPr kumimoji="0" lang="sk-SK" sz="1400" b="1" i="0" u="sng" strike="noStrike" kern="1200" cap="none" spc="0" normalizeH="0" baseline="0" noProof="0" dirty="0">
                <a:ln>
                  <a:noFill/>
                </a:ln>
                <a:solidFill>
                  <a:prstClr val="black"/>
                </a:solidFill>
                <a:effectLst/>
                <a:uLnTx/>
                <a:uFillTx/>
                <a:ea typeface="Verdana" panose="020B0604030504040204" pitchFamily="34" charset="0"/>
                <a:cs typeface="Calibri" panose="020F0502020204030204" pitchFamily="34" charset="0"/>
              </a:rPr>
              <a:t>za predchádzajúce tri roky od vyhlásenia verejného </a:t>
            </a:r>
            <a:r>
              <a:rPr kumimoji="0" lang="sk-SK" sz="1400" b="1" i="0" u="sng" strike="noStrike" kern="1200" cap="none" spc="0" normalizeH="0" baseline="0" noProof="0" dirty="0" smtClean="0">
                <a:ln>
                  <a:noFill/>
                </a:ln>
                <a:solidFill>
                  <a:prstClr val="black"/>
                </a:solidFill>
                <a:effectLst/>
                <a:uLnTx/>
                <a:uFillTx/>
                <a:ea typeface="Verdana" panose="020B0604030504040204" pitchFamily="34" charset="0"/>
                <a:cs typeface="Calibri" panose="020F0502020204030204" pitchFamily="34" charset="0"/>
              </a:rPr>
              <a:t>obstarávania)</a:t>
            </a:r>
          </a:p>
          <a:p>
            <a:pPr marL="457200" marR="0" lvl="1" indent="0" algn="just" defTabSz="914400" rtl="0" eaLnBrk="0" fontAlgn="base" latinLnBrk="0" hangingPunct="0">
              <a:lnSpc>
                <a:spcPct val="150000"/>
              </a:lnSpc>
              <a:spcBef>
                <a:spcPts val="500"/>
              </a:spcBef>
              <a:spcAft>
                <a:spcPct val="0"/>
              </a:spcAft>
              <a:buClrTx/>
              <a:buSzTx/>
              <a:buFont typeface="Arial" panose="020B0604020202020204" pitchFamily="34" charset="0"/>
              <a:buNone/>
              <a:tabLst/>
              <a:defRPr/>
            </a:pPr>
            <a:endParaRPr kumimoji="0" lang="sk-SK" sz="1600" b="0" i="0" u="none" strike="noStrike" kern="1200" cap="none" spc="0" normalizeH="0" baseline="0" noProof="0" dirty="0">
              <a:ln>
                <a:noFill/>
              </a:ln>
              <a:solidFill>
                <a:prstClr val="black"/>
              </a:solidFill>
              <a:effectLst/>
              <a:uLnTx/>
              <a:uFillTx/>
              <a:ea typeface="Verdana" panose="020B0604030504040204" pitchFamily="34" charset="0"/>
            </a:endParaRPr>
          </a:p>
          <a:p>
            <a:pPr marL="685800" marR="0" lvl="1" indent="-228600" algn="just" defTabSz="914400" rtl="0" eaLnBrk="0" fontAlgn="base" latinLnBrk="0" hangingPunct="0">
              <a:lnSpc>
                <a:spcPct val="150000"/>
              </a:lnSpc>
              <a:spcBef>
                <a:spcPts val="500"/>
              </a:spcBef>
              <a:spcAft>
                <a:spcPct val="0"/>
              </a:spcAft>
              <a:buClrTx/>
              <a:buSzTx/>
              <a:buFont typeface="Arial" panose="020B0604020202020204" pitchFamily="34" charset="0"/>
              <a:buChar char="•"/>
              <a:tabLst/>
              <a:defRPr/>
            </a:pPr>
            <a:endParaRPr kumimoji="0" lang="sk-SK" sz="1600" b="1" i="0" u="sng" strike="noStrike" kern="1200" cap="none" spc="0" normalizeH="0" baseline="0" noProof="0" dirty="0">
              <a:ln>
                <a:noFill/>
              </a:ln>
              <a:solidFill>
                <a:prstClr val="black"/>
              </a:solidFill>
              <a:effectLst/>
              <a:uLnTx/>
              <a:uFillTx/>
              <a:ea typeface="Verdana" panose="020B0604030504040204" pitchFamily="34" charset="0"/>
            </a:endParaRPr>
          </a:p>
        </p:txBody>
      </p:sp>
    </p:spTree>
    <p:extLst>
      <p:ext uri="{BB962C8B-B14F-4D97-AF65-F5344CB8AC3E}">
        <p14:creationId xmlns:p14="http://schemas.microsoft.com/office/powerpoint/2010/main" val="178919372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2400" b="1" dirty="0" smtClean="0">
                <a:latin typeface="Verdana" panose="020B0604030504040204" pitchFamily="34" charset="0"/>
                <a:ea typeface="Verdana" panose="020B0604030504040204" pitchFamily="34" charset="0"/>
              </a:rPr>
              <a:t>Príklad z praxe č. 1</a:t>
            </a:r>
            <a:endParaRPr lang="sk-SK" sz="2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1779588"/>
            <a:ext cx="7886700" cy="4313918"/>
          </a:xfrm>
        </p:spPr>
        <p:txBody>
          <a:bodyPr/>
          <a:lstStyle/>
          <a:p>
            <a:pPr lvl="0" algn="just"/>
            <a:r>
              <a:rPr lang="sk-SK" sz="1600" b="1" dirty="0">
                <a:solidFill>
                  <a:prstClr val="black"/>
                </a:solidFill>
                <a:ea typeface="Verdana" panose="020B0604030504040204" pitchFamily="34" charset="0"/>
                <a:cs typeface="Times New Roman" panose="02020603050405020304" pitchFamily="18" charset="0"/>
              </a:rPr>
              <a:t>Predmet zákazky: </a:t>
            </a:r>
            <a:r>
              <a:rPr lang="sk-SK" sz="1600" dirty="0">
                <a:solidFill>
                  <a:prstClr val="black"/>
                </a:solidFill>
                <a:ea typeface="Verdana" panose="020B0604030504040204" pitchFamily="34" charset="0"/>
                <a:cs typeface="Times New Roman" panose="02020603050405020304" pitchFamily="18" charset="0"/>
              </a:rPr>
              <a:t>Zariadenia pre zberný </a:t>
            </a:r>
            <a:r>
              <a:rPr lang="sk-SK" sz="1600" dirty="0" smtClean="0">
                <a:solidFill>
                  <a:prstClr val="black"/>
                </a:solidFill>
                <a:ea typeface="Verdana" panose="020B0604030504040204" pitchFamily="34" charset="0"/>
                <a:cs typeface="Times New Roman" panose="02020603050405020304" pitchFamily="18" charset="0"/>
              </a:rPr>
              <a:t>dvor</a:t>
            </a:r>
          </a:p>
          <a:p>
            <a:pPr lvl="0" algn="just"/>
            <a:endParaRPr lang="sk-SK" sz="1600" dirty="0">
              <a:solidFill>
                <a:prstClr val="black"/>
              </a:solidFill>
              <a:ea typeface="Verdana" panose="020B0604030504040204" pitchFamily="34" charset="0"/>
              <a:cs typeface="Times New Roman" panose="02020603050405020304" pitchFamily="18" charset="0"/>
            </a:endParaRPr>
          </a:p>
          <a:p>
            <a:pPr lvl="0" algn="just"/>
            <a:r>
              <a:rPr lang="sk-SK" sz="1600" dirty="0">
                <a:solidFill>
                  <a:prstClr val="black"/>
                </a:solidFill>
                <a:ea typeface="Verdana" panose="020B0604030504040204" pitchFamily="34" charset="0"/>
                <a:cs typeface="Times New Roman" panose="02020603050405020304" pitchFamily="18" charset="0"/>
              </a:rPr>
              <a:t>Postup verejnej súťaže podľa § 66 </a:t>
            </a:r>
            <a:r>
              <a:rPr lang="sk-SK" sz="1600" dirty="0" smtClean="0">
                <a:solidFill>
                  <a:prstClr val="black"/>
                </a:solidFill>
                <a:ea typeface="Verdana" panose="020B0604030504040204" pitchFamily="34" charset="0"/>
                <a:cs typeface="Times New Roman" panose="02020603050405020304" pitchFamily="18" charset="0"/>
              </a:rPr>
              <a:t>ZVO</a:t>
            </a:r>
            <a:r>
              <a:rPr lang="sk-SK" sz="1600" dirty="0">
                <a:solidFill>
                  <a:prstClr val="black"/>
                </a:solidFill>
                <a:ea typeface="Verdana" panose="020B0604030504040204" pitchFamily="34" charset="0"/>
                <a:cs typeface="Times New Roman" panose="02020603050405020304" pitchFamily="18" charset="0"/>
              </a:rPr>
              <a:t>, nadlimitná </a:t>
            </a:r>
            <a:r>
              <a:rPr lang="sk-SK" sz="1600" dirty="0" smtClean="0">
                <a:solidFill>
                  <a:prstClr val="black"/>
                </a:solidFill>
                <a:ea typeface="Verdana" panose="020B0604030504040204" pitchFamily="34" charset="0"/>
                <a:cs typeface="Times New Roman" panose="02020603050405020304" pitchFamily="18" charset="0"/>
              </a:rPr>
              <a:t>zákazka</a:t>
            </a:r>
          </a:p>
          <a:p>
            <a:pPr lvl="0" algn="just"/>
            <a:endParaRPr lang="sk-SK" sz="1600" dirty="0">
              <a:solidFill>
                <a:prstClr val="black"/>
              </a:solidFill>
              <a:ea typeface="Verdana" panose="020B0604030504040204" pitchFamily="34" charset="0"/>
              <a:cs typeface="Times New Roman" panose="02020603050405020304" pitchFamily="18" charset="0"/>
            </a:endParaRPr>
          </a:p>
          <a:p>
            <a:pPr lvl="0"/>
            <a:r>
              <a:rPr lang="sk-SK" sz="1600" dirty="0">
                <a:solidFill>
                  <a:prstClr val="black"/>
                </a:solidFill>
                <a:ea typeface="Verdana" panose="020B0604030504040204" pitchFamily="34" charset="0"/>
                <a:cs typeface="Times New Roman" panose="02020603050405020304" pitchFamily="18" charset="0"/>
              </a:rPr>
              <a:t>zákazka vyhlásená uverejnením oznámenia o vyhlásení </a:t>
            </a:r>
            <a:r>
              <a:rPr lang="sk-SK" sz="1600" dirty="0" smtClean="0">
                <a:solidFill>
                  <a:prstClr val="black"/>
                </a:solidFill>
                <a:ea typeface="Verdana" panose="020B0604030504040204" pitchFamily="34" charset="0"/>
                <a:cs typeface="Times New Roman" panose="02020603050405020304" pitchFamily="18" charset="0"/>
              </a:rPr>
              <a:t>verejného obstarávania  vo </a:t>
            </a:r>
            <a:r>
              <a:rPr lang="sk-SK" sz="1600" dirty="0">
                <a:solidFill>
                  <a:prstClr val="black"/>
                </a:solidFill>
                <a:ea typeface="Verdana" panose="020B0604030504040204" pitchFamily="34" charset="0"/>
                <a:cs typeface="Times New Roman" panose="02020603050405020304" pitchFamily="18" charset="0"/>
              </a:rPr>
              <a:t>Vestníku verejného obstarávania č. </a:t>
            </a:r>
            <a:r>
              <a:rPr lang="sk-SK" sz="1600" dirty="0" smtClean="0">
                <a:solidFill>
                  <a:prstClr val="black"/>
                </a:solidFill>
                <a:ea typeface="Verdana" panose="020B0604030504040204" pitchFamily="34" charset="0"/>
                <a:cs typeface="Times New Roman" panose="02020603050405020304" pitchFamily="18" charset="0"/>
              </a:rPr>
              <a:t>151/2017 zo dňa 7. 8. 2017 pod </a:t>
            </a:r>
            <a:r>
              <a:rPr lang="sk-SK" sz="1600" dirty="0">
                <a:solidFill>
                  <a:prstClr val="black"/>
                </a:solidFill>
                <a:ea typeface="Verdana" panose="020B0604030504040204" pitchFamily="34" charset="0"/>
                <a:cs typeface="Times New Roman" panose="02020603050405020304" pitchFamily="18" charset="0"/>
              </a:rPr>
              <a:t>zn. </a:t>
            </a:r>
            <a:r>
              <a:rPr lang="sk-SK" sz="1600" dirty="0" smtClean="0">
                <a:solidFill>
                  <a:prstClr val="black"/>
                </a:solidFill>
                <a:ea typeface="Verdana" panose="020B0604030504040204" pitchFamily="34" charset="0"/>
                <a:cs typeface="Times New Roman" panose="02020603050405020304" pitchFamily="18" charset="0"/>
              </a:rPr>
              <a:t>11405-MST</a:t>
            </a:r>
          </a:p>
          <a:p>
            <a:pPr lvl="0" algn="just"/>
            <a:endParaRPr lang="sk-SK" sz="1600" dirty="0">
              <a:solidFill>
                <a:prstClr val="black"/>
              </a:solidFill>
              <a:ea typeface="Verdana" panose="020B0604030504040204" pitchFamily="34" charset="0"/>
              <a:cs typeface="Times New Roman" panose="02020603050405020304" pitchFamily="18" charset="0"/>
            </a:endParaRPr>
          </a:p>
          <a:p>
            <a:pPr lvl="0"/>
            <a:r>
              <a:rPr lang="sk-SK" sz="1600" dirty="0" smtClean="0">
                <a:solidFill>
                  <a:prstClr val="black"/>
                </a:solidFill>
                <a:ea typeface="Verdana" panose="020B0604030504040204" pitchFamily="34" charset="0"/>
                <a:cs typeface="Times New Roman" panose="02020603050405020304" pitchFamily="18" charset="0"/>
                <a:hlinkClick r:id="rId2"/>
              </a:rPr>
              <a:t>Rozhodnutie predsedu úradu </a:t>
            </a:r>
            <a:r>
              <a:rPr lang="sk-SK" sz="1600" dirty="0">
                <a:solidFill>
                  <a:prstClr val="black"/>
                </a:solidFill>
                <a:ea typeface="Verdana" panose="020B0604030504040204" pitchFamily="34" charset="0"/>
                <a:cs typeface="Times New Roman" panose="02020603050405020304" pitchFamily="18" charset="0"/>
                <a:hlinkClick r:id="rId2"/>
              </a:rPr>
              <a:t>č. </a:t>
            </a:r>
            <a:r>
              <a:rPr lang="sk-SK" sz="1600" dirty="0" smtClean="0">
                <a:solidFill>
                  <a:prstClr val="black"/>
                </a:solidFill>
                <a:ea typeface="Verdana" panose="020B0604030504040204" pitchFamily="34" charset="0"/>
                <a:cs typeface="Times New Roman" panose="02020603050405020304" pitchFamily="18" charset="0"/>
                <a:hlinkClick r:id="rId2"/>
              </a:rPr>
              <a:t>11239-P/2022 2888-P/2023 zo </a:t>
            </a:r>
            <a:r>
              <a:rPr lang="sk-SK" sz="1600" dirty="0">
                <a:solidFill>
                  <a:prstClr val="black"/>
                </a:solidFill>
                <a:ea typeface="Verdana" panose="020B0604030504040204" pitchFamily="34" charset="0"/>
                <a:cs typeface="Times New Roman" panose="02020603050405020304" pitchFamily="18" charset="0"/>
                <a:hlinkClick r:id="rId2"/>
              </a:rPr>
              <a:t>dňa 13.4.2023 </a:t>
            </a:r>
            <a:r>
              <a:rPr lang="sk-SK" sz="1600" dirty="0">
                <a:solidFill>
                  <a:prstClr val="black"/>
                </a:solidFill>
                <a:ea typeface="Verdana" panose="020B0604030504040204" pitchFamily="34" charset="0"/>
                <a:cs typeface="Times New Roman" panose="02020603050405020304" pitchFamily="18" charset="0"/>
              </a:rPr>
              <a:t>(</a:t>
            </a:r>
            <a:r>
              <a:rPr lang="sk-SK" sz="1600" b="1" dirty="0">
                <a:solidFill>
                  <a:prstClr val="black"/>
                </a:solidFill>
                <a:ea typeface="Verdana" panose="020B0604030504040204" pitchFamily="34" charset="0"/>
                <a:cs typeface="Times New Roman" panose="02020603050405020304" pitchFamily="18" charset="0"/>
              </a:rPr>
              <a:t>mení rozhodnutie Úradu pre verejné obstarávanie </a:t>
            </a:r>
            <a:r>
              <a:rPr lang="sk-SK" sz="1600" b="1" dirty="0" smtClean="0">
                <a:solidFill>
                  <a:prstClr val="black"/>
                </a:solidFill>
                <a:ea typeface="Verdana" panose="020B0604030504040204" pitchFamily="34" charset="0"/>
                <a:cs typeface="Times New Roman" panose="02020603050405020304" pitchFamily="18" charset="0"/>
              </a:rPr>
              <a:t> č</a:t>
            </a:r>
            <a:r>
              <a:rPr lang="sk-SK" sz="1600" b="1" dirty="0">
                <a:solidFill>
                  <a:prstClr val="black"/>
                </a:solidFill>
                <a:ea typeface="Verdana" panose="020B0604030504040204" pitchFamily="34" charset="0"/>
                <a:cs typeface="Times New Roman" panose="02020603050405020304" pitchFamily="18" charset="0"/>
              </a:rPr>
              <a:t>. 3020-6000/2018 zo dňa </a:t>
            </a:r>
            <a:r>
              <a:rPr lang="sk-SK" sz="1600" b="1" dirty="0" smtClean="0">
                <a:solidFill>
                  <a:prstClr val="black"/>
                </a:solidFill>
                <a:ea typeface="Verdana" panose="020B0604030504040204" pitchFamily="34" charset="0"/>
                <a:cs typeface="Times New Roman" panose="02020603050405020304" pitchFamily="18" charset="0"/>
              </a:rPr>
              <a:t>10</a:t>
            </a:r>
            <a:r>
              <a:rPr lang="sk-SK" sz="1600" b="1" dirty="0">
                <a:solidFill>
                  <a:prstClr val="black"/>
                </a:solidFill>
                <a:ea typeface="Verdana" panose="020B0604030504040204" pitchFamily="34" charset="0"/>
                <a:cs typeface="Times New Roman" panose="02020603050405020304" pitchFamily="18" charset="0"/>
              </a:rPr>
              <a:t>. 04. 2018</a:t>
            </a:r>
            <a:r>
              <a:rPr lang="sk-SK" sz="1600" dirty="0" smtClean="0">
                <a:solidFill>
                  <a:prstClr val="black"/>
                </a:solidFill>
                <a:ea typeface="Verdana" panose="020B0604030504040204" pitchFamily="34" charset="0"/>
                <a:cs typeface="Times New Roman" panose="02020603050405020304" pitchFamily="18" charset="0"/>
              </a:rPr>
              <a:t>) </a:t>
            </a:r>
          </a:p>
          <a:p>
            <a:pPr lvl="0" algn="just"/>
            <a:endParaRPr lang="sk-SK" sz="1600" dirty="0" smtClean="0">
              <a:solidFill>
                <a:prstClr val="black"/>
              </a:solidFill>
              <a:ea typeface="Verdana" panose="020B0604030504040204" pitchFamily="34" charset="0"/>
              <a:cs typeface="Times New Roman" panose="02020603050405020304" pitchFamily="18" charset="0"/>
            </a:endParaRPr>
          </a:p>
          <a:p>
            <a:pPr lvl="0" algn="just"/>
            <a:r>
              <a:rPr lang="sk-SK" sz="1600" dirty="0">
                <a:solidFill>
                  <a:prstClr val="black"/>
                </a:solidFill>
                <a:ea typeface="Verdana" panose="020B0604030504040204" pitchFamily="34" charset="0"/>
                <a:cs typeface="Times New Roman" panose="02020603050405020304" pitchFamily="18" charset="0"/>
              </a:rPr>
              <a:t>Predseda Úradu pre verejné obstarávanie podľa § 177 ods. 3 </a:t>
            </a:r>
            <a:r>
              <a:rPr lang="sk-SK" sz="1600" dirty="0" smtClean="0">
                <a:solidFill>
                  <a:prstClr val="black"/>
                </a:solidFill>
                <a:ea typeface="Verdana" panose="020B0604030504040204" pitchFamily="34" charset="0"/>
                <a:cs typeface="Times New Roman" panose="02020603050405020304" pitchFamily="18" charset="0"/>
              </a:rPr>
              <a:t>ZVO zmenil rozhodnutie ÚVO č</a:t>
            </a:r>
            <a:r>
              <a:rPr lang="sk-SK" sz="1600" dirty="0">
                <a:solidFill>
                  <a:prstClr val="black"/>
                </a:solidFill>
                <a:ea typeface="Verdana" panose="020B0604030504040204" pitchFamily="34" charset="0"/>
                <a:cs typeface="Times New Roman" panose="02020603050405020304" pitchFamily="18" charset="0"/>
              </a:rPr>
              <a:t>. 3020-6000/2018 zo dňa </a:t>
            </a:r>
            <a:r>
              <a:rPr lang="sk-SK" sz="1600" dirty="0" smtClean="0">
                <a:solidFill>
                  <a:prstClr val="black"/>
                </a:solidFill>
                <a:ea typeface="Verdana" panose="020B0604030504040204" pitchFamily="34" charset="0"/>
                <a:cs typeface="Times New Roman" panose="02020603050405020304" pitchFamily="18" charset="0"/>
              </a:rPr>
              <a:t>10</a:t>
            </a:r>
            <a:r>
              <a:rPr lang="sk-SK" sz="1600" dirty="0">
                <a:solidFill>
                  <a:prstClr val="black"/>
                </a:solidFill>
                <a:ea typeface="Verdana" panose="020B0604030504040204" pitchFamily="34" charset="0"/>
                <a:cs typeface="Times New Roman" panose="02020603050405020304" pitchFamily="18" charset="0"/>
              </a:rPr>
              <a:t>. 04. 2018 nasledovne:</a:t>
            </a:r>
          </a:p>
          <a:p>
            <a:pPr algn="just">
              <a:lnSpc>
                <a:spcPct val="150000"/>
              </a:lnSpc>
            </a:pPr>
            <a:endParaRPr lang="sk-SK" sz="1000" dirty="0">
              <a:ea typeface="Verdana" panose="020B0604030504040204" pitchFamily="34" charset="0"/>
            </a:endParaRPr>
          </a:p>
        </p:txBody>
      </p:sp>
    </p:spTree>
    <p:extLst>
      <p:ext uri="{BB962C8B-B14F-4D97-AF65-F5344CB8AC3E}">
        <p14:creationId xmlns:p14="http://schemas.microsoft.com/office/powerpoint/2010/main" val="426673492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2400" b="1" dirty="0" smtClean="0">
                <a:latin typeface="Verdana" panose="020B0604030504040204" pitchFamily="34" charset="0"/>
                <a:ea typeface="Verdana" panose="020B0604030504040204" pitchFamily="34" charset="0"/>
              </a:rPr>
              <a:t>Príklad z praxe č. 1</a:t>
            </a:r>
            <a:endParaRPr lang="sk-SK" sz="2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2029812"/>
            <a:ext cx="7886700" cy="4313918"/>
          </a:xfrm>
        </p:spPr>
        <p:txBody>
          <a:bodyPr/>
          <a:lstStyle/>
          <a:p>
            <a:pPr marL="0" indent="0" algn="just">
              <a:lnSpc>
                <a:spcPct val="150000"/>
              </a:lnSpc>
              <a:buNone/>
            </a:pPr>
            <a:r>
              <a:rPr lang="sk-SK" sz="1600" b="1" u="sng" dirty="0">
                <a:ea typeface="Verdana" panose="020B0604030504040204" pitchFamily="34" charset="0"/>
              </a:rPr>
              <a:t>Predseda Úradu pre verejné obstarávanie podľa § 175 ods. 4 </a:t>
            </a:r>
            <a:r>
              <a:rPr lang="sk-SK" sz="1600" b="1" u="sng" dirty="0" smtClean="0">
                <a:ea typeface="Verdana" panose="020B0604030504040204" pitchFamily="34" charset="0"/>
              </a:rPr>
              <a:t>ZVO v rozhodnutí uviedol, že </a:t>
            </a:r>
            <a:r>
              <a:rPr lang="sk-SK" sz="1600" b="1" u="sng" dirty="0">
                <a:ea typeface="Verdana" panose="020B0604030504040204" pitchFamily="34" charset="0"/>
              </a:rPr>
              <a:t>kontrolovaný porušil</a:t>
            </a:r>
            <a:r>
              <a:rPr lang="sk-SK" sz="1600" dirty="0">
                <a:ea typeface="Verdana" panose="020B0604030504040204" pitchFamily="34" charset="0"/>
              </a:rPr>
              <a:t>: </a:t>
            </a:r>
            <a:endParaRPr lang="sk-SK" sz="1600" dirty="0" smtClean="0">
              <a:ea typeface="Verdana" panose="020B0604030504040204" pitchFamily="34" charset="0"/>
            </a:endParaRPr>
          </a:p>
          <a:p>
            <a:pPr marL="0" indent="0" algn="just">
              <a:lnSpc>
                <a:spcPct val="150000"/>
              </a:lnSpc>
              <a:buNone/>
            </a:pPr>
            <a:r>
              <a:rPr lang="sk-SK" sz="1600" b="1" u="sng" dirty="0" smtClean="0">
                <a:ea typeface="Verdana" panose="020B0604030504040204" pitchFamily="34" charset="0"/>
              </a:rPr>
              <a:t>1</a:t>
            </a:r>
            <a:r>
              <a:rPr lang="sk-SK" sz="1600" b="1" u="sng" dirty="0">
                <a:ea typeface="Verdana" panose="020B0604030504040204" pitchFamily="34" charset="0"/>
              </a:rPr>
              <a:t>. </a:t>
            </a:r>
            <a:r>
              <a:rPr lang="sk-SK" sz="1600" b="1" dirty="0">
                <a:ea typeface="Verdana" panose="020B0604030504040204" pitchFamily="34" charset="0"/>
              </a:rPr>
              <a:t>§ 38 ods. 5 </a:t>
            </a:r>
            <a:r>
              <a:rPr lang="sk-SK" sz="1600" b="1" dirty="0" smtClean="0">
                <a:ea typeface="Verdana" panose="020B0604030504040204" pitchFamily="34" charset="0"/>
              </a:rPr>
              <a:t>ZVO</a:t>
            </a:r>
            <a:r>
              <a:rPr lang="sk-SK" sz="1600" dirty="0" smtClean="0">
                <a:ea typeface="Verdana" panose="020B0604030504040204" pitchFamily="34" charset="0"/>
              </a:rPr>
              <a:t>, </a:t>
            </a:r>
            <a:r>
              <a:rPr lang="sk-SK" sz="1600" dirty="0">
                <a:ea typeface="Verdana" panose="020B0604030504040204" pitchFamily="34" charset="0"/>
              </a:rPr>
              <a:t>ako aj </a:t>
            </a:r>
            <a:r>
              <a:rPr lang="sk-SK" sz="1600" b="1" dirty="0">
                <a:ea typeface="Verdana" panose="020B0604030504040204" pitchFamily="34" charset="0"/>
              </a:rPr>
              <a:t>§ 10 ods. 2 </a:t>
            </a:r>
            <a:r>
              <a:rPr lang="sk-SK" sz="1600" b="1" dirty="0" smtClean="0">
                <a:ea typeface="Verdana" panose="020B0604030504040204" pitchFamily="34" charset="0"/>
              </a:rPr>
              <a:t>ZVO</a:t>
            </a:r>
            <a:r>
              <a:rPr lang="sk-SK" sz="1600" dirty="0" smtClean="0">
                <a:ea typeface="Verdana" panose="020B0604030504040204" pitchFamily="34" charset="0"/>
              </a:rPr>
              <a:t>, </a:t>
            </a:r>
            <a:r>
              <a:rPr lang="sk-SK" sz="1600" dirty="0">
                <a:ea typeface="Verdana" panose="020B0604030504040204" pitchFamily="34" charset="0"/>
              </a:rPr>
              <a:t>konkrétne princíp nediskriminácie hospodárskych subjektov, princíp rovnakého zaobchádzania a princíp proporcionality, keď kontrolovaný ustanovil v tomto verejnom obstarávaní podmienku účasti technickej alebo odbornej spôsobilosti, v rámci ktorej požadoval predloženie certifikátu systému manažérstva kvality v zmysle požiadaviek normy ISO 9001 pre oblasť „dodávka technológií“, pri ktorej nebola preukázaná jej primeranosť a súvis takto ustanovenej podmienky účasti vo vzťahu k obstarávanému predmetu zákazky, pričom toto porušenie zákona o verejnom obstarávaní </a:t>
            </a:r>
            <a:r>
              <a:rPr lang="sk-SK" sz="1600" b="1" u="sng" dirty="0">
                <a:ea typeface="Verdana" panose="020B0604030504040204" pitchFamily="34" charset="0"/>
              </a:rPr>
              <a:t>mohlo mať vplyv na výsledok verejného obstarávania</a:t>
            </a:r>
          </a:p>
        </p:txBody>
      </p:sp>
    </p:spTree>
    <p:extLst>
      <p:ext uri="{BB962C8B-B14F-4D97-AF65-F5344CB8AC3E}">
        <p14:creationId xmlns:p14="http://schemas.microsoft.com/office/powerpoint/2010/main" val="85955181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2400" b="1" dirty="0" smtClean="0">
                <a:latin typeface="Verdana" panose="020B0604030504040204" pitchFamily="34" charset="0"/>
                <a:ea typeface="Verdana" panose="020B0604030504040204" pitchFamily="34" charset="0"/>
              </a:rPr>
              <a:t>Príklad z praxe č. 1</a:t>
            </a:r>
            <a:endParaRPr lang="sk-SK" sz="2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2029812"/>
            <a:ext cx="7886700" cy="4313918"/>
          </a:xfrm>
        </p:spPr>
        <p:txBody>
          <a:bodyPr/>
          <a:lstStyle/>
          <a:p>
            <a:pPr marL="0" indent="0" algn="just">
              <a:lnSpc>
                <a:spcPct val="150000"/>
              </a:lnSpc>
              <a:buNone/>
            </a:pPr>
            <a:r>
              <a:rPr lang="sk-SK" sz="1800" b="1" u="sng" dirty="0" smtClean="0">
                <a:ea typeface="Verdana" panose="020B0604030504040204" pitchFamily="34" charset="0"/>
              </a:rPr>
              <a:t>2. </a:t>
            </a:r>
            <a:r>
              <a:rPr lang="sk-SK" sz="1800" b="1" dirty="0" smtClean="0">
                <a:ea typeface="Verdana" panose="020B0604030504040204" pitchFamily="34" charset="0"/>
              </a:rPr>
              <a:t>kontrolovaný porušil § </a:t>
            </a:r>
            <a:r>
              <a:rPr lang="sk-SK" sz="1800" b="1" dirty="0">
                <a:ea typeface="Verdana" panose="020B0604030504040204" pitchFamily="34" charset="0"/>
              </a:rPr>
              <a:t>40 ods. 1 a § 40 ods. 4 </a:t>
            </a:r>
            <a:r>
              <a:rPr lang="sk-SK" sz="1800" b="1" dirty="0" smtClean="0">
                <a:ea typeface="Verdana" panose="020B0604030504040204" pitchFamily="34" charset="0"/>
              </a:rPr>
              <a:t>ZVO, </a:t>
            </a:r>
            <a:r>
              <a:rPr lang="sk-SK" sz="1800" b="1" dirty="0">
                <a:ea typeface="Verdana" panose="020B0604030504040204" pitchFamily="34" charset="0"/>
              </a:rPr>
              <a:t>a zároveň </a:t>
            </a:r>
            <a:r>
              <a:rPr lang="sk-SK" sz="1800" b="1" dirty="0" smtClean="0">
                <a:ea typeface="Verdana" panose="020B0604030504040204" pitchFamily="34" charset="0"/>
              </a:rPr>
              <a:t/>
            </a:r>
            <a:br>
              <a:rPr lang="sk-SK" sz="1800" b="1" dirty="0" smtClean="0">
                <a:ea typeface="Verdana" panose="020B0604030504040204" pitchFamily="34" charset="0"/>
              </a:rPr>
            </a:br>
            <a:r>
              <a:rPr lang="sk-SK" sz="1800" b="1" dirty="0" smtClean="0">
                <a:ea typeface="Verdana" panose="020B0604030504040204" pitchFamily="34" charset="0"/>
              </a:rPr>
              <a:t>§ </a:t>
            </a:r>
            <a:r>
              <a:rPr lang="sk-SK" sz="1800" b="1" dirty="0">
                <a:ea typeface="Verdana" panose="020B0604030504040204" pitchFamily="34" charset="0"/>
              </a:rPr>
              <a:t>10 ods. 2 </a:t>
            </a:r>
            <a:r>
              <a:rPr lang="sk-SK" sz="1800" b="1" dirty="0" smtClean="0">
                <a:ea typeface="Verdana" panose="020B0604030504040204" pitchFamily="34" charset="0"/>
              </a:rPr>
              <a:t>ZVO</a:t>
            </a:r>
            <a:r>
              <a:rPr lang="sk-SK" sz="1800" dirty="0" smtClean="0">
                <a:ea typeface="Verdana" panose="020B0604030504040204" pitchFamily="34" charset="0"/>
              </a:rPr>
              <a:t>, </a:t>
            </a:r>
            <a:r>
              <a:rPr lang="sk-SK" sz="1800" dirty="0">
                <a:ea typeface="Verdana" panose="020B0604030504040204" pitchFamily="34" charset="0"/>
              </a:rPr>
              <a:t>konkrétne princíp transparentnosti tým, že </a:t>
            </a:r>
            <a:r>
              <a:rPr lang="sk-SK" sz="1800" u="sng" dirty="0">
                <a:ea typeface="Verdana" panose="020B0604030504040204" pitchFamily="34" charset="0"/>
              </a:rPr>
              <a:t>splnenie podmienky účasti technickej alebo odbornej spôsobilosti</a:t>
            </a:r>
            <a:r>
              <a:rPr lang="sk-SK" sz="1800" dirty="0">
                <a:ea typeface="Verdana" panose="020B0604030504040204" pitchFamily="34" charset="0"/>
              </a:rPr>
              <a:t>, v rámci ktorej kontrolovaný požadoval predloženie certifikátu systému manažérstva kvality v zmysle požiadaviek normy ISO 9001 pre oblasť „dodávka technológií“, </a:t>
            </a:r>
            <a:r>
              <a:rPr lang="sk-SK" sz="1800" u="sng" dirty="0">
                <a:ea typeface="Verdana" panose="020B0604030504040204" pitchFamily="34" charset="0"/>
              </a:rPr>
              <a:t>nevyhodnocoval u úspešného uchádzača </a:t>
            </a:r>
            <a:r>
              <a:rPr lang="sk-SK" sz="1800" u="sng" dirty="0" smtClean="0">
                <a:ea typeface="Verdana" panose="020B0604030504040204" pitchFamily="34" charset="0"/>
              </a:rPr>
              <a:t>v </a:t>
            </a:r>
            <a:r>
              <a:rPr lang="sk-SK" sz="1800" u="sng" dirty="0">
                <a:ea typeface="Verdana" panose="020B0604030504040204" pitchFamily="34" charset="0"/>
              </a:rPr>
              <a:t>súlade s ním ustanovenými požiadavkami v oznámení </a:t>
            </a:r>
            <a:r>
              <a:rPr lang="sk-SK" sz="1800" u="sng" dirty="0" smtClean="0">
                <a:ea typeface="Verdana" panose="020B0604030504040204" pitchFamily="34" charset="0"/>
              </a:rPr>
              <a:t>o </a:t>
            </a:r>
            <a:r>
              <a:rPr lang="sk-SK" sz="1800" u="sng" dirty="0">
                <a:ea typeface="Verdana" panose="020B0604030504040204" pitchFamily="34" charset="0"/>
              </a:rPr>
              <a:t>vyhlásení verejného obstarávania</a:t>
            </a:r>
            <a:r>
              <a:rPr lang="sk-SK" sz="1800" dirty="0">
                <a:ea typeface="Verdana" panose="020B0604030504040204" pitchFamily="34" charset="0"/>
              </a:rPr>
              <a:t>, pričom toto porušenie zákona o verejnom obstarávaní </a:t>
            </a:r>
            <a:r>
              <a:rPr lang="sk-SK" sz="1800" b="1" u="sng" dirty="0">
                <a:ea typeface="Verdana" panose="020B0604030504040204" pitchFamily="34" charset="0"/>
              </a:rPr>
              <a:t>mohlo mať vplyv na výsledok verejného obstarávania,</a:t>
            </a:r>
          </a:p>
        </p:txBody>
      </p:sp>
    </p:spTree>
    <p:extLst>
      <p:ext uri="{BB962C8B-B14F-4D97-AF65-F5344CB8AC3E}">
        <p14:creationId xmlns:p14="http://schemas.microsoft.com/office/powerpoint/2010/main" val="124827677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2400" b="1" dirty="0" smtClean="0">
                <a:latin typeface="Verdana" panose="020B0604030504040204" pitchFamily="34" charset="0"/>
                <a:ea typeface="Verdana" panose="020B0604030504040204" pitchFamily="34" charset="0"/>
              </a:rPr>
              <a:t>Príklad z praxe č. 1</a:t>
            </a:r>
            <a:endParaRPr lang="sk-SK" sz="2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2029812"/>
            <a:ext cx="7886700" cy="4313918"/>
          </a:xfrm>
        </p:spPr>
        <p:txBody>
          <a:bodyPr/>
          <a:lstStyle/>
          <a:p>
            <a:pPr marL="0" indent="0" algn="just">
              <a:lnSpc>
                <a:spcPct val="150000"/>
              </a:lnSpc>
              <a:buNone/>
            </a:pPr>
            <a:r>
              <a:rPr lang="sk-SK" sz="1600" b="1" u="sng" dirty="0" smtClean="0">
                <a:ea typeface="Verdana" panose="020B0604030504040204" pitchFamily="34" charset="0"/>
              </a:rPr>
              <a:t>3. </a:t>
            </a:r>
            <a:r>
              <a:rPr lang="sk-SK" sz="1600" dirty="0" smtClean="0">
                <a:ea typeface="Verdana" panose="020B0604030504040204" pitchFamily="34" charset="0"/>
              </a:rPr>
              <a:t>Kontrolovaný porušil </a:t>
            </a:r>
            <a:r>
              <a:rPr lang="sk-SK" sz="1600" b="1" dirty="0">
                <a:ea typeface="Verdana" panose="020B0604030504040204" pitchFamily="34" charset="0"/>
              </a:rPr>
              <a:t>§ 40 ods. 1 a § 40 ods. 4 </a:t>
            </a:r>
            <a:r>
              <a:rPr lang="sk-SK" sz="1600" b="1" dirty="0" smtClean="0">
                <a:ea typeface="Verdana" panose="020B0604030504040204" pitchFamily="34" charset="0"/>
              </a:rPr>
              <a:t>ZVO </a:t>
            </a:r>
            <a:r>
              <a:rPr lang="sk-SK" sz="1600" dirty="0" smtClean="0">
                <a:ea typeface="Verdana" panose="020B0604030504040204" pitchFamily="34" charset="0"/>
              </a:rPr>
              <a:t>a </a:t>
            </a:r>
            <a:r>
              <a:rPr lang="sk-SK" sz="1600" dirty="0">
                <a:ea typeface="Verdana" panose="020B0604030504040204" pitchFamily="34" charset="0"/>
              </a:rPr>
              <a:t>zároveň </a:t>
            </a:r>
            <a:r>
              <a:rPr lang="sk-SK" sz="1600" b="1" dirty="0">
                <a:ea typeface="Verdana" panose="020B0604030504040204" pitchFamily="34" charset="0"/>
              </a:rPr>
              <a:t>§ 10 ods. 2 </a:t>
            </a:r>
            <a:r>
              <a:rPr lang="sk-SK" sz="1600" b="1" dirty="0" smtClean="0">
                <a:ea typeface="Verdana" panose="020B0604030504040204" pitchFamily="34" charset="0"/>
              </a:rPr>
              <a:t>ZVO</a:t>
            </a:r>
            <a:r>
              <a:rPr lang="sk-SK" sz="1600" dirty="0" smtClean="0">
                <a:ea typeface="Verdana" panose="020B0604030504040204" pitchFamily="34" charset="0"/>
              </a:rPr>
              <a:t>, </a:t>
            </a:r>
            <a:r>
              <a:rPr lang="sk-SK" sz="1600" dirty="0">
                <a:ea typeface="Verdana" panose="020B0604030504040204" pitchFamily="34" charset="0"/>
              </a:rPr>
              <a:t>najmä princíp transparentnosti tým, že sa pri vyhodnotení splnenia podmienky účasti, v rámci ktorej požadoval od uchádzačov predloženie certifikátu systému manažérstva kvality v zmysle požiadaviek normy ISO 9001 pre oblasť dodávka technológií, u úspešného </a:t>
            </a:r>
            <a:r>
              <a:rPr lang="sk-SK" sz="1600" dirty="0" smtClean="0">
                <a:ea typeface="Verdana" panose="020B0604030504040204" pitchFamily="34" charset="0"/>
              </a:rPr>
              <a:t>uchádzača, </a:t>
            </a:r>
            <a:r>
              <a:rPr lang="sk-SK" sz="1600" dirty="0">
                <a:ea typeface="Verdana" panose="020B0604030504040204" pitchFamily="34" charset="0"/>
              </a:rPr>
              <a:t>nezaoberal posúdením toho, ktoré konkrétne kapacity poskytne spoločnosť </a:t>
            </a:r>
            <a:r>
              <a:rPr lang="sk-SK" sz="1600" dirty="0" smtClean="0">
                <a:ea typeface="Verdana" panose="020B0604030504040204" pitchFamily="34" charset="0"/>
              </a:rPr>
              <a:t>XY, ako </a:t>
            </a:r>
            <a:r>
              <a:rPr lang="sk-SK" sz="1600" dirty="0">
                <a:ea typeface="Verdana" panose="020B0604030504040204" pitchFamily="34" charset="0"/>
              </a:rPr>
              <a:t>iná osoba podľa § 34 ods. 3 zákona o verejnom obstarávaní úspešnému uchádzačovi na plnenie danej zákazky, a ktorými konkrétnymi činnosťami sa bude spoločnosť </a:t>
            </a:r>
            <a:r>
              <a:rPr lang="sk-SK" sz="1600" dirty="0" smtClean="0">
                <a:ea typeface="Verdana" panose="020B0604030504040204" pitchFamily="34" charset="0"/>
              </a:rPr>
              <a:t>XY </a:t>
            </a:r>
            <a:r>
              <a:rPr lang="sk-SK" sz="1600" dirty="0">
                <a:ea typeface="Verdana" panose="020B0604030504040204" pitchFamily="34" charset="0"/>
              </a:rPr>
              <a:t>priamo a osobne zúčastňovať na plnení danej zákazky úspešným uchádzačom, pričom toto porušenie zákona </a:t>
            </a:r>
            <a:r>
              <a:rPr lang="sk-SK" sz="1600" dirty="0" smtClean="0">
                <a:ea typeface="Verdana" panose="020B0604030504040204" pitchFamily="34" charset="0"/>
              </a:rPr>
              <a:t/>
            </a:r>
            <a:br>
              <a:rPr lang="sk-SK" sz="1600" dirty="0" smtClean="0">
                <a:ea typeface="Verdana" panose="020B0604030504040204" pitchFamily="34" charset="0"/>
              </a:rPr>
            </a:br>
            <a:r>
              <a:rPr lang="sk-SK" sz="1600" dirty="0" smtClean="0">
                <a:ea typeface="Verdana" panose="020B0604030504040204" pitchFamily="34" charset="0"/>
              </a:rPr>
              <a:t>o </a:t>
            </a:r>
            <a:r>
              <a:rPr lang="sk-SK" sz="1600" dirty="0">
                <a:ea typeface="Verdana" panose="020B0604030504040204" pitchFamily="34" charset="0"/>
              </a:rPr>
              <a:t>verejnom obstarávaní </a:t>
            </a:r>
            <a:r>
              <a:rPr lang="sk-SK" sz="1600" b="1" u="sng" dirty="0">
                <a:ea typeface="Verdana" panose="020B0604030504040204" pitchFamily="34" charset="0"/>
              </a:rPr>
              <a:t>mohlo mať vplyv na výsledok verejného </a:t>
            </a:r>
            <a:r>
              <a:rPr lang="sk-SK" sz="1600" b="1" u="sng" dirty="0" smtClean="0">
                <a:ea typeface="Verdana" panose="020B0604030504040204" pitchFamily="34" charset="0"/>
              </a:rPr>
              <a:t>obstarávania.</a:t>
            </a:r>
            <a:endParaRPr lang="sk-SK" sz="1600" b="1" u="sng" dirty="0">
              <a:ea typeface="Verdana" panose="020B0604030504040204" pitchFamily="34" charset="0"/>
            </a:endParaRPr>
          </a:p>
        </p:txBody>
      </p:sp>
    </p:spTree>
    <p:extLst>
      <p:ext uri="{BB962C8B-B14F-4D97-AF65-F5344CB8AC3E}">
        <p14:creationId xmlns:p14="http://schemas.microsoft.com/office/powerpoint/2010/main" val="357501444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279707" y="2926026"/>
            <a:ext cx="6584587" cy="1005949"/>
          </a:xfrm>
        </p:spPr>
        <p:txBody>
          <a:bodyPr/>
          <a:lstStyle/>
          <a:p>
            <a:r>
              <a:rPr lang="sk-SK" sz="7200" b="1" dirty="0" smtClean="0"/>
              <a:t>Podmienky účasti</a:t>
            </a:r>
            <a:endParaRPr lang="sk-SK" sz="7200" b="1" dirty="0"/>
          </a:p>
        </p:txBody>
      </p:sp>
    </p:spTree>
    <p:extLst>
      <p:ext uri="{BB962C8B-B14F-4D97-AF65-F5344CB8AC3E}">
        <p14:creationId xmlns:p14="http://schemas.microsoft.com/office/powerpoint/2010/main" val="325212332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2400" b="1" dirty="0" smtClean="0">
                <a:latin typeface="Verdana" panose="020B0604030504040204" pitchFamily="34" charset="0"/>
                <a:ea typeface="Verdana" panose="020B0604030504040204" pitchFamily="34" charset="0"/>
              </a:rPr>
              <a:t>Príklad z praxe č. 2</a:t>
            </a:r>
            <a:endParaRPr lang="sk-SK" sz="2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1187713"/>
            <a:ext cx="7886700" cy="431391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sk-SK" sz="1400" kern="0" dirty="0" smtClean="0">
              <a:solidFill>
                <a:sysClr val="windowText" lastClr="000000"/>
              </a:solidFill>
              <a:ea typeface="Verdana" panose="020B0604030504040204" pitchFamily="34" charset="0"/>
            </a:endParaRPr>
          </a:p>
          <a:p>
            <a:pPr lvl="0" algn="just">
              <a:lnSpc>
                <a:spcPct val="150000"/>
              </a:lnSpc>
            </a:pPr>
            <a:r>
              <a:rPr lang="sk-SK" sz="1600" b="1" dirty="0" smtClean="0">
                <a:solidFill>
                  <a:prstClr val="black"/>
                </a:solidFill>
                <a:ea typeface="Verdana" panose="020B0604030504040204" pitchFamily="34" charset="0"/>
                <a:cs typeface="Times New Roman" panose="02020603050405020304" pitchFamily="18" charset="0"/>
              </a:rPr>
              <a:t>Predmet </a:t>
            </a:r>
            <a:r>
              <a:rPr lang="sk-SK" sz="1600" b="1" dirty="0">
                <a:solidFill>
                  <a:prstClr val="black"/>
                </a:solidFill>
                <a:ea typeface="Verdana" panose="020B0604030504040204" pitchFamily="34" charset="0"/>
                <a:cs typeface="Times New Roman" panose="02020603050405020304" pitchFamily="18" charset="0"/>
              </a:rPr>
              <a:t>zákazky: </a:t>
            </a:r>
            <a:r>
              <a:rPr lang="sk-SK" sz="1600" dirty="0">
                <a:solidFill>
                  <a:prstClr val="black"/>
                </a:solidFill>
                <a:ea typeface="Verdana" panose="020B0604030504040204" pitchFamily="34" charset="0"/>
                <a:cs typeface="Times New Roman" panose="02020603050405020304" pitchFamily="18" charset="0"/>
              </a:rPr>
              <a:t>Zlepšenie cyklistickej </a:t>
            </a:r>
            <a:r>
              <a:rPr lang="sk-SK" sz="1600" dirty="0" smtClean="0">
                <a:solidFill>
                  <a:prstClr val="black"/>
                </a:solidFill>
                <a:ea typeface="Verdana" panose="020B0604030504040204" pitchFamily="34" charset="0"/>
                <a:cs typeface="Times New Roman" panose="02020603050405020304" pitchFamily="18" charset="0"/>
              </a:rPr>
              <a:t>infraštruktúry</a:t>
            </a:r>
          </a:p>
          <a:p>
            <a:pPr lvl="0" algn="just">
              <a:lnSpc>
                <a:spcPct val="150000"/>
              </a:lnSpc>
            </a:pPr>
            <a:r>
              <a:rPr lang="sk-SK" sz="1600" dirty="0" smtClean="0">
                <a:solidFill>
                  <a:prstClr val="black"/>
                </a:solidFill>
                <a:ea typeface="Verdana" panose="020B0604030504040204" pitchFamily="34" charset="0"/>
                <a:cs typeface="Times New Roman" panose="02020603050405020304" pitchFamily="18" charset="0"/>
              </a:rPr>
              <a:t>Postup </a:t>
            </a:r>
            <a:r>
              <a:rPr lang="sk-SK" sz="1600" dirty="0">
                <a:solidFill>
                  <a:prstClr val="black"/>
                </a:solidFill>
                <a:ea typeface="Verdana" panose="020B0604030504040204" pitchFamily="34" charset="0"/>
                <a:cs typeface="Times New Roman" panose="02020603050405020304" pitchFamily="18" charset="0"/>
              </a:rPr>
              <a:t>verejnej súťaže podľa </a:t>
            </a:r>
            <a:r>
              <a:rPr lang="sk-SK" sz="1600" dirty="0" smtClean="0">
                <a:solidFill>
                  <a:prstClr val="black"/>
                </a:solidFill>
                <a:ea typeface="Verdana" panose="020B0604030504040204" pitchFamily="34" charset="0"/>
                <a:cs typeface="Times New Roman" panose="02020603050405020304" pitchFamily="18" charset="0"/>
              </a:rPr>
              <a:t>§ </a:t>
            </a:r>
            <a:r>
              <a:rPr lang="sk-SK" sz="1600" dirty="0">
                <a:solidFill>
                  <a:prstClr val="black"/>
                </a:solidFill>
                <a:ea typeface="Verdana" panose="020B0604030504040204" pitchFamily="34" charset="0"/>
                <a:cs typeface="Times New Roman" panose="02020603050405020304" pitchFamily="18" charset="0"/>
              </a:rPr>
              <a:t>66 </a:t>
            </a:r>
            <a:r>
              <a:rPr lang="sk-SK" sz="1600" dirty="0" smtClean="0">
                <a:solidFill>
                  <a:prstClr val="black"/>
                </a:solidFill>
                <a:ea typeface="Verdana" panose="020B0604030504040204" pitchFamily="34" charset="0"/>
                <a:cs typeface="Times New Roman" panose="02020603050405020304" pitchFamily="18" charset="0"/>
              </a:rPr>
              <a:t>ods. 7 ZVO</a:t>
            </a:r>
            <a:r>
              <a:rPr lang="sk-SK" sz="1600" dirty="0">
                <a:solidFill>
                  <a:prstClr val="black"/>
                </a:solidFill>
                <a:ea typeface="Verdana" panose="020B0604030504040204" pitchFamily="34" charset="0"/>
                <a:cs typeface="Times New Roman" panose="02020603050405020304" pitchFamily="18" charset="0"/>
              </a:rPr>
              <a:t>, nadlimitná </a:t>
            </a:r>
            <a:r>
              <a:rPr lang="sk-SK" sz="1600" dirty="0" smtClean="0">
                <a:solidFill>
                  <a:prstClr val="black"/>
                </a:solidFill>
                <a:ea typeface="Verdana" panose="020B0604030504040204" pitchFamily="34" charset="0"/>
                <a:cs typeface="Times New Roman" panose="02020603050405020304" pitchFamily="18" charset="0"/>
              </a:rPr>
              <a:t>zákazka</a:t>
            </a:r>
            <a:endParaRPr lang="sk-SK" sz="1600" dirty="0">
              <a:solidFill>
                <a:prstClr val="black"/>
              </a:solidFill>
              <a:ea typeface="Verdana" panose="020B0604030504040204" pitchFamily="34" charset="0"/>
              <a:cs typeface="Times New Roman" panose="02020603050405020304" pitchFamily="18" charset="0"/>
            </a:endParaRPr>
          </a:p>
          <a:p>
            <a:pPr lvl="0" algn="just">
              <a:lnSpc>
                <a:spcPct val="150000"/>
              </a:lnSpc>
            </a:pPr>
            <a:r>
              <a:rPr lang="sk-SK" sz="1600" dirty="0">
                <a:solidFill>
                  <a:prstClr val="black"/>
                </a:solidFill>
                <a:ea typeface="Verdana" panose="020B0604030504040204" pitchFamily="34" charset="0"/>
                <a:cs typeface="Times New Roman" panose="02020603050405020304" pitchFamily="18" charset="0"/>
              </a:rPr>
              <a:t>zákazka vyhlásená uverejnením oznámenia o vyhlásení verejného </a:t>
            </a:r>
            <a:br>
              <a:rPr lang="sk-SK" sz="1600" dirty="0">
                <a:solidFill>
                  <a:prstClr val="black"/>
                </a:solidFill>
                <a:ea typeface="Verdana" panose="020B0604030504040204" pitchFamily="34" charset="0"/>
                <a:cs typeface="Times New Roman" panose="02020603050405020304" pitchFamily="18" charset="0"/>
              </a:rPr>
            </a:br>
            <a:r>
              <a:rPr lang="sk-SK" sz="1600" dirty="0">
                <a:solidFill>
                  <a:prstClr val="black"/>
                </a:solidFill>
                <a:ea typeface="Verdana" panose="020B0604030504040204" pitchFamily="34" charset="0"/>
                <a:cs typeface="Times New Roman" panose="02020603050405020304" pitchFamily="18" charset="0"/>
              </a:rPr>
              <a:t>vo Vestníku verejného obstarávania č. </a:t>
            </a:r>
            <a:r>
              <a:rPr lang="sk-SK" sz="1600" dirty="0" smtClean="0">
                <a:solidFill>
                  <a:prstClr val="black"/>
                </a:solidFill>
                <a:ea typeface="Verdana" panose="020B0604030504040204" pitchFamily="34" charset="0"/>
                <a:cs typeface="Times New Roman" panose="02020603050405020304" pitchFamily="18" charset="0"/>
              </a:rPr>
              <a:t>293/2021 </a:t>
            </a:r>
            <a:r>
              <a:rPr lang="sk-SK" sz="1600" dirty="0">
                <a:solidFill>
                  <a:prstClr val="black"/>
                </a:solidFill>
                <a:ea typeface="Verdana" panose="020B0604030504040204" pitchFamily="34" charset="0"/>
                <a:cs typeface="Times New Roman" panose="02020603050405020304" pitchFamily="18" charset="0"/>
              </a:rPr>
              <a:t>zo dňa </a:t>
            </a:r>
            <a:r>
              <a:rPr lang="sk-SK" sz="1600" dirty="0" smtClean="0">
                <a:solidFill>
                  <a:prstClr val="black"/>
                </a:solidFill>
                <a:ea typeface="Verdana" panose="020B0604030504040204" pitchFamily="34" charset="0"/>
                <a:cs typeface="Times New Roman" panose="02020603050405020304" pitchFamily="18" charset="0"/>
              </a:rPr>
              <a:t>23. 12. 2021 </a:t>
            </a:r>
            <a:r>
              <a:rPr lang="sk-SK" sz="1600" dirty="0">
                <a:solidFill>
                  <a:prstClr val="black"/>
                </a:solidFill>
                <a:ea typeface="Verdana" panose="020B0604030504040204" pitchFamily="34" charset="0"/>
                <a:cs typeface="Times New Roman" panose="02020603050405020304" pitchFamily="18" charset="0"/>
              </a:rPr>
              <a:t/>
            </a:r>
            <a:br>
              <a:rPr lang="sk-SK" sz="1600" dirty="0">
                <a:solidFill>
                  <a:prstClr val="black"/>
                </a:solidFill>
                <a:ea typeface="Verdana" panose="020B0604030504040204" pitchFamily="34" charset="0"/>
                <a:cs typeface="Times New Roman" panose="02020603050405020304" pitchFamily="18" charset="0"/>
              </a:rPr>
            </a:br>
            <a:r>
              <a:rPr lang="sk-SK" sz="1600" dirty="0">
                <a:solidFill>
                  <a:prstClr val="black"/>
                </a:solidFill>
                <a:ea typeface="Verdana" panose="020B0604030504040204" pitchFamily="34" charset="0"/>
                <a:cs typeface="Times New Roman" panose="02020603050405020304" pitchFamily="18" charset="0"/>
              </a:rPr>
              <a:t>pod zn. </a:t>
            </a:r>
            <a:r>
              <a:rPr lang="sk-SK" sz="1600" dirty="0" smtClean="0">
                <a:solidFill>
                  <a:prstClr val="black"/>
                </a:solidFill>
                <a:ea typeface="Verdana" panose="020B0604030504040204" pitchFamily="34" charset="0"/>
                <a:cs typeface="Times New Roman" panose="02020603050405020304" pitchFamily="18" charset="0"/>
              </a:rPr>
              <a:t>59539-MSP</a:t>
            </a:r>
            <a:endParaRPr lang="sk-SK" sz="1600" dirty="0">
              <a:solidFill>
                <a:prstClr val="black"/>
              </a:solidFill>
              <a:ea typeface="Verdana" panose="020B0604030504040204" pitchFamily="34" charset="0"/>
              <a:cs typeface="Times New Roman" panose="02020603050405020304" pitchFamily="18" charset="0"/>
            </a:endParaRPr>
          </a:p>
          <a:p>
            <a:pPr lvl="0" algn="just">
              <a:lnSpc>
                <a:spcPct val="150000"/>
              </a:lnSpc>
            </a:pPr>
            <a:r>
              <a:rPr lang="sk-SK" sz="1600" b="1" dirty="0">
                <a:solidFill>
                  <a:prstClr val="black"/>
                </a:solidFill>
                <a:ea typeface="Verdana" panose="020B0604030504040204" pitchFamily="34" charset="0"/>
                <a:cs typeface="Times New Roman" panose="02020603050405020304" pitchFamily="18" charset="0"/>
                <a:hlinkClick r:id="rId2"/>
              </a:rPr>
              <a:t>Rozhodnutie </a:t>
            </a:r>
            <a:r>
              <a:rPr lang="sk-SK" sz="1600" b="1" dirty="0" smtClean="0">
                <a:solidFill>
                  <a:prstClr val="black"/>
                </a:solidFill>
                <a:ea typeface="Verdana" panose="020B0604030504040204" pitchFamily="34" charset="0"/>
                <a:cs typeface="Times New Roman" panose="02020603050405020304" pitchFamily="18" charset="0"/>
                <a:hlinkClick r:id="rId2"/>
              </a:rPr>
              <a:t>úradu </a:t>
            </a:r>
            <a:r>
              <a:rPr lang="sk-SK" sz="1600" b="1" dirty="0">
                <a:solidFill>
                  <a:prstClr val="black"/>
                </a:solidFill>
                <a:ea typeface="Verdana" panose="020B0604030504040204" pitchFamily="34" charset="0"/>
                <a:cs typeface="Times New Roman" panose="02020603050405020304" pitchFamily="18" charset="0"/>
                <a:hlinkClick r:id="rId2"/>
              </a:rPr>
              <a:t>č. </a:t>
            </a:r>
            <a:r>
              <a:rPr lang="sk-SK" sz="1600" b="1" dirty="0" smtClean="0">
                <a:solidFill>
                  <a:prstClr val="black"/>
                </a:solidFill>
                <a:ea typeface="Verdana" panose="020B0604030504040204" pitchFamily="34" charset="0"/>
                <a:cs typeface="Times New Roman" panose="02020603050405020304" pitchFamily="18" charset="0"/>
                <a:hlinkClick r:id="rId2"/>
              </a:rPr>
              <a:t>13803-6000/2022 – OD/6 zo </a:t>
            </a:r>
            <a:r>
              <a:rPr lang="sk-SK" sz="1600" b="1" dirty="0">
                <a:solidFill>
                  <a:prstClr val="black"/>
                </a:solidFill>
                <a:ea typeface="Verdana" panose="020B0604030504040204" pitchFamily="34" charset="0"/>
                <a:cs typeface="Times New Roman" panose="02020603050405020304" pitchFamily="18" charset="0"/>
                <a:hlinkClick r:id="rId2"/>
              </a:rPr>
              <a:t>dňa </a:t>
            </a:r>
            <a:r>
              <a:rPr lang="sk-SK" sz="1600" b="1" dirty="0" smtClean="0">
                <a:solidFill>
                  <a:prstClr val="black"/>
                </a:solidFill>
                <a:ea typeface="Verdana" panose="020B0604030504040204" pitchFamily="34" charset="0"/>
                <a:cs typeface="Times New Roman" panose="02020603050405020304" pitchFamily="18" charset="0"/>
                <a:hlinkClick r:id="rId2"/>
              </a:rPr>
              <a:t>6.3.2023</a:t>
            </a:r>
            <a:r>
              <a:rPr lang="sk-SK" sz="1600" dirty="0" smtClean="0">
                <a:solidFill>
                  <a:prstClr val="black"/>
                </a:solidFill>
                <a:ea typeface="Verdana" panose="020B0604030504040204" pitchFamily="34" charset="0"/>
                <a:cs typeface="Times New Roman" panose="02020603050405020304" pitchFamily="18" charset="0"/>
              </a:rPr>
              <a:t>, v ktorom </a:t>
            </a:r>
            <a:r>
              <a:rPr lang="sk-SK" sz="1600" u="sng" dirty="0" smtClean="0">
                <a:solidFill>
                  <a:prstClr val="black"/>
                </a:solidFill>
                <a:ea typeface="Verdana" panose="020B0604030504040204" pitchFamily="34" charset="0"/>
                <a:cs typeface="Times New Roman" panose="02020603050405020304" pitchFamily="18" charset="0"/>
              </a:rPr>
              <a:t>úrad </a:t>
            </a:r>
            <a:r>
              <a:rPr lang="sk-SK" sz="1600" u="sng" dirty="0">
                <a:solidFill>
                  <a:prstClr val="black"/>
                </a:solidFill>
                <a:ea typeface="Verdana" panose="020B0604030504040204" pitchFamily="34" charset="0"/>
                <a:cs typeface="Times New Roman" panose="02020603050405020304" pitchFamily="18" charset="0"/>
              </a:rPr>
              <a:t>nariaďuje kontrolovanému odstrániť protiprávny stav, a </a:t>
            </a:r>
            <a:r>
              <a:rPr lang="sk-SK" sz="1600" dirty="0">
                <a:solidFill>
                  <a:prstClr val="black"/>
                </a:solidFill>
                <a:ea typeface="Verdana" panose="020B0604030504040204" pitchFamily="34" charset="0"/>
                <a:cs typeface="Times New Roman" panose="02020603050405020304" pitchFamily="18" charset="0"/>
              </a:rPr>
              <a:t>to konkrétne zrušiť informáciu o výsledku vyhodnotenia </a:t>
            </a:r>
            <a:r>
              <a:rPr lang="sk-SK" sz="1600" dirty="0" smtClean="0">
                <a:solidFill>
                  <a:prstClr val="black"/>
                </a:solidFill>
                <a:ea typeface="Verdana" panose="020B0604030504040204" pitchFamily="34" charset="0"/>
                <a:cs typeface="Times New Roman" panose="02020603050405020304" pitchFamily="18" charset="0"/>
              </a:rPr>
              <a:t>ponúk </a:t>
            </a:r>
            <a:r>
              <a:rPr lang="sk-SK" sz="1600" dirty="0">
                <a:solidFill>
                  <a:prstClr val="black"/>
                </a:solidFill>
                <a:ea typeface="Verdana" panose="020B0604030504040204" pitchFamily="34" charset="0"/>
                <a:cs typeface="Times New Roman" panose="02020603050405020304" pitchFamily="18" charset="0"/>
              </a:rPr>
              <a:t>a výsledok vyhodnotenia splnenia podmienok účasti v prípade uchádzača </a:t>
            </a:r>
            <a:r>
              <a:rPr lang="sk-SK" sz="1600" dirty="0" smtClean="0">
                <a:solidFill>
                  <a:prstClr val="black"/>
                </a:solidFill>
                <a:ea typeface="Verdana" panose="020B0604030504040204" pitchFamily="34" charset="0"/>
                <a:cs typeface="Times New Roman" panose="02020603050405020304" pitchFamily="18" charset="0"/>
              </a:rPr>
              <a:t> XXX </a:t>
            </a:r>
            <a:r>
              <a:rPr lang="sk-SK" sz="1600" dirty="0">
                <a:solidFill>
                  <a:prstClr val="black"/>
                </a:solidFill>
                <a:ea typeface="Verdana" panose="020B0604030504040204" pitchFamily="34" charset="0"/>
                <a:cs typeface="Times New Roman" panose="02020603050405020304" pitchFamily="18" charset="0"/>
              </a:rPr>
              <a:t>a </a:t>
            </a:r>
            <a:r>
              <a:rPr lang="sk-SK" sz="1600" u="sng" dirty="0">
                <a:solidFill>
                  <a:prstClr val="black"/>
                </a:solidFill>
                <a:ea typeface="Verdana" panose="020B0604030504040204" pitchFamily="34" charset="0"/>
                <a:cs typeface="Times New Roman" panose="02020603050405020304" pitchFamily="18" charset="0"/>
              </a:rPr>
              <a:t>opätovne vyhodnotiť splnenie podmienky účasti týkajúcej sa technickej </a:t>
            </a:r>
            <a:r>
              <a:rPr lang="sk-SK" sz="1600" u="sng" dirty="0" smtClean="0">
                <a:solidFill>
                  <a:prstClr val="black"/>
                </a:solidFill>
                <a:ea typeface="Verdana" panose="020B0604030504040204" pitchFamily="34" charset="0"/>
                <a:cs typeface="Times New Roman" panose="02020603050405020304" pitchFamily="18" charset="0"/>
              </a:rPr>
              <a:t>spôsobilosti </a:t>
            </a:r>
            <a:r>
              <a:rPr lang="sk-SK" sz="1600" u="sng" dirty="0">
                <a:solidFill>
                  <a:prstClr val="black"/>
                </a:solidFill>
                <a:ea typeface="Verdana" panose="020B0604030504040204" pitchFamily="34" charset="0"/>
                <a:cs typeface="Times New Roman" panose="02020603050405020304" pitchFamily="18" charset="0"/>
              </a:rPr>
              <a:t>alebo odbornej spôsobilosti </a:t>
            </a:r>
            <a:r>
              <a:rPr lang="sk-SK" sz="1600" dirty="0">
                <a:solidFill>
                  <a:prstClr val="black"/>
                </a:solidFill>
                <a:ea typeface="Verdana" panose="020B0604030504040204" pitchFamily="34" charset="0"/>
                <a:cs typeface="Times New Roman" panose="02020603050405020304" pitchFamily="18" charset="0"/>
              </a:rPr>
              <a:t>stanovenej podľa § 34 ods. 1 písm. g) </a:t>
            </a:r>
            <a:r>
              <a:rPr lang="sk-SK" sz="1600" dirty="0" smtClean="0">
                <a:solidFill>
                  <a:prstClr val="black"/>
                </a:solidFill>
                <a:ea typeface="Verdana" panose="020B0604030504040204" pitchFamily="34" charset="0"/>
                <a:cs typeface="Times New Roman" panose="02020603050405020304" pitchFamily="18" charset="0"/>
              </a:rPr>
              <a:t>ZVO </a:t>
            </a:r>
            <a:r>
              <a:rPr lang="sk-SK" sz="1600" dirty="0">
                <a:solidFill>
                  <a:prstClr val="black"/>
                </a:solidFill>
                <a:ea typeface="Verdana" panose="020B0604030504040204" pitchFamily="34" charset="0"/>
                <a:cs typeface="Times New Roman" panose="02020603050405020304" pitchFamily="18" charset="0"/>
              </a:rPr>
              <a:t>v prípade uchádzača XXX </a:t>
            </a:r>
            <a:r>
              <a:rPr lang="sk-SK" sz="1600" u="sng" dirty="0">
                <a:solidFill>
                  <a:prstClr val="black"/>
                </a:solidFill>
                <a:ea typeface="Verdana" panose="020B0604030504040204" pitchFamily="34" charset="0"/>
                <a:cs typeface="Times New Roman" panose="02020603050405020304" pitchFamily="18" charset="0"/>
              </a:rPr>
              <a:t>v súlade </a:t>
            </a:r>
            <a:r>
              <a:rPr lang="sk-SK" sz="1600" u="sng" dirty="0" smtClean="0">
                <a:solidFill>
                  <a:prstClr val="black"/>
                </a:solidFill>
                <a:ea typeface="Verdana" panose="020B0604030504040204" pitchFamily="34" charset="0"/>
                <a:cs typeface="Times New Roman" panose="02020603050405020304" pitchFamily="18" charset="0"/>
              </a:rPr>
              <a:t> s </a:t>
            </a:r>
            <a:r>
              <a:rPr lang="sk-SK" sz="1600" u="sng" dirty="0">
                <a:solidFill>
                  <a:prstClr val="black"/>
                </a:solidFill>
                <a:ea typeface="Verdana" panose="020B0604030504040204" pitchFamily="34" charset="0"/>
                <a:cs typeface="Times New Roman" panose="02020603050405020304" pitchFamily="18" charset="0"/>
              </a:rPr>
              <a:t>§ 40 ods. 1 </a:t>
            </a:r>
            <a:r>
              <a:rPr lang="sk-SK" sz="1600" u="sng" dirty="0" smtClean="0">
                <a:solidFill>
                  <a:prstClr val="black"/>
                </a:solidFill>
                <a:ea typeface="Verdana" panose="020B0604030504040204" pitchFamily="34" charset="0"/>
                <a:cs typeface="Times New Roman" panose="02020603050405020304" pitchFamily="18" charset="0"/>
              </a:rPr>
              <a:t>ZVO</a:t>
            </a:r>
            <a:r>
              <a:rPr lang="sk-SK" sz="1600" dirty="0" smtClean="0">
                <a:solidFill>
                  <a:prstClr val="black"/>
                </a:solidFill>
                <a:ea typeface="Verdana" panose="020B0604030504040204" pitchFamily="34" charset="0"/>
                <a:cs typeface="Times New Roman" panose="02020603050405020304" pitchFamily="18" charset="0"/>
              </a:rPr>
              <a:t>.</a:t>
            </a:r>
            <a:endParaRPr lang="sk-SK" sz="1600" kern="0" dirty="0">
              <a:solidFill>
                <a:sysClr val="windowText" lastClr="000000"/>
              </a:solidFill>
              <a:ea typeface="Verdana" panose="020B0604030504040204" pitchFamily="34" charset="0"/>
            </a:endParaRPr>
          </a:p>
        </p:txBody>
      </p:sp>
    </p:spTree>
    <p:extLst>
      <p:ext uri="{BB962C8B-B14F-4D97-AF65-F5344CB8AC3E}">
        <p14:creationId xmlns:p14="http://schemas.microsoft.com/office/powerpoint/2010/main" val="488274611"/>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2400" b="1" dirty="0" smtClean="0">
                <a:latin typeface="Verdana" panose="020B0604030504040204" pitchFamily="34" charset="0"/>
                <a:ea typeface="Verdana" panose="020B0604030504040204" pitchFamily="34" charset="0"/>
              </a:rPr>
              <a:t>Príklad z praxe č. 3</a:t>
            </a:r>
            <a:endParaRPr lang="sk-SK" sz="2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1521812"/>
            <a:ext cx="7886700" cy="456148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sk-SK" sz="1400" kern="0" dirty="0" smtClean="0">
              <a:solidFill>
                <a:sysClr val="windowText" lastClr="000000"/>
              </a:solidFill>
              <a:ea typeface="Verdana" panose="020B0604030504040204" pitchFamily="34" charset="0"/>
            </a:endParaRPr>
          </a:p>
          <a:p>
            <a:pPr lvl="0" algn="just">
              <a:lnSpc>
                <a:spcPct val="150000"/>
              </a:lnSpc>
            </a:pPr>
            <a:r>
              <a:rPr lang="sk-SK" sz="1400" b="1" dirty="0" smtClean="0">
                <a:solidFill>
                  <a:prstClr val="black"/>
                </a:solidFill>
                <a:ea typeface="Verdana" panose="020B0604030504040204" pitchFamily="34" charset="0"/>
                <a:cs typeface="Times New Roman" panose="02020603050405020304" pitchFamily="18" charset="0"/>
              </a:rPr>
              <a:t>Predmet </a:t>
            </a:r>
            <a:r>
              <a:rPr lang="sk-SK" sz="1400" b="1" dirty="0">
                <a:solidFill>
                  <a:prstClr val="black"/>
                </a:solidFill>
                <a:ea typeface="Verdana" panose="020B0604030504040204" pitchFamily="34" charset="0"/>
                <a:cs typeface="Times New Roman" panose="02020603050405020304" pitchFamily="18" charset="0"/>
              </a:rPr>
              <a:t>zákazky: </a:t>
            </a:r>
            <a:r>
              <a:rPr lang="sk-SK" sz="1400" dirty="0">
                <a:solidFill>
                  <a:prstClr val="black"/>
                </a:solidFill>
                <a:ea typeface="Verdana" panose="020B0604030504040204" pitchFamily="34" charset="0"/>
                <a:cs typeface="Times New Roman" panose="02020603050405020304" pitchFamily="18" charset="0"/>
              </a:rPr>
              <a:t>Laboratórny nábytok</a:t>
            </a:r>
            <a:endParaRPr lang="sk-SK" sz="1400" dirty="0" smtClean="0">
              <a:solidFill>
                <a:prstClr val="black"/>
              </a:solidFill>
              <a:ea typeface="Verdana" panose="020B0604030504040204" pitchFamily="34" charset="0"/>
              <a:cs typeface="Times New Roman" panose="02020603050405020304" pitchFamily="18" charset="0"/>
            </a:endParaRPr>
          </a:p>
          <a:p>
            <a:pPr lvl="0" algn="just">
              <a:lnSpc>
                <a:spcPct val="150000"/>
              </a:lnSpc>
            </a:pPr>
            <a:r>
              <a:rPr lang="sk-SK" sz="1400" dirty="0" smtClean="0">
                <a:solidFill>
                  <a:prstClr val="black"/>
                </a:solidFill>
                <a:ea typeface="Verdana" panose="020B0604030504040204" pitchFamily="34" charset="0"/>
                <a:cs typeface="Times New Roman" panose="02020603050405020304" pitchFamily="18" charset="0"/>
              </a:rPr>
              <a:t>Postup </a:t>
            </a:r>
            <a:r>
              <a:rPr lang="sk-SK" sz="1400" dirty="0">
                <a:solidFill>
                  <a:prstClr val="black"/>
                </a:solidFill>
                <a:ea typeface="Verdana" panose="020B0604030504040204" pitchFamily="34" charset="0"/>
                <a:cs typeface="Times New Roman" panose="02020603050405020304" pitchFamily="18" charset="0"/>
              </a:rPr>
              <a:t>verejnej súťaže podľa § </a:t>
            </a:r>
            <a:r>
              <a:rPr lang="sk-SK" sz="1400" dirty="0" smtClean="0">
                <a:solidFill>
                  <a:prstClr val="black"/>
                </a:solidFill>
                <a:ea typeface="Verdana" panose="020B0604030504040204" pitchFamily="34" charset="0"/>
                <a:cs typeface="Times New Roman" panose="02020603050405020304" pitchFamily="18" charset="0"/>
              </a:rPr>
              <a:t>66 ZVO, </a:t>
            </a:r>
            <a:r>
              <a:rPr lang="sk-SK" sz="1400" dirty="0">
                <a:solidFill>
                  <a:prstClr val="black"/>
                </a:solidFill>
                <a:ea typeface="Verdana" panose="020B0604030504040204" pitchFamily="34" charset="0"/>
                <a:cs typeface="Times New Roman" panose="02020603050405020304" pitchFamily="18" charset="0"/>
              </a:rPr>
              <a:t>nadlimitná </a:t>
            </a:r>
            <a:r>
              <a:rPr lang="sk-SK" sz="1400" dirty="0" smtClean="0">
                <a:solidFill>
                  <a:prstClr val="black"/>
                </a:solidFill>
                <a:ea typeface="Verdana" panose="020B0604030504040204" pitchFamily="34" charset="0"/>
                <a:cs typeface="Times New Roman" panose="02020603050405020304" pitchFamily="18" charset="0"/>
              </a:rPr>
              <a:t>zákazka</a:t>
            </a:r>
            <a:endParaRPr lang="sk-SK" sz="1400" dirty="0">
              <a:solidFill>
                <a:prstClr val="black"/>
              </a:solidFill>
              <a:ea typeface="Verdana" panose="020B0604030504040204" pitchFamily="34" charset="0"/>
              <a:cs typeface="Times New Roman" panose="02020603050405020304" pitchFamily="18" charset="0"/>
            </a:endParaRPr>
          </a:p>
          <a:p>
            <a:pPr lvl="0" algn="just">
              <a:lnSpc>
                <a:spcPct val="150000"/>
              </a:lnSpc>
            </a:pPr>
            <a:r>
              <a:rPr lang="sk-SK" sz="1400" dirty="0">
                <a:solidFill>
                  <a:prstClr val="black"/>
                </a:solidFill>
                <a:ea typeface="Verdana" panose="020B0604030504040204" pitchFamily="34" charset="0"/>
                <a:cs typeface="Times New Roman" panose="02020603050405020304" pitchFamily="18" charset="0"/>
              </a:rPr>
              <a:t>zákazka vyhlásená uverejnením oznámenia o vyhlásení verejného </a:t>
            </a:r>
            <a:r>
              <a:rPr lang="sk-SK" sz="1400" dirty="0" smtClean="0">
                <a:solidFill>
                  <a:prstClr val="black"/>
                </a:solidFill>
                <a:ea typeface="Verdana" panose="020B0604030504040204" pitchFamily="34" charset="0"/>
                <a:cs typeface="Times New Roman" panose="02020603050405020304" pitchFamily="18" charset="0"/>
              </a:rPr>
              <a:t> vo </a:t>
            </a:r>
            <a:r>
              <a:rPr lang="sk-SK" sz="1400" dirty="0">
                <a:solidFill>
                  <a:prstClr val="black"/>
                </a:solidFill>
                <a:ea typeface="Verdana" panose="020B0604030504040204" pitchFamily="34" charset="0"/>
                <a:cs typeface="Times New Roman" panose="02020603050405020304" pitchFamily="18" charset="0"/>
              </a:rPr>
              <a:t>Vestníku verejného obstarávania č. </a:t>
            </a:r>
            <a:r>
              <a:rPr lang="sk-SK" sz="1400" dirty="0" smtClean="0">
                <a:solidFill>
                  <a:prstClr val="black"/>
                </a:solidFill>
                <a:ea typeface="Verdana" panose="020B0604030504040204" pitchFamily="34" charset="0"/>
                <a:cs typeface="Times New Roman" panose="02020603050405020304" pitchFamily="18" charset="0"/>
              </a:rPr>
              <a:t>217/2021 </a:t>
            </a:r>
            <a:r>
              <a:rPr lang="sk-SK" sz="1400" dirty="0">
                <a:solidFill>
                  <a:prstClr val="black"/>
                </a:solidFill>
                <a:ea typeface="Verdana" panose="020B0604030504040204" pitchFamily="34" charset="0"/>
                <a:cs typeface="Times New Roman" panose="02020603050405020304" pitchFamily="18" charset="0"/>
              </a:rPr>
              <a:t>zo dňa </a:t>
            </a:r>
            <a:r>
              <a:rPr lang="sk-SK" sz="1400" dirty="0" smtClean="0">
                <a:solidFill>
                  <a:prstClr val="black"/>
                </a:solidFill>
                <a:ea typeface="Verdana" panose="020B0604030504040204" pitchFamily="34" charset="0"/>
                <a:cs typeface="Times New Roman" panose="02020603050405020304" pitchFamily="18" charset="0"/>
              </a:rPr>
              <a:t>23. 9. 2021 pod </a:t>
            </a:r>
            <a:r>
              <a:rPr lang="sk-SK" sz="1400" dirty="0">
                <a:solidFill>
                  <a:prstClr val="black"/>
                </a:solidFill>
                <a:ea typeface="Verdana" panose="020B0604030504040204" pitchFamily="34" charset="0"/>
                <a:cs typeface="Times New Roman" panose="02020603050405020304" pitchFamily="18" charset="0"/>
              </a:rPr>
              <a:t>zn. </a:t>
            </a:r>
            <a:r>
              <a:rPr lang="sk-SK" sz="1400" dirty="0" smtClean="0">
                <a:solidFill>
                  <a:prstClr val="black"/>
                </a:solidFill>
                <a:ea typeface="Verdana" panose="020B0604030504040204" pitchFamily="34" charset="0"/>
                <a:cs typeface="Times New Roman" panose="02020603050405020304" pitchFamily="18" charset="0"/>
              </a:rPr>
              <a:t>43902-MST</a:t>
            </a:r>
            <a:endParaRPr lang="sk-SK" sz="1400" dirty="0">
              <a:solidFill>
                <a:prstClr val="black"/>
              </a:solidFill>
              <a:ea typeface="Verdana" panose="020B0604030504040204" pitchFamily="34" charset="0"/>
              <a:cs typeface="Times New Roman" panose="02020603050405020304" pitchFamily="18" charset="0"/>
            </a:endParaRPr>
          </a:p>
          <a:p>
            <a:pPr lvl="0" algn="just">
              <a:lnSpc>
                <a:spcPct val="150000"/>
              </a:lnSpc>
            </a:pPr>
            <a:r>
              <a:rPr lang="sk-SK" sz="1400" b="1" dirty="0">
                <a:solidFill>
                  <a:prstClr val="black"/>
                </a:solidFill>
                <a:ea typeface="Verdana" panose="020B0604030504040204" pitchFamily="34" charset="0"/>
                <a:cs typeface="Times New Roman" panose="02020603050405020304" pitchFamily="18" charset="0"/>
                <a:hlinkClick r:id="rId2"/>
              </a:rPr>
              <a:t>Rozhodnutie </a:t>
            </a:r>
            <a:r>
              <a:rPr lang="sk-SK" sz="1400" b="1" dirty="0" smtClean="0">
                <a:solidFill>
                  <a:prstClr val="black"/>
                </a:solidFill>
                <a:ea typeface="Verdana" panose="020B0604030504040204" pitchFamily="34" charset="0"/>
                <a:cs typeface="Times New Roman" panose="02020603050405020304" pitchFamily="18" charset="0"/>
                <a:hlinkClick r:id="rId2"/>
              </a:rPr>
              <a:t>úradu </a:t>
            </a:r>
            <a:r>
              <a:rPr lang="sk-SK" sz="1400" b="1" dirty="0">
                <a:solidFill>
                  <a:prstClr val="black"/>
                </a:solidFill>
                <a:ea typeface="Verdana" panose="020B0604030504040204" pitchFamily="34" charset="0"/>
                <a:cs typeface="Times New Roman" panose="02020603050405020304" pitchFamily="18" charset="0"/>
                <a:hlinkClick r:id="rId2"/>
              </a:rPr>
              <a:t>č. </a:t>
            </a:r>
            <a:r>
              <a:rPr lang="sk-SK" sz="1400" b="1" dirty="0" smtClean="0">
                <a:solidFill>
                  <a:prstClr val="black"/>
                </a:solidFill>
                <a:ea typeface="Verdana" panose="020B0604030504040204" pitchFamily="34" charset="0"/>
                <a:cs typeface="Times New Roman" panose="02020603050405020304" pitchFamily="18" charset="0"/>
                <a:hlinkClick r:id="rId2"/>
              </a:rPr>
              <a:t>11308-6000/2022 – OD/5 zo </a:t>
            </a:r>
            <a:r>
              <a:rPr lang="sk-SK" sz="1400" b="1" dirty="0">
                <a:solidFill>
                  <a:prstClr val="black"/>
                </a:solidFill>
                <a:ea typeface="Verdana" panose="020B0604030504040204" pitchFamily="34" charset="0"/>
                <a:cs typeface="Times New Roman" panose="02020603050405020304" pitchFamily="18" charset="0"/>
                <a:hlinkClick r:id="rId2"/>
              </a:rPr>
              <a:t>dňa </a:t>
            </a:r>
            <a:r>
              <a:rPr lang="sk-SK" sz="1400" b="1" dirty="0" smtClean="0">
                <a:solidFill>
                  <a:prstClr val="black"/>
                </a:solidFill>
                <a:ea typeface="Verdana" panose="020B0604030504040204" pitchFamily="34" charset="0"/>
                <a:cs typeface="Times New Roman" panose="02020603050405020304" pitchFamily="18" charset="0"/>
                <a:hlinkClick r:id="rId2"/>
              </a:rPr>
              <a:t>6.12.2022</a:t>
            </a:r>
            <a:r>
              <a:rPr lang="sk-SK" sz="1400" dirty="0" smtClean="0">
                <a:solidFill>
                  <a:prstClr val="black"/>
                </a:solidFill>
                <a:ea typeface="Verdana" panose="020B0604030504040204" pitchFamily="34" charset="0"/>
                <a:cs typeface="Times New Roman" panose="02020603050405020304" pitchFamily="18" charset="0"/>
              </a:rPr>
              <a:t>, v ktorom úrad uviedol, že </a:t>
            </a:r>
            <a:r>
              <a:rPr lang="sk-SK" sz="1400" u="sng" dirty="0" smtClean="0">
                <a:solidFill>
                  <a:prstClr val="black"/>
                </a:solidFill>
                <a:ea typeface="Verdana" panose="020B0604030504040204" pitchFamily="34" charset="0"/>
                <a:cs typeface="Times New Roman" panose="02020603050405020304" pitchFamily="18" charset="0"/>
              </a:rPr>
              <a:t>kontrolovaný porušil</a:t>
            </a:r>
            <a:r>
              <a:rPr lang="sk-SK" sz="1400" dirty="0" smtClean="0">
                <a:solidFill>
                  <a:prstClr val="black"/>
                </a:solidFill>
                <a:ea typeface="Verdana" panose="020B0604030504040204" pitchFamily="34" charset="0"/>
                <a:cs typeface="Times New Roman" panose="02020603050405020304" pitchFamily="18" charset="0"/>
              </a:rPr>
              <a:t>:</a:t>
            </a:r>
          </a:p>
          <a:p>
            <a:pPr marL="0" lvl="0" indent="0" algn="just">
              <a:lnSpc>
                <a:spcPct val="150000"/>
              </a:lnSpc>
              <a:buNone/>
            </a:pPr>
            <a:r>
              <a:rPr lang="sk-SK" sz="1400" kern="0" dirty="0" smtClean="0">
                <a:solidFill>
                  <a:sysClr val="windowText" lastClr="000000"/>
                </a:solidFill>
                <a:ea typeface="Verdana" panose="020B0604030504040204" pitchFamily="34" charset="0"/>
              </a:rPr>
              <a:t>    </a:t>
            </a:r>
            <a:r>
              <a:rPr lang="sk-SK" sz="1400" b="1" u="sng" kern="0" dirty="0" smtClean="0">
                <a:solidFill>
                  <a:sysClr val="windowText" lastClr="000000"/>
                </a:solidFill>
                <a:ea typeface="Verdana" panose="020B0604030504040204" pitchFamily="34" charset="0"/>
              </a:rPr>
              <a:t>1. </a:t>
            </a:r>
            <a:r>
              <a:rPr lang="sk-SK" sz="1400" kern="0" dirty="0" smtClean="0">
                <a:solidFill>
                  <a:sysClr val="windowText" lastClr="000000"/>
                </a:solidFill>
                <a:ea typeface="Verdana" panose="020B0604030504040204" pitchFamily="34" charset="0"/>
              </a:rPr>
              <a:t>§ </a:t>
            </a:r>
            <a:r>
              <a:rPr lang="sk-SK" sz="1400" kern="0" dirty="0">
                <a:solidFill>
                  <a:sysClr val="windowText" lastClr="000000"/>
                </a:solidFill>
                <a:ea typeface="Verdana" panose="020B0604030504040204" pitchFamily="34" charset="0"/>
              </a:rPr>
              <a:t>40 ods. 1 a § 40 ods. 6 písm. a) </a:t>
            </a:r>
            <a:r>
              <a:rPr lang="sk-SK" sz="1400" kern="0" dirty="0" smtClean="0">
                <a:solidFill>
                  <a:sysClr val="windowText" lastClr="000000"/>
                </a:solidFill>
                <a:ea typeface="Verdana" panose="020B0604030504040204" pitchFamily="34" charset="0"/>
              </a:rPr>
              <a:t>ZVO ako </a:t>
            </a:r>
            <a:r>
              <a:rPr lang="sk-SK" sz="1400" kern="0" dirty="0">
                <a:solidFill>
                  <a:sysClr val="windowText" lastClr="000000"/>
                </a:solidFill>
                <a:ea typeface="Verdana" panose="020B0604030504040204" pitchFamily="34" charset="0"/>
              </a:rPr>
              <a:t>aj § 10 ods. 2 </a:t>
            </a:r>
            <a:r>
              <a:rPr lang="sk-SK" sz="1400" kern="0" dirty="0" smtClean="0">
                <a:solidFill>
                  <a:sysClr val="windowText" lastClr="000000"/>
                </a:solidFill>
                <a:ea typeface="Verdana" panose="020B0604030504040204" pitchFamily="34" charset="0"/>
              </a:rPr>
              <a:t>ZVO a </a:t>
            </a:r>
            <a:r>
              <a:rPr lang="sk-SK" sz="1400" kern="0" dirty="0">
                <a:solidFill>
                  <a:sysClr val="windowText" lastClr="000000"/>
                </a:solidFill>
                <a:ea typeface="Verdana" panose="020B0604030504040204" pitchFamily="34" charset="0"/>
              </a:rPr>
              <a:t>to princíp transparentnosti, </a:t>
            </a:r>
            <a:r>
              <a:rPr lang="sk-SK" sz="1400" kern="0" dirty="0" smtClean="0">
                <a:solidFill>
                  <a:sysClr val="windowText" lastClr="000000"/>
                </a:solidFill>
                <a:ea typeface="Verdana" panose="020B0604030504040204" pitchFamily="34" charset="0"/>
              </a:rPr>
              <a:t>keďže </a:t>
            </a:r>
            <a:r>
              <a:rPr lang="sk-SK" sz="1400" kern="0" dirty="0">
                <a:solidFill>
                  <a:sysClr val="windowText" lastClr="000000"/>
                </a:solidFill>
                <a:ea typeface="Verdana" panose="020B0604030504040204" pitchFamily="34" charset="0"/>
              </a:rPr>
              <a:t>vniesol pochybnosti do procesu vyhodnocovania </a:t>
            </a:r>
            <a:r>
              <a:rPr lang="sk-SK" sz="1400" kern="0" dirty="0" smtClean="0">
                <a:solidFill>
                  <a:sysClr val="windowText" lastClr="000000"/>
                </a:solidFill>
                <a:ea typeface="Verdana" panose="020B0604030504040204" pitchFamily="34" charset="0"/>
              </a:rPr>
              <a:t>splnenia </a:t>
            </a:r>
            <a:r>
              <a:rPr lang="sk-SK" sz="1400" kern="0" dirty="0">
                <a:solidFill>
                  <a:sysClr val="windowText" lastClr="000000"/>
                </a:solidFill>
                <a:ea typeface="Verdana" panose="020B0604030504040204" pitchFamily="34" charset="0"/>
              </a:rPr>
              <a:t>podmienok účasti v predmetnej zákazke tým, že uchádzača </a:t>
            </a:r>
            <a:r>
              <a:rPr lang="sk-SK" sz="1400" kern="0" dirty="0" smtClean="0">
                <a:solidFill>
                  <a:sysClr val="windowText" lastClr="000000"/>
                </a:solidFill>
                <a:ea typeface="Verdana" panose="020B0604030504040204" pitchFamily="34" charset="0"/>
              </a:rPr>
              <a:t>XY nevylúčil z </a:t>
            </a:r>
            <a:r>
              <a:rPr lang="sk-SK" sz="1400" kern="0" dirty="0">
                <a:solidFill>
                  <a:sysClr val="windowText" lastClr="000000"/>
                </a:solidFill>
                <a:ea typeface="Verdana" panose="020B0604030504040204" pitchFamily="34" charset="0"/>
              </a:rPr>
              <a:t>procesu vyhodnocovania splnenie podmienok účasti, z dôvodu nezákonného preukazovania </a:t>
            </a:r>
            <a:r>
              <a:rPr lang="sk-SK" sz="1400" kern="0" dirty="0" smtClean="0">
                <a:solidFill>
                  <a:sysClr val="windowText" lastClr="000000"/>
                </a:solidFill>
                <a:ea typeface="Verdana" panose="020B0604030504040204" pitchFamily="34" charset="0"/>
              </a:rPr>
              <a:t>splnenia </a:t>
            </a:r>
            <a:r>
              <a:rPr lang="sk-SK" sz="1400" kern="0" dirty="0">
                <a:solidFill>
                  <a:sysClr val="windowText" lastClr="000000"/>
                </a:solidFill>
                <a:ea typeface="Verdana" panose="020B0604030504040204" pitchFamily="34" charset="0"/>
              </a:rPr>
              <a:t>podmienky účasti týkajúcej sa technickej spôsobilosti alebo odbornej spôsobilosti, </a:t>
            </a:r>
            <a:r>
              <a:rPr lang="sk-SK" sz="1400" kern="0" dirty="0" smtClean="0">
                <a:solidFill>
                  <a:sysClr val="windowText" lastClr="000000"/>
                </a:solidFill>
                <a:ea typeface="Verdana" panose="020B0604030504040204" pitchFamily="34" charset="0"/>
              </a:rPr>
              <a:t>pričom </a:t>
            </a:r>
            <a:r>
              <a:rPr lang="sk-SK" sz="1400" kern="0" dirty="0">
                <a:solidFill>
                  <a:sysClr val="windowText" lastClr="000000"/>
                </a:solidFill>
                <a:ea typeface="Verdana" panose="020B0604030504040204" pitchFamily="34" charset="0"/>
              </a:rPr>
              <a:t>toto porušenie </a:t>
            </a:r>
            <a:r>
              <a:rPr lang="sk-SK" sz="1400" b="1" u="sng" kern="0" dirty="0">
                <a:solidFill>
                  <a:sysClr val="windowText" lastClr="000000"/>
                </a:solidFill>
                <a:ea typeface="Verdana" panose="020B0604030504040204" pitchFamily="34" charset="0"/>
              </a:rPr>
              <a:t>malo vplyv na výsledok verejného </a:t>
            </a:r>
            <a:r>
              <a:rPr lang="sk-SK" sz="1400" b="1" u="sng" kern="0" dirty="0" smtClean="0">
                <a:solidFill>
                  <a:sysClr val="windowText" lastClr="000000"/>
                </a:solidFill>
                <a:ea typeface="Verdana" panose="020B0604030504040204" pitchFamily="34" charset="0"/>
              </a:rPr>
              <a:t>obstarávania.</a:t>
            </a:r>
            <a:endParaRPr lang="sk-SK" sz="1400" b="1" u="sng" kern="0" dirty="0">
              <a:solidFill>
                <a:sysClr val="windowText" lastClr="000000"/>
              </a:solidFill>
              <a:ea typeface="Verdana" panose="020B0604030504040204" pitchFamily="34" charset="0"/>
            </a:endParaRPr>
          </a:p>
        </p:txBody>
      </p:sp>
    </p:spTree>
    <p:extLst>
      <p:ext uri="{BB962C8B-B14F-4D97-AF65-F5344CB8AC3E}">
        <p14:creationId xmlns:p14="http://schemas.microsoft.com/office/powerpoint/2010/main" val="272407244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2400" b="1" dirty="0" smtClean="0">
                <a:latin typeface="Verdana" panose="020B0604030504040204" pitchFamily="34" charset="0"/>
                <a:ea typeface="Verdana" panose="020B0604030504040204" pitchFamily="34" charset="0"/>
              </a:rPr>
              <a:t>Príklad z praxe č. 3</a:t>
            </a:r>
            <a:endParaRPr lang="sk-SK" sz="2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2029812"/>
            <a:ext cx="7886700" cy="431391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sk-SK" sz="1400" kern="0" dirty="0" smtClean="0">
              <a:solidFill>
                <a:sysClr val="windowText" lastClr="000000"/>
              </a:solidFill>
              <a:ea typeface="Verdana" panose="020B0604030504040204" pitchFamily="34" charset="0"/>
            </a:endParaRPr>
          </a:p>
          <a:p>
            <a:pPr marL="0" lvl="0" indent="0" algn="just">
              <a:lnSpc>
                <a:spcPct val="150000"/>
              </a:lnSpc>
              <a:buNone/>
            </a:pPr>
            <a:r>
              <a:rPr lang="sk-SK" sz="1600" dirty="0" smtClean="0">
                <a:solidFill>
                  <a:prstClr val="black"/>
                </a:solidFill>
                <a:ea typeface="Verdana" panose="020B0604030504040204" pitchFamily="34" charset="0"/>
                <a:cs typeface="Times New Roman" panose="02020603050405020304" pitchFamily="18" charset="0"/>
              </a:rPr>
              <a:t>    </a:t>
            </a:r>
            <a:r>
              <a:rPr lang="sk-SK" sz="1600" u="sng" dirty="0" smtClean="0">
                <a:solidFill>
                  <a:prstClr val="black"/>
                </a:solidFill>
                <a:ea typeface="Verdana" panose="020B0604030504040204" pitchFamily="34" charset="0"/>
                <a:cs typeface="Times New Roman" panose="02020603050405020304" pitchFamily="18" charset="0"/>
              </a:rPr>
              <a:t>Kontrolovaný porušil</a:t>
            </a:r>
            <a:r>
              <a:rPr lang="sk-SK" sz="1600" dirty="0" smtClean="0">
                <a:solidFill>
                  <a:prstClr val="black"/>
                </a:solidFill>
                <a:ea typeface="Verdana" panose="020B0604030504040204" pitchFamily="34" charset="0"/>
                <a:cs typeface="Times New Roman" panose="02020603050405020304" pitchFamily="18" charset="0"/>
              </a:rPr>
              <a:t>:</a:t>
            </a:r>
          </a:p>
          <a:p>
            <a:pPr marL="0" lvl="0" indent="0" algn="just">
              <a:lnSpc>
                <a:spcPct val="150000"/>
              </a:lnSpc>
              <a:buNone/>
            </a:pPr>
            <a:r>
              <a:rPr lang="sk-SK" sz="1600" kern="0" dirty="0" smtClean="0">
                <a:solidFill>
                  <a:sysClr val="windowText" lastClr="000000"/>
                </a:solidFill>
                <a:ea typeface="Verdana" panose="020B0604030504040204" pitchFamily="34" charset="0"/>
              </a:rPr>
              <a:t>    </a:t>
            </a:r>
            <a:r>
              <a:rPr lang="sk-SK" sz="1600" b="1" u="sng" kern="0" dirty="0" smtClean="0">
                <a:solidFill>
                  <a:sysClr val="windowText" lastClr="000000"/>
                </a:solidFill>
                <a:ea typeface="Verdana" panose="020B0604030504040204" pitchFamily="34" charset="0"/>
              </a:rPr>
              <a:t>2</a:t>
            </a:r>
            <a:r>
              <a:rPr lang="sk-SK" sz="1600" kern="0" dirty="0">
                <a:solidFill>
                  <a:sysClr val="windowText" lastClr="000000"/>
                </a:solidFill>
                <a:ea typeface="Verdana" panose="020B0604030504040204" pitchFamily="34" charset="0"/>
              </a:rPr>
              <a:t>. § 40 ods. 1 a ods. 4 </a:t>
            </a:r>
            <a:r>
              <a:rPr lang="sk-SK" sz="1600" kern="0" dirty="0" smtClean="0">
                <a:solidFill>
                  <a:sysClr val="windowText" lastClr="000000"/>
                </a:solidFill>
                <a:ea typeface="Verdana" panose="020B0604030504040204" pitchFamily="34" charset="0"/>
              </a:rPr>
              <a:t>ZVO, ako aj § </a:t>
            </a:r>
            <a:r>
              <a:rPr lang="sk-SK" sz="1600" kern="0" dirty="0">
                <a:solidFill>
                  <a:sysClr val="windowText" lastClr="000000"/>
                </a:solidFill>
                <a:ea typeface="Verdana" panose="020B0604030504040204" pitchFamily="34" charset="0"/>
              </a:rPr>
              <a:t>10 ods. 2 </a:t>
            </a:r>
            <a:r>
              <a:rPr lang="sk-SK" sz="1600" kern="0" dirty="0" smtClean="0">
                <a:solidFill>
                  <a:sysClr val="windowText" lastClr="000000"/>
                </a:solidFill>
                <a:ea typeface="Verdana" panose="020B0604030504040204" pitchFamily="34" charset="0"/>
              </a:rPr>
              <a:t>ZVO a </a:t>
            </a:r>
            <a:r>
              <a:rPr lang="sk-SK" sz="1600" kern="0" dirty="0">
                <a:solidFill>
                  <a:sysClr val="windowText" lastClr="000000"/>
                </a:solidFill>
                <a:ea typeface="Verdana" panose="020B0604030504040204" pitchFamily="34" charset="0"/>
              </a:rPr>
              <a:t>to princíp transparentnosti, keďže vniesol pochybnosti do procesu posudzovania splnenia </a:t>
            </a:r>
            <a:r>
              <a:rPr lang="sk-SK" sz="1600" kern="0" dirty="0" smtClean="0">
                <a:solidFill>
                  <a:sysClr val="windowText" lastClr="000000"/>
                </a:solidFill>
                <a:ea typeface="Verdana" panose="020B0604030504040204" pitchFamily="34" charset="0"/>
              </a:rPr>
              <a:t>podmienok </a:t>
            </a:r>
            <a:r>
              <a:rPr lang="sk-SK" sz="1600" kern="0" dirty="0">
                <a:solidFill>
                  <a:sysClr val="windowText" lastClr="000000"/>
                </a:solidFill>
                <a:ea typeface="Verdana" panose="020B0604030504040204" pitchFamily="34" charset="0"/>
              </a:rPr>
              <a:t>účasti v predmetnej zákazke tým, že u uchádzača </a:t>
            </a:r>
            <a:r>
              <a:rPr lang="sk-SK" sz="1600" kern="0" dirty="0" smtClean="0">
                <a:solidFill>
                  <a:sysClr val="windowText" lastClr="000000"/>
                </a:solidFill>
                <a:ea typeface="Verdana" panose="020B0604030504040204" pitchFamily="34" charset="0"/>
              </a:rPr>
              <a:t>XY za </a:t>
            </a:r>
            <a:r>
              <a:rPr lang="sk-SK" sz="1600" kern="0" dirty="0">
                <a:solidFill>
                  <a:sysClr val="windowText" lastClr="000000"/>
                </a:solidFill>
                <a:ea typeface="Verdana" panose="020B0604030504040204" pitchFamily="34" charset="0"/>
              </a:rPr>
              <a:t>účelom </a:t>
            </a:r>
            <a:r>
              <a:rPr lang="sk-SK" sz="1600" kern="0" dirty="0" smtClean="0">
                <a:solidFill>
                  <a:sysClr val="windowText" lastClr="000000"/>
                </a:solidFill>
                <a:ea typeface="Verdana" panose="020B0604030504040204" pitchFamily="34" charset="0"/>
              </a:rPr>
              <a:t>preukázania </a:t>
            </a:r>
            <a:r>
              <a:rPr lang="sk-SK" sz="1600" kern="0" dirty="0">
                <a:solidFill>
                  <a:sysClr val="windowText" lastClr="000000"/>
                </a:solidFill>
                <a:ea typeface="Verdana" panose="020B0604030504040204" pitchFamily="34" charset="0"/>
              </a:rPr>
              <a:t>splnenia podmienky účasti osobného postavenia podľa § 32 ods. 1 písm. c) </a:t>
            </a:r>
            <a:r>
              <a:rPr lang="sk-SK" sz="1600" kern="0" dirty="0" smtClean="0">
                <a:solidFill>
                  <a:sysClr val="windowText" lastClr="000000"/>
                </a:solidFill>
                <a:ea typeface="Verdana" panose="020B0604030504040204" pitchFamily="34" charset="0"/>
              </a:rPr>
              <a:t>ZVO </a:t>
            </a:r>
            <a:r>
              <a:rPr lang="sk-SK" sz="1600" kern="0" dirty="0">
                <a:solidFill>
                  <a:sysClr val="windowText" lastClr="000000"/>
                </a:solidFill>
                <a:ea typeface="Verdana" panose="020B0604030504040204" pitchFamily="34" charset="0"/>
              </a:rPr>
              <a:t>a odstránenia pochybností v uchádzačom predložených dokladoch </a:t>
            </a:r>
            <a:r>
              <a:rPr lang="sk-SK" sz="1600" kern="0" dirty="0" smtClean="0">
                <a:solidFill>
                  <a:sysClr val="windowText" lastClr="000000"/>
                </a:solidFill>
                <a:ea typeface="Verdana" panose="020B0604030504040204" pitchFamily="34" charset="0"/>
              </a:rPr>
              <a:t>neaplikoval </a:t>
            </a:r>
            <a:r>
              <a:rPr lang="sk-SK" sz="1600" kern="0" dirty="0">
                <a:solidFill>
                  <a:sysClr val="windowText" lastClr="000000"/>
                </a:solidFill>
                <a:ea typeface="Verdana" panose="020B0604030504040204" pitchFamily="34" charset="0"/>
              </a:rPr>
              <a:t>inštitút vysvetlenia alebo doplnenia predložených dokladov, pričom toto porušenie </a:t>
            </a:r>
            <a:r>
              <a:rPr lang="sk-SK" sz="1600" b="1" u="sng" kern="0" dirty="0" smtClean="0">
                <a:solidFill>
                  <a:sysClr val="windowText" lastClr="000000"/>
                </a:solidFill>
                <a:ea typeface="Verdana" panose="020B0604030504040204" pitchFamily="34" charset="0"/>
              </a:rPr>
              <a:t>mohlo </a:t>
            </a:r>
            <a:r>
              <a:rPr lang="sk-SK" sz="1600" b="1" u="sng" kern="0" dirty="0">
                <a:solidFill>
                  <a:sysClr val="windowText" lastClr="000000"/>
                </a:solidFill>
                <a:ea typeface="Verdana" panose="020B0604030504040204" pitchFamily="34" charset="0"/>
              </a:rPr>
              <a:t>mať vplyv na výsledok verejného obstarávania</a:t>
            </a:r>
          </a:p>
        </p:txBody>
      </p:sp>
    </p:spTree>
    <p:extLst>
      <p:ext uri="{BB962C8B-B14F-4D97-AF65-F5344CB8AC3E}">
        <p14:creationId xmlns:p14="http://schemas.microsoft.com/office/powerpoint/2010/main" val="179335550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2400" b="1" dirty="0" smtClean="0">
                <a:latin typeface="Verdana" panose="020B0604030504040204" pitchFamily="34" charset="0"/>
                <a:ea typeface="Verdana" panose="020B0604030504040204" pitchFamily="34" charset="0"/>
              </a:rPr>
              <a:t>Zmena rozhodovacej praxe úradu - FIDIC</a:t>
            </a:r>
            <a:endParaRPr lang="sk-SK" sz="2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1900605"/>
            <a:ext cx="7886700" cy="431391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sk-SK" sz="1400" kern="0" dirty="0" smtClean="0">
              <a:solidFill>
                <a:sysClr val="windowText" lastClr="000000"/>
              </a:solidFill>
              <a:ea typeface="Verdana" panose="020B0604030504040204" pitchFamily="34" charset="0"/>
            </a:endParaRPr>
          </a:p>
          <a:p>
            <a:pPr marL="0" lvl="0" indent="0" algn="just">
              <a:lnSpc>
                <a:spcPct val="150000"/>
              </a:lnSpc>
              <a:buNone/>
            </a:pPr>
            <a:r>
              <a:rPr lang="sk-SK" sz="1400" b="1" kern="0" dirty="0">
                <a:solidFill>
                  <a:sysClr val="windowText" lastClr="000000"/>
                </a:solidFill>
                <a:ea typeface="Verdana" panose="020B0604030504040204" pitchFamily="34" charset="0"/>
                <a:hlinkClick r:id="rId2"/>
              </a:rPr>
              <a:t>Rozhodnutie predsedu úradu, č. spisu 5470-P/2023 zo dňa 17. 4. </a:t>
            </a:r>
            <a:r>
              <a:rPr lang="sk-SK" sz="1400" b="1" kern="0" dirty="0" smtClean="0">
                <a:solidFill>
                  <a:sysClr val="windowText" lastClr="000000"/>
                </a:solidFill>
                <a:ea typeface="Verdana" panose="020B0604030504040204" pitchFamily="34" charset="0"/>
                <a:hlinkClick r:id="rId2"/>
              </a:rPr>
              <a:t>2023</a:t>
            </a:r>
            <a:endParaRPr lang="sk-SK" sz="1400" b="1" kern="0" dirty="0" smtClean="0">
              <a:solidFill>
                <a:sysClr val="windowText" lastClr="000000"/>
              </a:solidFill>
              <a:ea typeface="Verdana" panose="020B0604030504040204" pitchFamily="34" charset="0"/>
            </a:endParaRPr>
          </a:p>
          <a:p>
            <a:pPr marL="0" lvl="0" indent="0" algn="just">
              <a:lnSpc>
                <a:spcPct val="150000"/>
              </a:lnSpc>
              <a:buNone/>
            </a:pPr>
            <a:r>
              <a:rPr lang="sk-SK" sz="1400" b="1" kern="0" dirty="0" smtClean="0">
                <a:solidFill>
                  <a:sysClr val="windowText" lastClr="000000"/>
                </a:solidFill>
                <a:ea typeface="Verdana" panose="020B0604030504040204" pitchFamily="34" charset="0"/>
              </a:rPr>
              <a:t>Predmet </a:t>
            </a:r>
            <a:r>
              <a:rPr lang="sk-SK" sz="1400" b="1" kern="0" dirty="0">
                <a:solidFill>
                  <a:sysClr val="windowText" lastClr="000000"/>
                </a:solidFill>
                <a:ea typeface="Verdana" panose="020B0604030504040204" pitchFamily="34" charset="0"/>
              </a:rPr>
              <a:t>zákazky: </a:t>
            </a:r>
            <a:r>
              <a:rPr lang="sk-SK" sz="1400" kern="0" dirty="0">
                <a:solidFill>
                  <a:sysClr val="windowText" lastClr="000000"/>
                </a:solidFill>
                <a:ea typeface="Verdana" panose="020B0604030504040204" pitchFamily="34" charset="0"/>
              </a:rPr>
              <a:t>Činnosť </a:t>
            </a:r>
            <a:r>
              <a:rPr lang="sk-SK" sz="1400" kern="0" dirty="0" smtClean="0">
                <a:solidFill>
                  <a:sysClr val="windowText" lastClr="000000"/>
                </a:solidFill>
                <a:ea typeface="Verdana" panose="020B0604030504040204" pitchFamily="34" charset="0"/>
              </a:rPr>
              <a:t>stavebnotechnického </a:t>
            </a:r>
            <a:r>
              <a:rPr lang="sk-SK" sz="1400" kern="0" dirty="0">
                <a:solidFill>
                  <a:sysClr val="windowText" lastClr="000000"/>
                </a:solidFill>
                <a:ea typeface="Verdana" panose="020B0604030504040204" pitchFamily="34" charset="0"/>
              </a:rPr>
              <a:t>dozoru pre projekt Rýchlostná </a:t>
            </a:r>
            <a:r>
              <a:rPr lang="sk-SK" sz="1400" kern="0" dirty="0" smtClean="0">
                <a:solidFill>
                  <a:sysClr val="windowText" lastClr="000000"/>
                </a:solidFill>
                <a:ea typeface="Verdana" panose="020B0604030504040204" pitchFamily="34" charset="0"/>
              </a:rPr>
              <a:t>cesta</a:t>
            </a:r>
          </a:p>
          <a:p>
            <a:pPr marL="0" lvl="0" indent="0" algn="just">
              <a:lnSpc>
                <a:spcPct val="150000"/>
              </a:lnSpc>
              <a:buNone/>
            </a:pPr>
            <a:r>
              <a:rPr lang="sk-SK" sz="1400" kern="0" dirty="0" smtClean="0">
                <a:solidFill>
                  <a:sysClr val="windowText" lastClr="000000"/>
                </a:solidFill>
                <a:ea typeface="Verdana" panose="020B0604030504040204" pitchFamily="34" charset="0"/>
              </a:rPr>
              <a:t>Nadlimitná </a:t>
            </a:r>
            <a:r>
              <a:rPr lang="sk-SK" sz="1400" kern="0" dirty="0">
                <a:solidFill>
                  <a:sysClr val="windowText" lastClr="000000"/>
                </a:solidFill>
                <a:ea typeface="Verdana" panose="020B0604030504040204" pitchFamily="34" charset="0"/>
              </a:rPr>
              <a:t>zákazka bola vyhlásená uverejnením Oznámenia o vyhlásení verejného obstarávania </a:t>
            </a:r>
            <a:r>
              <a:rPr lang="sk-SK" sz="1400" kern="0" dirty="0" smtClean="0">
                <a:solidFill>
                  <a:sysClr val="windowText" lastClr="000000"/>
                </a:solidFill>
                <a:ea typeface="Verdana" panose="020B0604030504040204" pitchFamily="34" charset="0"/>
              </a:rPr>
              <a:t/>
            </a:r>
            <a:br>
              <a:rPr lang="sk-SK" sz="1400" kern="0" dirty="0" smtClean="0">
                <a:solidFill>
                  <a:sysClr val="windowText" lastClr="000000"/>
                </a:solidFill>
                <a:ea typeface="Verdana" panose="020B0604030504040204" pitchFamily="34" charset="0"/>
              </a:rPr>
            </a:br>
            <a:r>
              <a:rPr lang="sk-SK" sz="1400" kern="0" dirty="0" smtClean="0">
                <a:solidFill>
                  <a:sysClr val="windowText" lastClr="000000"/>
                </a:solidFill>
                <a:ea typeface="Verdana" panose="020B0604030504040204" pitchFamily="34" charset="0"/>
              </a:rPr>
              <a:t>v </a:t>
            </a:r>
            <a:r>
              <a:rPr lang="sk-SK" sz="1400" kern="0" dirty="0">
                <a:solidFill>
                  <a:sysClr val="windowText" lastClr="000000"/>
                </a:solidFill>
                <a:ea typeface="Verdana" panose="020B0604030504040204" pitchFamily="34" charset="0"/>
              </a:rPr>
              <a:t>Úradnom vestníku EÚ č. S 222/2019 zo dňa 18. 11. 2019 pod č. 544601 a vo Vestníku </a:t>
            </a:r>
            <a:r>
              <a:rPr lang="sk-SK" sz="1400" kern="0" dirty="0" smtClean="0">
                <a:solidFill>
                  <a:sysClr val="windowText" lastClr="000000"/>
                </a:solidFill>
                <a:ea typeface="Verdana" panose="020B0604030504040204" pitchFamily="34" charset="0"/>
              </a:rPr>
              <a:t>verejného </a:t>
            </a:r>
            <a:r>
              <a:rPr lang="sk-SK" sz="1400" kern="0" dirty="0">
                <a:solidFill>
                  <a:sysClr val="windowText" lastClr="000000"/>
                </a:solidFill>
                <a:ea typeface="Verdana" panose="020B0604030504040204" pitchFamily="34" charset="0"/>
              </a:rPr>
              <a:t>obstarávania č. 236/2019 zo dňa 19. 11. 2019 pod zn. 33756 – </a:t>
            </a:r>
            <a:r>
              <a:rPr lang="sk-SK" sz="1400" kern="0" dirty="0" smtClean="0">
                <a:solidFill>
                  <a:sysClr val="windowText" lastClr="000000"/>
                </a:solidFill>
                <a:ea typeface="Verdana" panose="020B0604030504040204" pitchFamily="34" charset="0"/>
              </a:rPr>
              <a:t>MSS</a:t>
            </a:r>
          </a:p>
          <a:p>
            <a:pPr marL="0" lvl="0" indent="0" algn="just">
              <a:lnSpc>
                <a:spcPct val="150000"/>
              </a:lnSpc>
              <a:buNone/>
            </a:pPr>
            <a:r>
              <a:rPr lang="sk-SK" sz="1400" b="1" kern="0" dirty="0" smtClean="0">
                <a:solidFill>
                  <a:sysClr val="windowText" lastClr="000000"/>
                </a:solidFill>
                <a:ea typeface="Verdana" panose="020B0604030504040204" pitchFamily="34" charset="0"/>
              </a:rPr>
              <a:t>Predseda úradu zmenil </a:t>
            </a:r>
            <a:r>
              <a:rPr lang="sk-SK" sz="1400" b="1" kern="0" dirty="0">
                <a:solidFill>
                  <a:sysClr val="windowText" lastClr="000000"/>
                </a:solidFill>
                <a:ea typeface="Verdana" panose="020B0604030504040204" pitchFamily="34" charset="0"/>
              </a:rPr>
              <a:t>rozhodnutie úradu č. </a:t>
            </a:r>
            <a:r>
              <a:rPr lang="sk-SK" sz="1400" b="1" kern="0" dirty="0" smtClean="0">
                <a:solidFill>
                  <a:sysClr val="windowText" lastClr="000000"/>
                </a:solidFill>
                <a:ea typeface="Verdana" panose="020B0604030504040204" pitchFamily="34" charset="0"/>
              </a:rPr>
              <a:t>13883-3000/2022 </a:t>
            </a:r>
            <a:r>
              <a:rPr lang="nl-NL" sz="1400" b="1" kern="0" dirty="0">
                <a:solidFill>
                  <a:sysClr val="windowText" lastClr="000000"/>
                </a:solidFill>
                <a:ea typeface="Verdana" panose="020B0604030504040204" pitchFamily="34" charset="0"/>
              </a:rPr>
              <a:t>zo dňa 22. 12. 2022</a:t>
            </a:r>
            <a:r>
              <a:rPr lang="sk-SK" sz="1400" b="1" kern="0" dirty="0" smtClean="0">
                <a:solidFill>
                  <a:sysClr val="windowText" lastClr="000000"/>
                </a:solidFill>
                <a:ea typeface="Verdana" panose="020B0604030504040204" pitchFamily="34" charset="0"/>
              </a:rPr>
              <a:t>, nakoľko dospel </a:t>
            </a:r>
            <a:r>
              <a:rPr lang="sk-SK" sz="1400" b="1" kern="0" dirty="0">
                <a:solidFill>
                  <a:sysClr val="windowText" lastClr="000000"/>
                </a:solidFill>
                <a:ea typeface="Verdana" panose="020B0604030504040204" pitchFamily="34" charset="0"/>
              </a:rPr>
              <a:t>k záveru</a:t>
            </a:r>
            <a:r>
              <a:rPr lang="sk-SK" sz="1400" kern="0" dirty="0">
                <a:solidFill>
                  <a:sysClr val="windowText" lastClr="000000"/>
                </a:solidFill>
                <a:ea typeface="Verdana" panose="020B0604030504040204" pitchFamily="34" charset="0"/>
              </a:rPr>
              <a:t>, že účastník konania vôbec nemal pri stanovení podmienky účasti týkajúcej sa kľúčového odborníka vyžadovať účasť na realizácii projektu, kde zmluvné podmienky vychádzali zo zmluvných podmienok FIDIC. </a:t>
            </a:r>
            <a:r>
              <a:rPr lang="sk-SK" sz="1400" kern="0" dirty="0" smtClean="0">
                <a:solidFill>
                  <a:sysClr val="windowText" lastClr="000000"/>
                </a:solidFill>
                <a:ea typeface="Verdana" panose="020B0604030504040204" pitchFamily="34" charset="0"/>
              </a:rPr>
              <a:t>Podľa predsedu úradu takto </a:t>
            </a:r>
            <a:r>
              <a:rPr lang="sk-SK" sz="1400" kern="0" dirty="0">
                <a:solidFill>
                  <a:sysClr val="windowText" lastClr="000000"/>
                </a:solidFill>
                <a:ea typeface="Verdana" panose="020B0604030504040204" pitchFamily="34" charset="0"/>
              </a:rPr>
              <a:t>stanovená podmienka účasti je neprimeraná a </a:t>
            </a:r>
            <a:r>
              <a:rPr lang="sk-SK" sz="1400" kern="0" dirty="0" smtClean="0">
                <a:solidFill>
                  <a:sysClr val="windowText" lastClr="000000"/>
                </a:solidFill>
                <a:ea typeface="Verdana" panose="020B0604030504040204" pitchFamily="34" charset="0"/>
              </a:rPr>
              <a:t>diskriminačná a </a:t>
            </a:r>
            <a:r>
              <a:rPr lang="sk-SK" sz="1400" b="1" kern="0" dirty="0" smtClean="0">
                <a:solidFill>
                  <a:sysClr val="windowText" lastClr="000000"/>
                </a:solidFill>
                <a:ea typeface="Verdana" panose="020B0604030504040204" pitchFamily="34" charset="0"/>
              </a:rPr>
              <a:t>prax </a:t>
            </a:r>
            <a:r>
              <a:rPr lang="sk-SK" sz="1400" b="1" kern="0" dirty="0">
                <a:solidFill>
                  <a:sysClr val="windowText" lastClr="000000"/>
                </a:solidFill>
                <a:ea typeface="Verdana" panose="020B0604030504040204" pitchFamily="34" charset="0"/>
              </a:rPr>
              <a:t>vyžadujúca v podmienkach účasti skúsenosť s konkrétnymi zmluvnými podmienkami aj za pripustenia ekvivalentu nie je </a:t>
            </a:r>
            <a:r>
              <a:rPr lang="sk-SK" sz="1400" b="1" kern="0" dirty="0" smtClean="0">
                <a:solidFill>
                  <a:sysClr val="windowText" lastClr="000000"/>
                </a:solidFill>
                <a:ea typeface="Verdana" panose="020B0604030504040204" pitchFamily="34" charset="0"/>
              </a:rPr>
              <a:t>správna</a:t>
            </a:r>
            <a:r>
              <a:rPr lang="sk-SK" sz="1400" kern="0" dirty="0" smtClean="0">
                <a:solidFill>
                  <a:sysClr val="windowText" lastClr="000000"/>
                </a:solidFill>
                <a:ea typeface="Verdana" panose="020B0604030504040204" pitchFamily="34" charset="0"/>
              </a:rPr>
              <a:t>.</a:t>
            </a:r>
            <a:endParaRPr lang="sk-SK" sz="1400" kern="0" dirty="0">
              <a:solidFill>
                <a:sysClr val="windowText" lastClr="000000"/>
              </a:solidFill>
              <a:ea typeface="Verdana" panose="020B0604030504040204" pitchFamily="34" charset="0"/>
            </a:endParaRPr>
          </a:p>
        </p:txBody>
      </p:sp>
    </p:spTree>
    <p:extLst>
      <p:ext uri="{BB962C8B-B14F-4D97-AF65-F5344CB8AC3E}">
        <p14:creationId xmlns:p14="http://schemas.microsoft.com/office/powerpoint/2010/main" val="179103807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alpha val="43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95901" y="2926026"/>
            <a:ext cx="8100838" cy="1005949"/>
          </a:xfrm>
        </p:spPr>
        <p:txBody>
          <a:bodyPr/>
          <a:lstStyle/>
          <a:p>
            <a:pPr algn="ctr"/>
            <a:r>
              <a:rPr lang="sk-SK" sz="5400" b="1" dirty="0" smtClean="0"/>
              <a:t>Prestávka</a:t>
            </a:r>
            <a:endParaRPr lang="sk-SK" sz="5400" b="1" dirty="0"/>
          </a:p>
        </p:txBody>
      </p:sp>
    </p:spTree>
    <p:extLst>
      <p:ext uri="{BB962C8B-B14F-4D97-AF65-F5344CB8AC3E}">
        <p14:creationId xmlns:p14="http://schemas.microsoft.com/office/powerpoint/2010/main" val="1905868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95901" y="2926026"/>
            <a:ext cx="8100838" cy="1005949"/>
          </a:xfrm>
        </p:spPr>
        <p:txBody>
          <a:bodyPr/>
          <a:lstStyle/>
          <a:p>
            <a:pPr algn="ctr"/>
            <a:r>
              <a:rPr lang="sk-SK" sz="5400" b="1" dirty="0"/>
              <a:t>Základné náležitosti výzvy                                na predkladanie ponúk a príprava súťažných podkladov</a:t>
            </a:r>
          </a:p>
        </p:txBody>
      </p:sp>
    </p:spTree>
    <p:extLst>
      <p:ext uri="{BB962C8B-B14F-4D97-AF65-F5344CB8AC3E}">
        <p14:creationId xmlns:p14="http://schemas.microsoft.com/office/powerpoint/2010/main" val="125962265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a:ln>
            <a:solidFill>
              <a:srgbClr val="FFFFFF"/>
            </a:solidFill>
          </a:ln>
        </p:spPr>
        <p:txBody>
          <a:bodyPr/>
          <a:lstStyle/>
          <a:p>
            <a:r>
              <a:rPr lang="sk-SK" sz="3600" b="1" dirty="0" smtClean="0"/>
              <a:t>Obsah</a:t>
            </a:r>
            <a:endParaRPr lang="sk-SK" sz="3600" b="1" dirty="0"/>
          </a:p>
        </p:txBody>
      </p:sp>
      <p:sp>
        <p:nvSpPr>
          <p:cNvPr id="5" name="BlokTextu 4"/>
          <p:cNvSpPr txBox="1"/>
          <p:nvPr/>
        </p:nvSpPr>
        <p:spPr>
          <a:xfrm>
            <a:off x="3863662" y="2228043"/>
            <a:ext cx="4651688" cy="646331"/>
          </a:xfrm>
          <a:prstGeom prst="rect">
            <a:avLst/>
          </a:prstGeom>
          <a:noFill/>
        </p:spPr>
        <p:txBody>
          <a:bodyPr wrap="square" rtlCol="0">
            <a:spAutoFit/>
          </a:bodyPr>
          <a:lstStyle/>
          <a:p>
            <a:pPr lvl="1"/>
            <a:endParaRPr lang="sk-SK" dirty="0"/>
          </a:p>
          <a:p>
            <a:pPr lvl="1"/>
            <a:endParaRPr lang="sk-SK" dirty="0"/>
          </a:p>
        </p:txBody>
      </p:sp>
      <p:sp>
        <p:nvSpPr>
          <p:cNvPr id="3" name="Zástupný objekt pre obsah 2"/>
          <p:cNvSpPr>
            <a:spLocks noGrp="1"/>
          </p:cNvSpPr>
          <p:nvPr>
            <p:ph idx="1"/>
          </p:nvPr>
        </p:nvSpPr>
        <p:spPr/>
        <p:txBody>
          <a:bodyPr/>
          <a:lstStyle/>
          <a:p>
            <a:pPr>
              <a:buFont typeface="Wingdings" panose="05000000000000000000" pitchFamily="2" charset="2"/>
              <a:buChar char="v"/>
            </a:pPr>
            <a:r>
              <a:rPr lang="sk-SK" b="1" dirty="0" smtClean="0"/>
              <a:t> Výzva na predkladanie ponúk</a:t>
            </a:r>
          </a:p>
          <a:p>
            <a:pPr>
              <a:buFontTx/>
              <a:buChar char="-"/>
            </a:pPr>
            <a:r>
              <a:rPr lang="sk-SK" sz="2400" dirty="0"/>
              <a:t>základné náležitosti  </a:t>
            </a:r>
            <a:r>
              <a:rPr lang="sk-SK" sz="2400" dirty="0" smtClean="0"/>
              <a:t>a právny rámec</a:t>
            </a:r>
          </a:p>
          <a:p>
            <a:pPr marL="0" indent="0">
              <a:buNone/>
            </a:pPr>
            <a:endParaRPr lang="sk-SK" sz="2400" b="1" dirty="0" smtClean="0"/>
          </a:p>
          <a:p>
            <a:pPr>
              <a:buFont typeface="Wingdings" panose="05000000000000000000" pitchFamily="2" charset="2"/>
              <a:buChar char="v"/>
            </a:pPr>
            <a:r>
              <a:rPr lang="sk-SK" b="1" dirty="0" smtClean="0"/>
              <a:t> Súťažné podklady</a:t>
            </a:r>
          </a:p>
          <a:p>
            <a:pPr>
              <a:buFontTx/>
              <a:buChar char="-"/>
            </a:pPr>
            <a:r>
              <a:rPr lang="sk-SK" sz="2400" dirty="0"/>
              <a:t>p</a:t>
            </a:r>
            <a:r>
              <a:rPr lang="sk-SK" sz="2400" dirty="0" smtClean="0"/>
              <a:t>rávny rámec</a:t>
            </a:r>
          </a:p>
          <a:p>
            <a:pPr>
              <a:buFontTx/>
              <a:buChar char="-"/>
            </a:pPr>
            <a:r>
              <a:rPr lang="sk-SK" sz="2400" dirty="0" smtClean="0"/>
              <a:t>príprava</a:t>
            </a:r>
          </a:p>
          <a:p>
            <a:pPr marL="0" indent="0">
              <a:buNone/>
            </a:pPr>
            <a:endParaRPr lang="sk-SK" sz="2400" dirty="0" smtClean="0"/>
          </a:p>
          <a:p>
            <a:pPr>
              <a:buFont typeface="Wingdings" panose="05000000000000000000" pitchFamily="2" charset="2"/>
              <a:buChar char="v"/>
            </a:pPr>
            <a:r>
              <a:rPr lang="sk-SK" b="1" dirty="0" smtClean="0"/>
              <a:t> Príklady z praxe</a:t>
            </a:r>
          </a:p>
          <a:p>
            <a:pPr marL="0" indent="0">
              <a:buNone/>
            </a:pPr>
            <a:endParaRPr lang="sk-SK" dirty="0"/>
          </a:p>
        </p:txBody>
      </p:sp>
    </p:spTree>
    <p:extLst>
      <p:ext uri="{BB962C8B-B14F-4D97-AF65-F5344CB8AC3E}">
        <p14:creationId xmlns:p14="http://schemas.microsoft.com/office/powerpoint/2010/main" val="290177017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Výzva </a:t>
            </a:r>
            <a:r>
              <a:rPr lang="sk-SK" sz="3600" b="1" dirty="0"/>
              <a:t>na predkladanie ponúk</a:t>
            </a:r>
            <a:r>
              <a:rPr lang="sk-SK" b="1" dirty="0"/>
              <a:t/>
            </a:r>
            <a:br>
              <a:rPr lang="sk-SK" b="1" dirty="0"/>
            </a:br>
            <a:endParaRPr lang="sk-SK" dirty="0"/>
          </a:p>
        </p:txBody>
      </p:sp>
      <p:sp>
        <p:nvSpPr>
          <p:cNvPr id="4" name="Zástupný objekt pre obsah 3"/>
          <p:cNvSpPr>
            <a:spLocks noGrp="1"/>
          </p:cNvSpPr>
          <p:nvPr>
            <p:ph idx="1"/>
          </p:nvPr>
        </p:nvSpPr>
        <p:spPr/>
        <p:txBody>
          <a:bodyPr/>
          <a:lstStyle/>
          <a:p>
            <a:pPr marL="0" indent="0">
              <a:buNone/>
            </a:pPr>
            <a:endParaRPr lang="sk-SK" dirty="0" smtClean="0"/>
          </a:p>
          <a:p>
            <a:endParaRPr lang="sk-SK" dirty="0"/>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2190" y="1717983"/>
            <a:ext cx="4716341" cy="4824860"/>
          </a:xfrm>
          <a:prstGeom prst="rect">
            <a:avLst/>
          </a:prstGeom>
          <a:ln w="38100">
            <a:solidFill>
              <a:schemeClr val="tx1"/>
            </a:solidFill>
          </a:ln>
        </p:spPr>
      </p:pic>
      <p:sp>
        <p:nvSpPr>
          <p:cNvPr id="5" name="BlokTextu 4"/>
          <p:cNvSpPr txBox="1"/>
          <p:nvPr/>
        </p:nvSpPr>
        <p:spPr>
          <a:xfrm>
            <a:off x="516771" y="2055181"/>
            <a:ext cx="2768600" cy="3970318"/>
          </a:xfrm>
          <a:prstGeom prst="rect">
            <a:avLst/>
          </a:prstGeom>
          <a:noFill/>
        </p:spPr>
        <p:txBody>
          <a:bodyPr wrap="square" rtlCol="0">
            <a:spAutoFit/>
          </a:bodyPr>
          <a:lstStyle/>
          <a:p>
            <a:r>
              <a:rPr lang="sk-SK" b="1" dirty="0" smtClean="0">
                <a:latin typeface="+mj-lt"/>
              </a:rPr>
              <a:t>Povinne zverejňované oznámenia:</a:t>
            </a:r>
          </a:p>
          <a:p>
            <a:endParaRPr lang="sk-SK" dirty="0">
              <a:latin typeface="+mj-lt"/>
            </a:endParaRPr>
          </a:p>
          <a:p>
            <a:pPr marL="285750" indent="-285750">
              <a:buFontTx/>
              <a:buChar char="-"/>
            </a:pPr>
            <a:r>
              <a:rPr lang="sk-SK" dirty="0" smtClean="0">
                <a:latin typeface="+mj-lt"/>
              </a:rPr>
              <a:t>napr. v dokumente </a:t>
            </a:r>
            <a:r>
              <a:rPr lang="sk-SK" u="sng" dirty="0">
                <a:latin typeface="+mj-lt"/>
                <a:hlinkClick r:id="rId3"/>
              </a:rPr>
              <a:t>Metodika zadávania zákaziek verzia 4 (str. 63 a </a:t>
            </a:r>
            <a:r>
              <a:rPr lang="sk-SK" u="sng" dirty="0" err="1">
                <a:latin typeface="+mj-lt"/>
                <a:hlinkClick r:id="rId3"/>
              </a:rPr>
              <a:t>nasl</a:t>
            </a:r>
            <a:r>
              <a:rPr lang="sk-SK" u="sng" dirty="0">
                <a:latin typeface="+mj-lt"/>
                <a:hlinkClick r:id="rId3"/>
              </a:rPr>
              <a:t>.)</a:t>
            </a:r>
            <a:r>
              <a:rPr lang="sk-SK" dirty="0">
                <a:latin typeface="+mj-lt"/>
              </a:rPr>
              <a:t> na webovej stránke úradu v časti </a:t>
            </a:r>
            <a:r>
              <a:rPr lang="sk-SK" dirty="0" smtClean="0">
                <a:latin typeface="+mj-lt"/>
              </a:rPr>
              <a:t>  </a:t>
            </a:r>
            <a:r>
              <a:rPr lang="sk-SK" b="1" dirty="0" smtClean="0">
                <a:latin typeface="+mj-lt"/>
              </a:rPr>
              <a:t>Metodika/Vzdelávanie </a:t>
            </a:r>
            <a:r>
              <a:rPr lang="sk-SK" dirty="0">
                <a:latin typeface="+mj-lt"/>
              </a:rPr>
              <a:t>/ VŠEOBECNÉ METODICKÉ MATERIÁLY</a:t>
            </a:r>
            <a:r>
              <a:rPr lang="sk-SK" dirty="0" smtClean="0">
                <a:latin typeface="+mj-lt"/>
              </a:rPr>
              <a:t>.</a:t>
            </a:r>
          </a:p>
          <a:p>
            <a:pPr marL="285750" indent="-285750">
              <a:buFontTx/>
              <a:buChar char="-"/>
            </a:pPr>
            <a:endParaRPr lang="sk-SK" dirty="0">
              <a:latin typeface="+mj-lt"/>
            </a:endParaRPr>
          </a:p>
          <a:p>
            <a:pPr marL="285750" indent="-285750">
              <a:buFontTx/>
              <a:buChar char="-"/>
            </a:pPr>
            <a:r>
              <a:rPr lang="sk-SK" dirty="0" smtClean="0">
                <a:latin typeface="+mj-lt"/>
              </a:rPr>
              <a:t>ISZÚ (dostupnosť tiež na webovej stránke úradu)</a:t>
            </a:r>
            <a:endParaRPr lang="sk-SK" dirty="0">
              <a:latin typeface="+mj-lt"/>
            </a:endParaRPr>
          </a:p>
        </p:txBody>
      </p:sp>
    </p:spTree>
    <p:extLst>
      <p:ext uri="{BB962C8B-B14F-4D97-AF65-F5344CB8AC3E}">
        <p14:creationId xmlns:p14="http://schemas.microsoft.com/office/powerpoint/2010/main" val="83980170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Výzva </a:t>
            </a:r>
            <a:r>
              <a:rPr lang="sk-SK" sz="3600" b="1" dirty="0"/>
              <a:t>na predkladanie ponúk</a:t>
            </a:r>
            <a:r>
              <a:rPr lang="sk-SK" b="1" dirty="0"/>
              <a:t/>
            </a:r>
            <a:br>
              <a:rPr lang="sk-SK" b="1" dirty="0"/>
            </a:br>
            <a:endParaRPr lang="sk-SK" dirty="0"/>
          </a:p>
        </p:txBody>
      </p:sp>
      <p:sp>
        <p:nvSpPr>
          <p:cNvPr id="4" name="Zástupný objekt pre obsah 3"/>
          <p:cNvSpPr>
            <a:spLocks noGrp="1"/>
          </p:cNvSpPr>
          <p:nvPr>
            <p:ph idx="1"/>
          </p:nvPr>
        </p:nvSpPr>
        <p:spPr/>
        <p:txBody>
          <a:bodyPr/>
          <a:lstStyle/>
          <a:p>
            <a:pPr marL="0" indent="0">
              <a:buNone/>
            </a:pPr>
            <a:endParaRPr lang="sk-SK" dirty="0" smtClean="0"/>
          </a:p>
          <a:p>
            <a:endParaRPr lang="sk-SK" dirty="0"/>
          </a:p>
        </p:txBody>
      </p:sp>
      <p:pic>
        <p:nvPicPr>
          <p:cNvPr id="6" name="Obrázo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42" y="1717983"/>
            <a:ext cx="8431146" cy="4428000"/>
          </a:xfrm>
          <a:prstGeom prst="rect">
            <a:avLst/>
          </a:prstGeom>
        </p:spPr>
      </p:pic>
      <p:sp>
        <p:nvSpPr>
          <p:cNvPr id="7" name="Ovál 6"/>
          <p:cNvSpPr/>
          <p:nvPr/>
        </p:nvSpPr>
        <p:spPr>
          <a:xfrm>
            <a:off x="5162550" y="2619375"/>
            <a:ext cx="981075"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Ovál 7"/>
          <p:cNvSpPr/>
          <p:nvPr/>
        </p:nvSpPr>
        <p:spPr>
          <a:xfrm>
            <a:off x="2219325" y="5410200"/>
            <a:ext cx="981075"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09099565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a:t/>
            </a:r>
            <a:br>
              <a:rPr lang="sk-SK" sz="3600" b="1" dirty="0"/>
            </a:br>
            <a:r>
              <a:rPr lang="sk-SK" sz="3600" b="1" dirty="0" smtClean="0"/>
              <a:t>Výzva </a:t>
            </a:r>
            <a:r>
              <a:rPr lang="sk-SK" sz="3600" b="1" dirty="0"/>
              <a:t>na predkladanie ponúk</a:t>
            </a:r>
            <a:r>
              <a:rPr lang="sk-SK" b="1" dirty="0"/>
              <a:t/>
            </a:r>
            <a:br>
              <a:rPr lang="sk-SK" b="1" dirty="0"/>
            </a:br>
            <a:r>
              <a:rPr lang="sk-SK" b="1" dirty="0" smtClean="0"/>
              <a:t/>
            </a:r>
            <a:br>
              <a:rPr lang="sk-SK" b="1" dirty="0" smtClean="0"/>
            </a:br>
            <a:r>
              <a:rPr lang="sk-SK" sz="2400" b="1" dirty="0" smtClean="0"/>
              <a:t>Základné </a:t>
            </a:r>
            <a:r>
              <a:rPr lang="sk-SK" sz="2400" b="1" dirty="0"/>
              <a:t>náležitosti výzvy na predkladanie </a:t>
            </a:r>
            <a:r>
              <a:rPr lang="sk-SK" sz="2400" b="1" dirty="0" smtClean="0"/>
              <a:t>ponúk pre </a:t>
            </a:r>
            <a:r>
              <a:rPr lang="sk-SK" sz="2400" b="1" dirty="0">
                <a:solidFill>
                  <a:srgbClr val="00B0F0"/>
                </a:solidFill>
              </a:rPr>
              <a:t>ZADÁVANIE NADLIMITNÝCH ZÁKAZIEK</a:t>
            </a:r>
            <a:r>
              <a:rPr lang="sk-SK" sz="2400" b="1" dirty="0" smtClean="0"/>
              <a:t>:</a:t>
            </a:r>
            <a:r>
              <a:rPr lang="sk-SK" b="1" dirty="0"/>
              <a:t/>
            </a:r>
            <a:br>
              <a:rPr lang="sk-SK" b="1" dirty="0"/>
            </a:br>
            <a:endParaRPr lang="sk-SK" b="1" dirty="0"/>
          </a:p>
        </p:txBody>
      </p:sp>
      <p:sp>
        <p:nvSpPr>
          <p:cNvPr id="4" name="Zástupný objekt pre obsah 3"/>
          <p:cNvSpPr>
            <a:spLocks noGrp="1"/>
          </p:cNvSpPr>
          <p:nvPr>
            <p:ph idx="1"/>
          </p:nvPr>
        </p:nvSpPr>
        <p:spPr>
          <a:xfrm>
            <a:off x="628650" y="2799471"/>
            <a:ext cx="7886700" cy="3853120"/>
          </a:xfrm>
        </p:spPr>
        <p:txBody>
          <a:bodyPr numCol="2"/>
          <a:lstStyle/>
          <a:p>
            <a:pPr>
              <a:spcBef>
                <a:spcPts val="600"/>
              </a:spcBef>
              <a:buFont typeface="Wingdings" panose="05000000000000000000" pitchFamily="2" charset="2"/>
              <a:buChar char="§"/>
            </a:pPr>
            <a:r>
              <a:rPr lang="sk-SK" sz="2000" dirty="0" smtClean="0"/>
              <a:t>Verejný obstarávateľ</a:t>
            </a:r>
            <a:r>
              <a:rPr lang="sk-SK" sz="1200" dirty="0" smtClean="0"/>
              <a:t>   (§ </a:t>
            </a:r>
            <a:r>
              <a:rPr lang="sk-SK" sz="1200" dirty="0"/>
              <a:t>68 ods. 2 </a:t>
            </a:r>
            <a:r>
              <a:rPr lang="sk-SK" sz="1200" dirty="0" smtClean="0"/>
              <a:t>ZVO)</a:t>
            </a:r>
          </a:p>
          <a:p>
            <a:pPr marL="0" indent="0">
              <a:spcBef>
                <a:spcPts val="600"/>
              </a:spcBef>
              <a:buNone/>
            </a:pPr>
            <a:endParaRPr lang="sk-SK" sz="1200" dirty="0" smtClean="0"/>
          </a:p>
          <a:p>
            <a:pPr lvl="0">
              <a:spcBef>
                <a:spcPts val="0"/>
              </a:spcBef>
              <a:buAutoNum type="arabicParenR"/>
            </a:pPr>
            <a:r>
              <a:rPr lang="sk-SK" sz="1200" b="1" dirty="0" smtClean="0">
                <a:solidFill>
                  <a:schemeClr val="accent1">
                    <a:lumMod val="75000"/>
                  </a:schemeClr>
                </a:solidFill>
              </a:rPr>
              <a:t>odkaz </a:t>
            </a:r>
            <a:r>
              <a:rPr lang="sk-SK" sz="1200" b="1" dirty="0">
                <a:solidFill>
                  <a:schemeClr val="accent1">
                    <a:lumMod val="75000"/>
                  </a:schemeClr>
                </a:solidFill>
              </a:rPr>
              <a:t>na internetovú adresu, na ktorej sú súťažné podklady dostupné podľa § 43 ods. </a:t>
            </a:r>
            <a:r>
              <a:rPr lang="sk-SK" sz="1200" b="1" dirty="0" smtClean="0">
                <a:solidFill>
                  <a:schemeClr val="accent1">
                    <a:lumMod val="75000"/>
                  </a:schemeClr>
                </a:solidFill>
              </a:rPr>
              <a:t>1,</a:t>
            </a:r>
          </a:p>
          <a:p>
            <a:pPr marL="0" lvl="0" indent="0">
              <a:spcBef>
                <a:spcPts val="0"/>
              </a:spcBef>
              <a:buNone/>
            </a:pPr>
            <a:endParaRPr lang="sk-SK" sz="1200" dirty="0" smtClean="0"/>
          </a:p>
          <a:p>
            <a:pPr marL="0" lvl="0" indent="0">
              <a:spcBef>
                <a:spcPts val="0"/>
              </a:spcBef>
              <a:buNone/>
            </a:pPr>
            <a:r>
              <a:rPr lang="sk-SK" sz="1200" dirty="0" smtClean="0">
                <a:solidFill>
                  <a:srgbClr val="00B0F0"/>
                </a:solidFill>
              </a:rPr>
              <a:t>2) odkaz na uverejnené oznámenie o vyhlásení verejného obstarávania,</a:t>
            </a:r>
          </a:p>
          <a:p>
            <a:pPr marL="0" lvl="0" indent="0">
              <a:spcBef>
                <a:spcPts val="0"/>
              </a:spcBef>
              <a:buNone/>
            </a:pPr>
            <a:endParaRPr lang="sk-SK" sz="1200" dirty="0"/>
          </a:p>
          <a:p>
            <a:pPr marL="0" lvl="0" indent="0">
              <a:spcBef>
                <a:spcPts val="0"/>
              </a:spcBef>
              <a:buNone/>
            </a:pPr>
            <a:r>
              <a:rPr lang="sk-SK" sz="1200" b="1" dirty="0" smtClean="0"/>
              <a:t>3) lehotu </a:t>
            </a:r>
            <a:r>
              <a:rPr lang="sk-SK" sz="1200" b="1" dirty="0"/>
              <a:t>na predkladanie ponúk, adresu, na ktorú sa ponuky predkladajú, jazyk alebo jazyky, v ktorých možno predkladať </a:t>
            </a:r>
            <a:r>
              <a:rPr lang="sk-SK" sz="1200" b="1" dirty="0" smtClean="0"/>
              <a:t>ponuky</a:t>
            </a:r>
            <a:r>
              <a:rPr lang="sk-SK" sz="1200" dirty="0" smtClean="0"/>
              <a:t>,</a:t>
            </a:r>
          </a:p>
          <a:p>
            <a:pPr marL="0" lvl="0" indent="0">
              <a:spcBef>
                <a:spcPts val="0"/>
              </a:spcBef>
              <a:buNone/>
            </a:pPr>
            <a:endParaRPr lang="sk-SK" sz="1200" dirty="0"/>
          </a:p>
          <a:p>
            <a:pPr marL="0" lvl="0" indent="0">
              <a:spcBef>
                <a:spcPts val="0"/>
              </a:spcBef>
              <a:buNone/>
            </a:pPr>
            <a:r>
              <a:rPr lang="sk-SK" sz="1200" dirty="0" smtClean="0"/>
              <a:t>4) odkaz </a:t>
            </a:r>
            <a:r>
              <a:rPr lang="sk-SK" sz="1200" dirty="0"/>
              <a:t>na dokument, v ktorom sú uvedené doklady vyžadované na preukázanie splnenia podmienok účasti</a:t>
            </a:r>
            <a:r>
              <a:rPr lang="sk-SK" sz="1200" dirty="0" smtClean="0"/>
              <a:t>,</a:t>
            </a:r>
          </a:p>
          <a:p>
            <a:pPr marL="0" lvl="0" indent="0">
              <a:spcBef>
                <a:spcPts val="0"/>
              </a:spcBef>
              <a:buNone/>
            </a:pPr>
            <a:endParaRPr lang="sk-SK" sz="1200" dirty="0"/>
          </a:p>
          <a:p>
            <a:pPr marL="0" lvl="0" indent="0">
              <a:spcBef>
                <a:spcPts val="0"/>
              </a:spcBef>
              <a:buNone/>
            </a:pPr>
            <a:r>
              <a:rPr lang="sk-SK" sz="1200" dirty="0" smtClean="0">
                <a:solidFill>
                  <a:srgbClr val="C00000"/>
                </a:solidFill>
              </a:rPr>
              <a:t>5) relatívnu </a:t>
            </a:r>
            <a:r>
              <a:rPr lang="sk-SK" sz="1200" dirty="0">
                <a:solidFill>
                  <a:srgbClr val="C00000"/>
                </a:solidFill>
              </a:rPr>
              <a:t>váhu jednotlivých kritérií na vyhodnotenie </a:t>
            </a:r>
            <a:r>
              <a:rPr lang="sk-SK" sz="1200" dirty="0" smtClean="0">
                <a:solidFill>
                  <a:srgbClr val="C00000"/>
                </a:solidFill>
              </a:rPr>
              <a:t>ponúk               alebo zostupné poradie dôležitosti </a:t>
            </a:r>
            <a:r>
              <a:rPr lang="sk-SK" sz="1200" dirty="0">
                <a:solidFill>
                  <a:srgbClr val="C00000"/>
                </a:solidFill>
              </a:rPr>
              <a:t>kritérií, ak nie je uvedené v oznámení o vyhlásení verejného obstarávania alebo v súťažných </a:t>
            </a:r>
            <a:r>
              <a:rPr lang="sk-SK" sz="1200" dirty="0" smtClean="0">
                <a:solidFill>
                  <a:srgbClr val="C00000"/>
                </a:solidFill>
              </a:rPr>
              <a:t>podkladoch</a:t>
            </a:r>
            <a:r>
              <a:rPr lang="sk-SK" sz="1200" dirty="0" smtClean="0"/>
              <a:t>,</a:t>
            </a:r>
            <a:endParaRPr lang="sk-SK" sz="1200" dirty="0"/>
          </a:p>
          <a:p>
            <a:pPr marL="0" lvl="0" indent="0">
              <a:spcBef>
                <a:spcPts val="0"/>
              </a:spcBef>
              <a:buNone/>
            </a:pPr>
            <a:endParaRPr lang="sk-SK" sz="1200" dirty="0" smtClean="0">
              <a:solidFill>
                <a:schemeClr val="bg1">
                  <a:lumMod val="50000"/>
                </a:schemeClr>
              </a:solidFill>
            </a:endParaRPr>
          </a:p>
          <a:p>
            <a:pPr marL="0" lvl="0" indent="0">
              <a:spcBef>
                <a:spcPts val="0"/>
              </a:spcBef>
              <a:buNone/>
            </a:pPr>
            <a:r>
              <a:rPr lang="sk-SK" sz="1200" dirty="0" smtClean="0">
                <a:solidFill>
                  <a:schemeClr val="bg1">
                    <a:lumMod val="50000"/>
                  </a:schemeClr>
                </a:solidFill>
              </a:rPr>
              <a:t>6) ďalšie </a:t>
            </a:r>
            <a:r>
              <a:rPr lang="sk-SK" sz="1200" dirty="0">
                <a:solidFill>
                  <a:schemeClr val="bg1">
                    <a:lumMod val="50000"/>
                  </a:schemeClr>
                </a:solidFill>
              </a:rPr>
              <a:t>potrebné informácie</a:t>
            </a:r>
            <a:r>
              <a:rPr lang="sk-SK" sz="1200" dirty="0" smtClean="0">
                <a:solidFill>
                  <a:schemeClr val="bg1">
                    <a:lumMod val="50000"/>
                  </a:schemeClr>
                </a:solidFill>
              </a:rPr>
              <a:t>.</a:t>
            </a:r>
          </a:p>
          <a:p>
            <a:pPr marL="0" lvl="0" indent="0" algn="just">
              <a:spcBef>
                <a:spcPts val="0"/>
              </a:spcBef>
              <a:buNone/>
            </a:pPr>
            <a:endParaRPr lang="sk-SK" sz="2000" dirty="0" smtClean="0"/>
          </a:p>
          <a:p>
            <a:pPr marL="0" lvl="0" indent="0" algn="just">
              <a:spcBef>
                <a:spcPts val="0"/>
              </a:spcBef>
              <a:buNone/>
            </a:pPr>
            <a:endParaRPr lang="sk-SK" sz="2000" dirty="0"/>
          </a:p>
          <a:p>
            <a:pPr>
              <a:spcBef>
                <a:spcPts val="600"/>
              </a:spcBef>
              <a:buFont typeface="Wingdings" panose="05000000000000000000" pitchFamily="2" charset="2"/>
              <a:buChar char="§"/>
            </a:pPr>
            <a:r>
              <a:rPr lang="sk-SK" sz="2000" dirty="0" smtClean="0"/>
              <a:t>Obstarávateľ  </a:t>
            </a:r>
            <a:r>
              <a:rPr lang="sk-SK" sz="1200" dirty="0" smtClean="0"/>
              <a:t>(§ </a:t>
            </a:r>
            <a:r>
              <a:rPr lang="sk-SK" sz="1200" dirty="0"/>
              <a:t>93 ods. 2 </a:t>
            </a:r>
            <a:r>
              <a:rPr lang="sk-SK" sz="1200" dirty="0" smtClean="0"/>
              <a:t>ZVO)</a:t>
            </a:r>
          </a:p>
          <a:p>
            <a:pPr marL="0" indent="0">
              <a:spcBef>
                <a:spcPts val="600"/>
              </a:spcBef>
              <a:buNone/>
            </a:pPr>
            <a:endParaRPr lang="sk-SK" sz="1200" dirty="0"/>
          </a:p>
          <a:p>
            <a:pPr lvl="0">
              <a:spcBef>
                <a:spcPts val="0"/>
              </a:spcBef>
              <a:buAutoNum type="arabicParenR"/>
            </a:pPr>
            <a:r>
              <a:rPr lang="sk-SK" sz="1200" b="1" dirty="0">
                <a:solidFill>
                  <a:schemeClr val="accent1">
                    <a:lumMod val="75000"/>
                  </a:schemeClr>
                </a:solidFill>
              </a:rPr>
              <a:t>odkaz na internetovú adresu, na ktorej sú súťažné podklady dostupné </a:t>
            </a:r>
            <a:r>
              <a:rPr lang="sk-SK" sz="1200" b="1" dirty="0" smtClean="0">
                <a:solidFill>
                  <a:schemeClr val="accent1">
                    <a:lumMod val="75000"/>
                  </a:schemeClr>
                </a:solidFill>
              </a:rPr>
              <a:t>podľa</a:t>
            </a:r>
            <a:r>
              <a:rPr lang="sk-SK" sz="1200" b="1" dirty="0">
                <a:solidFill>
                  <a:schemeClr val="accent1">
                    <a:lumMod val="75000"/>
                  </a:schemeClr>
                </a:solidFill>
              </a:rPr>
              <a:t> § 43 ods. 1,</a:t>
            </a:r>
          </a:p>
          <a:p>
            <a:pPr lvl="0">
              <a:spcBef>
                <a:spcPts val="0"/>
              </a:spcBef>
              <a:buFont typeface="+mj-lt"/>
              <a:buAutoNum type="arabicParenR"/>
            </a:pPr>
            <a:endParaRPr lang="sk-SK" sz="1200" dirty="0"/>
          </a:p>
          <a:p>
            <a:pPr lvl="0">
              <a:spcBef>
                <a:spcPts val="0"/>
              </a:spcBef>
              <a:buFont typeface="+mj-lt"/>
              <a:buAutoNum type="arabicParenR"/>
            </a:pPr>
            <a:r>
              <a:rPr lang="sk-SK" sz="1200" b="1" dirty="0"/>
              <a:t>lehotu na predkladanie ponúk, adresu, na ktorú sa ponuky predkladajú, jazyk alebo jazyky, v ktorých možno predkladať ponuky</a:t>
            </a:r>
            <a:r>
              <a:rPr lang="sk-SK" sz="1200" b="1" dirty="0" smtClean="0"/>
              <a:t>,</a:t>
            </a:r>
          </a:p>
          <a:p>
            <a:pPr lvl="0">
              <a:spcBef>
                <a:spcPts val="0"/>
              </a:spcBef>
              <a:buFont typeface="+mj-lt"/>
              <a:buAutoNum type="arabicParenR"/>
            </a:pPr>
            <a:endParaRPr lang="sk-SK" sz="1200" dirty="0"/>
          </a:p>
          <a:p>
            <a:pPr lvl="0">
              <a:spcBef>
                <a:spcPts val="0"/>
              </a:spcBef>
              <a:buFont typeface="+mj-lt"/>
              <a:buAutoNum type="arabicParenR"/>
            </a:pPr>
            <a:r>
              <a:rPr lang="sk-SK" sz="1200" dirty="0"/>
              <a:t>uvedenie všetkých dokumentov, ktoré sa majú predložiť</a:t>
            </a:r>
            <a:r>
              <a:rPr lang="sk-SK" sz="1200" dirty="0" smtClean="0"/>
              <a:t>,</a:t>
            </a:r>
          </a:p>
          <a:p>
            <a:pPr lvl="0">
              <a:spcBef>
                <a:spcPts val="0"/>
              </a:spcBef>
              <a:buFont typeface="+mj-lt"/>
              <a:buAutoNum type="arabicParenR"/>
            </a:pPr>
            <a:endParaRPr lang="sk-SK" sz="1200" dirty="0"/>
          </a:p>
          <a:p>
            <a:pPr lvl="0">
              <a:spcBef>
                <a:spcPts val="0"/>
              </a:spcBef>
              <a:buFont typeface="+mj-lt"/>
              <a:buAutoNum type="arabicParenR"/>
            </a:pPr>
            <a:r>
              <a:rPr lang="sk-SK" sz="1200" dirty="0">
                <a:solidFill>
                  <a:srgbClr val="00B0F0"/>
                </a:solidFill>
              </a:rPr>
              <a:t>odkaz na uverejnené oznámenie použité ako výzva na súťaž</a:t>
            </a:r>
            <a:r>
              <a:rPr lang="sk-SK" sz="1200" dirty="0" smtClean="0">
                <a:solidFill>
                  <a:srgbClr val="00B0F0"/>
                </a:solidFill>
              </a:rPr>
              <a:t>,</a:t>
            </a:r>
          </a:p>
          <a:p>
            <a:pPr lvl="0">
              <a:spcBef>
                <a:spcPts val="0"/>
              </a:spcBef>
              <a:buFont typeface="+mj-lt"/>
              <a:buAutoNum type="arabicParenR"/>
            </a:pPr>
            <a:endParaRPr lang="sk-SK" sz="1200" dirty="0"/>
          </a:p>
          <a:p>
            <a:pPr lvl="0">
              <a:spcBef>
                <a:spcPts val="0"/>
              </a:spcBef>
              <a:buFont typeface="+mj-lt"/>
              <a:buAutoNum type="arabicParenR"/>
            </a:pPr>
            <a:r>
              <a:rPr lang="sk-SK" sz="1200" dirty="0">
                <a:solidFill>
                  <a:srgbClr val="C00000"/>
                </a:solidFill>
              </a:rPr>
              <a:t>relatívnu váhu jednotlivých kritérií na vyhodnotenie ponúk alebo zostupné poradie dôležitosti kritérií, ak nie je uvedené v oznámení použitom ako výzva na súťaž alebo v súťažných </a:t>
            </a:r>
            <a:r>
              <a:rPr lang="sk-SK" sz="1200" dirty="0" smtClean="0">
                <a:solidFill>
                  <a:srgbClr val="C00000"/>
                </a:solidFill>
              </a:rPr>
              <a:t>podkladoch,</a:t>
            </a:r>
          </a:p>
          <a:p>
            <a:pPr marL="0" lvl="0" indent="0">
              <a:spcBef>
                <a:spcPts val="0"/>
              </a:spcBef>
              <a:buNone/>
            </a:pPr>
            <a:endParaRPr lang="sk-SK" sz="1200" dirty="0" smtClean="0">
              <a:solidFill>
                <a:srgbClr val="C00000"/>
              </a:solidFill>
            </a:endParaRPr>
          </a:p>
          <a:p>
            <a:pPr marL="0" lvl="0" indent="0">
              <a:spcBef>
                <a:spcPts val="0"/>
              </a:spcBef>
              <a:buNone/>
            </a:pPr>
            <a:r>
              <a:rPr lang="sk-SK" sz="1200" dirty="0" smtClean="0">
                <a:solidFill>
                  <a:schemeClr val="bg1">
                    <a:lumMod val="50000"/>
                  </a:schemeClr>
                </a:solidFill>
              </a:rPr>
              <a:t>6)    ďalšie </a:t>
            </a:r>
            <a:r>
              <a:rPr lang="sk-SK" sz="1200" dirty="0">
                <a:solidFill>
                  <a:schemeClr val="bg1">
                    <a:lumMod val="50000"/>
                  </a:schemeClr>
                </a:solidFill>
              </a:rPr>
              <a:t>potrebné informácie.</a:t>
            </a:r>
            <a:endParaRPr lang="sk-SK" sz="1200" dirty="0" smtClean="0">
              <a:solidFill>
                <a:schemeClr val="bg1">
                  <a:lumMod val="50000"/>
                </a:schemeClr>
              </a:solidFill>
            </a:endParaRPr>
          </a:p>
          <a:p>
            <a:pPr marL="0" indent="0">
              <a:buNone/>
            </a:pPr>
            <a:endParaRPr lang="sk-SK" sz="1100" dirty="0"/>
          </a:p>
          <a:p>
            <a:endParaRPr lang="sk-SK" sz="1100" dirty="0" smtClean="0"/>
          </a:p>
          <a:p>
            <a:endParaRPr lang="sk-SK" sz="1100" dirty="0"/>
          </a:p>
        </p:txBody>
      </p:sp>
    </p:spTree>
    <p:extLst>
      <p:ext uri="{BB962C8B-B14F-4D97-AF65-F5344CB8AC3E}">
        <p14:creationId xmlns:p14="http://schemas.microsoft.com/office/powerpoint/2010/main" val="9993651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p:cNvPicPr>
            <a:picLocks noChangeAspect="1"/>
          </p:cNvPicPr>
          <p:nvPr/>
        </p:nvPicPr>
        <p:blipFill>
          <a:blip r:embed="rId2"/>
          <a:stretch>
            <a:fillRect/>
          </a:stretch>
        </p:blipFill>
        <p:spPr>
          <a:xfrm>
            <a:off x="2508199" y="895518"/>
            <a:ext cx="4213464" cy="1011744"/>
          </a:xfrm>
          <a:prstGeom prst="rect">
            <a:avLst/>
          </a:prstGeom>
        </p:spPr>
      </p:pic>
      <p:graphicFrame>
        <p:nvGraphicFramePr>
          <p:cNvPr id="7" name="Diagram 6">
            <a:extLst>
              <a:ext uri="{FF2B5EF4-FFF2-40B4-BE49-F238E27FC236}">
                <a16:creationId xmlns:a16="http://schemas.microsoft.com/office/drawing/2014/main" id="{2CC9120D-D441-4281-9CC1-974F0D5B62EB}"/>
              </a:ext>
            </a:extLst>
          </p:cNvPr>
          <p:cNvGraphicFramePr/>
          <p:nvPr>
            <p:extLst>
              <p:ext uri="{D42A27DB-BD31-4B8C-83A1-F6EECF244321}">
                <p14:modId xmlns:p14="http://schemas.microsoft.com/office/powerpoint/2010/main" val="4276242048"/>
              </p:ext>
            </p:extLst>
          </p:nvPr>
        </p:nvGraphicFramePr>
        <p:xfrm>
          <a:off x="1675860" y="2170295"/>
          <a:ext cx="5878143" cy="3653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378113"/>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10749"/>
          </a:xfrm>
          <a:noFill/>
        </p:spPr>
        <p:txBody>
          <a:bodyPr/>
          <a:lstStyle/>
          <a:p>
            <a:pPr marL="0" indent="0" algn="ctr">
              <a:spcBef>
                <a:spcPts val="600"/>
              </a:spcBef>
              <a:buNone/>
            </a:pPr>
            <a:r>
              <a:rPr lang="sk-SK" sz="3600" b="1" dirty="0" smtClean="0"/>
              <a:t/>
            </a:r>
            <a:br>
              <a:rPr lang="sk-SK" sz="3600" b="1" dirty="0" smtClean="0"/>
            </a:br>
            <a:r>
              <a:rPr lang="sk-SK" sz="3600" b="1" dirty="0" smtClean="0"/>
              <a:t/>
            </a:r>
            <a:br>
              <a:rPr lang="sk-SK" sz="3600" b="1" dirty="0" smtClean="0"/>
            </a:br>
            <a:r>
              <a:rPr lang="sk-SK" sz="3600" b="1" dirty="0" smtClean="0"/>
              <a:t/>
            </a:r>
            <a:br>
              <a:rPr lang="sk-SK" sz="3600" b="1" dirty="0" smtClean="0"/>
            </a:br>
            <a:r>
              <a:rPr lang="sk-SK" sz="3600" b="1" dirty="0" smtClean="0"/>
              <a:t>Výzva </a:t>
            </a:r>
            <a:r>
              <a:rPr lang="sk-SK" sz="3600" b="1" dirty="0"/>
              <a:t>na predkladanie </a:t>
            </a:r>
            <a:r>
              <a:rPr lang="sk-SK" sz="3600" b="1" dirty="0" smtClean="0"/>
              <a:t>ponúk</a:t>
            </a:r>
            <a:r>
              <a:rPr lang="sk-SK" b="1" dirty="0"/>
              <a:t/>
            </a:r>
            <a:br>
              <a:rPr lang="sk-SK" b="1" dirty="0"/>
            </a:br>
            <a:r>
              <a:rPr lang="sk-SK" b="1" dirty="0"/>
              <a:t/>
            </a:r>
            <a:br>
              <a:rPr lang="sk-SK" b="1" dirty="0"/>
            </a:br>
            <a:r>
              <a:rPr lang="sk-SK" sz="2400" b="1" dirty="0"/>
              <a:t>Základné náležitosti výzvy na predkladanie ponúk pre </a:t>
            </a:r>
            <a:r>
              <a:rPr lang="sk-SK" sz="2400" b="1" dirty="0">
                <a:solidFill>
                  <a:srgbClr val="00B0F0"/>
                </a:solidFill>
              </a:rPr>
              <a:t>BEŽNÝ POSTUP PRE PODLIMITNÉ ZÁKAZKY § 112</a:t>
            </a:r>
            <a:r>
              <a:rPr lang="sk-SK" sz="2400" b="1" dirty="0"/>
              <a:t>:</a:t>
            </a:r>
            <a:br>
              <a:rPr lang="sk-SK" sz="2400" b="1" dirty="0"/>
            </a:br>
            <a:r>
              <a:rPr lang="sk-SK" sz="1200" b="1" dirty="0"/>
              <a:t>Verejný obstarávateľ </a:t>
            </a:r>
            <a:r>
              <a:rPr lang="sk-SK" sz="1200" dirty="0"/>
              <a:t>– povinnosť zadávať zákazky cez EP – </a:t>
            </a:r>
            <a:r>
              <a:rPr lang="sk-SK" sz="1200" dirty="0">
                <a:solidFill>
                  <a:srgbClr val="FF0000"/>
                </a:solidFill>
              </a:rPr>
              <a:t>NOVELA ZVO !</a:t>
            </a:r>
            <a:br>
              <a:rPr lang="sk-SK" sz="1200" dirty="0">
                <a:solidFill>
                  <a:srgbClr val="FF0000"/>
                </a:solidFill>
              </a:rPr>
            </a:br>
            <a:r>
              <a:rPr lang="sk-SK" sz="1200" b="1" dirty="0" smtClean="0"/>
              <a:t>(§ 113 ods. 2 - demonštratívny </a:t>
            </a:r>
            <a:r>
              <a:rPr lang="sk-SK" sz="1200" b="1" dirty="0"/>
              <a:t>výpočet):</a:t>
            </a:r>
            <a:r>
              <a:rPr lang="sk-SK" sz="1200" dirty="0"/>
              <a:t/>
            </a:r>
            <a:br>
              <a:rPr lang="sk-SK" sz="1200" dirty="0"/>
            </a:br>
            <a:endParaRPr lang="sk-SK" sz="1200" b="1" dirty="0"/>
          </a:p>
        </p:txBody>
      </p:sp>
      <p:sp>
        <p:nvSpPr>
          <p:cNvPr id="4" name="Zástupný objekt pre obsah 3"/>
          <p:cNvSpPr>
            <a:spLocks noGrp="1"/>
          </p:cNvSpPr>
          <p:nvPr>
            <p:ph idx="1"/>
          </p:nvPr>
        </p:nvSpPr>
        <p:spPr>
          <a:xfrm>
            <a:off x="690065" y="2938508"/>
            <a:ext cx="7886700" cy="3835153"/>
          </a:xfrm>
        </p:spPr>
        <p:txBody>
          <a:bodyPr numCol="2"/>
          <a:lstStyle/>
          <a:p>
            <a:pPr marL="0" indent="0">
              <a:buNone/>
            </a:pPr>
            <a:r>
              <a:rPr lang="sk-SK" sz="1400" b="1" dirty="0" smtClean="0"/>
              <a:t>a) </a:t>
            </a:r>
            <a:r>
              <a:rPr lang="sk-SK" sz="1400" dirty="0" smtClean="0"/>
              <a:t>informácie </a:t>
            </a:r>
            <a:r>
              <a:rPr lang="sk-SK" sz="1400" dirty="0"/>
              <a:t>týkajúce sa častí, ak je zákazka rozdelená na samostatné časti,</a:t>
            </a:r>
          </a:p>
          <a:p>
            <a:pPr marL="0" indent="0">
              <a:buNone/>
            </a:pPr>
            <a:r>
              <a:rPr lang="sk-SK" sz="1400" b="1" dirty="0" smtClean="0"/>
              <a:t>b) </a:t>
            </a:r>
            <a:r>
              <a:rPr lang="sk-SK" sz="1400" dirty="0" smtClean="0"/>
              <a:t>predpokladanú </a:t>
            </a:r>
            <a:r>
              <a:rPr lang="sk-SK" sz="1400" dirty="0"/>
              <a:t>hodnotu, množstvo alebo rozsah obstarávaných tovarov, stavebných prác alebo </a:t>
            </a:r>
            <a:r>
              <a:rPr lang="sk-SK" sz="1400" dirty="0" smtClean="0"/>
              <a:t>služieb; predpokladanú </a:t>
            </a:r>
            <a:r>
              <a:rPr lang="sk-SK" sz="1400" dirty="0"/>
              <a:t>hodnotu uvedie vždy, ak určí podmienky účasti vo väzbe na predpokladanú hodnotu alebo ak vyžaduje zábezpeku,</a:t>
            </a:r>
          </a:p>
          <a:p>
            <a:pPr marL="0" indent="0">
              <a:buNone/>
            </a:pPr>
            <a:r>
              <a:rPr lang="sk-SK" sz="1400" b="1" dirty="0" smtClean="0"/>
              <a:t>c) </a:t>
            </a:r>
            <a:r>
              <a:rPr lang="sk-SK" sz="1400" dirty="0" smtClean="0"/>
              <a:t>podmienky </a:t>
            </a:r>
            <a:r>
              <a:rPr lang="sk-SK" sz="1400" dirty="0"/>
              <a:t>účasti, doklady, ktorými ich možno preukázať, ak neboli uvedené v súťažných podkladoch zverejnených podľa odseku 5, a informáciu, ktoré doklady sa z dôvodu použitia údajov z informačných systémov verejnej správy nepredkladajú,</a:t>
            </a:r>
          </a:p>
          <a:p>
            <a:pPr marL="0" indent="0">
              <a:buNone/>
            </a:pPr>
            <a:r>
              <a:rPr lang="sk-SK" sz="1400" b="1" dirty="0" smtClean="0"/>
              <a:t>d) </a:t>
            </a:r>
            <a:r>
              <a:rPr lang="sk-SK" sz="1400" dirty="0" smtClean="0"/>
              <a:t>informácie </a:t>
            </a:r>
            <a:r>
              <a:rPr lang="sk-SK" sz="1400" dirty="0"/>
              <a:t>o prístupe k súťažným podkladom a k inej sprievodnej dokumentácii,</a:t>
            </a:r>
          </a:p>
          <a:p>
            <a:pPr marL="0" indent="0">
              <a:buNone/>
            </a:pPr>
            <a:r>
              <a:rPr lang="sk-SK" sz="1400" b="1" dirty="0" smtClean="0"/>
              <a:t>e) </a:t>
            </a:r>
            <a:r>
              <a:rPr lang="sk-SK" sz="1400" dirty="0" smtClean="0"/>
              <a:t>výhradu </a:t>
            </a:r>
            <a:r>
              <a:rPr lang="sk-SK" sz="1400" dirty="0"/>
              <a:t>podľa </a:t>
            </a:r>
            <a:r>
              <a:rPr lang="sk-SK" sz="1400" i="1" dirty="0">
                <a:hlinkClick r:id="rId2" tooltip="Odkaz na predpis alebo ustanovenie"/>
              </a:rPr>
              <a:t>§ 108 ods. 2</a:t>
            </a:r>
            <a:r>
              <a:rPr lang="sk-SK" sz="1400" dirty="0"/>
              <a:t>, ak sa uplatňuje,</a:t>
            </a:r>
          </a:p>
          <a:p>
            <a:pPr marL="0" indent="0">
              <a:buNone/>
            </a:pPr>
            <a:r>
              <a:rPr lang="sk-SK" sz="1400" dirty="0" smtClean="0"/>
              <a:t> </a:t>
            </a:r>
          </a:p>
          <a:p>
            <a:pPr marL="0" indent="0">
              <a:buNone/>
            </a:pPr>
            <a:endParaRPr lang="sk-SK" sz="1400" dirty="0"/>
          </a:p>
          <a:p>
            <a:pPr marL="0" indent="0">
              <a:buNone/>
            </a:pPr>
            <a:endParaRPr lang="sk-SK" sz="1400" dirty="0" smtClean="0"/>
          </a:p>
          <a:p>
            <a:pPr marL="0" indent="0">
              <a:buNone/>
            </a:pPr>
            <a:r>
              <a:rPr lang="sk-SK" sz="1400" b="1" dirty="0" smtClean="0"/>
              <a:t>f) </a:t>
            </a:r>
            <a:r>
              <a:rPr lang="sk-SK" sz="1400" dirty="0" smtClean="0"/>
              <a:t>kritériá </a:t>
            </a:r>
            <a:r>
              <a:rPr lang="sk-SK" sz="1400" dirty="0"/>
              <a:t>na vyhodnotenie ponúk a ich relatívnu váhu,</a:t>
            </a:r>
          </a:p>
          <a:p>
            <a:pPr marL="0" indent="0">
              <a:buNone/>
            </a:pPr>
            <a:r>
              <a:rPr lang="sk-SK" sz="1400" b="1" dirty="0" smtClean="0"/>
              <a:t>g) </a:t>
            </a:r>
            <a:r>
              <a:rPr lang="sk-SK" sz="1400" dirty="0" smtClean="0"/>
              <a:t>informáciu</a:t>
            </a:r>
            <a:r>
              <a:rPr lang="sk-SK" sz="1400" dirty="0"/>
              <a:t>, či sa povoľujú alebo vyžadujú variantné riešenia,</a:t>
            </a:r>
          </a:p>
          <a:p>
            <a:pPr marL="0" indent="0">
              <a:buNone/>
            </a:pPr>
            <a:r>
              <a:rPr lang="sk-SK" sz="1400" b="1" dirty="0" smtClean="0"/>
              <a:t>h) </a:t>
            </a:r>
            <a:r>
              <a:rPr lang="sk-SK" sz="1400" dirty="0" smtClean="0"/>
              <a:t>lehotu </a:t>
            </a:r>
            <a:r>
              <a:rPr lang="sk-SK" sz="1400" dirty="0"/>
              <a:t>na predkladanie ponúk a odkaz na funkcionalitu elektronickej platformy, ktorej prostredníctvom sa ponuky predkladajú,</a:t>
            </a:r>
          </a:p>
          <a:p>
            <a:pPr marL="0" indent="0">
              <a:buNone/>
            </a:pPr>
            <a:r>
              <a:rPr lang="sk-SK" sz="1400" b="1" dirty="0" smtClean="0"/>
              <a:t>i) </a:t>
            </a:r>
            <a:r>
              <a:rPr lang="sk-SK" sz="1400" dirty="0" smtClean="0"/>
              <a:t>dátum </a:t>
            </a:r>
            <a:r>
              <a:rPr lang="sk-SK" sz="1400" dirty="0"/>
              <a:t>a čas otvárania ponúk,</a:t>
            </a:r>
          </a:p>
          <a:p>
            <a:pPr marL="0" indent="0">
              <a:buNone/>
            </a:pPr>
            <a:r>
              <a:rPr lang="sk-SK" sz="1400" b="1" dirty="0" smtClean="0"/>
              <a:t>j) </a:t>
            </a:r>
            <a:r>
              <a:rPr lang="sk-SK" sz="1400" dirty="0" smtClean="0"/>
              <a:t>informáciu</a:t>
            </a:r>
            <a:r>
              <a:rPr lang="sk-SK" sz="1400" dirty="0"/>
              <a:t>, či sa použije elektronická aukcia,</a:t>
            </a:r>
          </a:p>
          <a:p>
            <a:pPr marL="0" indent="0">
              <a:buNone/>
            </a:pPr>
            <a:r>
              <a:rPr lang="sk-SK" sz="1400" b="1" dirty="0" smtClean="0"/>
              <a:t>k) </a:t>
            </a:r>
            <a:r>
              <a:rPr lang="sk-SK" sz="1400" dirty="0" smtClean="0"/>
              <a:t>informáciu</a:t>
            </a:r>
            <a:r>
              <a:rPr lang="sk-SK" sz="1400" dirty="0"/>
              <a:t>, či sa vyžaduje predkladanie ponúk vo forme elektronického katalógu, alebo aby ponuky obsahovali elektronický katalóg,</a:t>
            </a:r>
          </a:p>
          <a:p>
            <a:pPr marL="0" indent="0">
              <a:buNone/>
            </a:pPr>
            <a:r>
              <a:rPr lang="sk-SK" sz="1400" b="1" dirty="0" smtClean="0"/>
              <a:t>l) </a:t>
            </a:r>
            <a:r>
              <a:rPr lang="sk-SK" sz="1400" dirty="0" smtClean="0"/>
              <a:t>dátum </a:t>
            </a:r>
            <a:r>
              <a:rPr lang="sk-SK" sz="1400" dirty="0"/>
              <a:t>odoslania výzvy na predkladanie ponúk,</a:t>
            </a:r>
          </a:p>
          <a:p>
            <a:pPr marL="0" indent="0">
              <a:buNone/>
            </a:pPr>
            <a:r>
              <a:rPr lang="sk-SK" sz="1400" b="1" dirty="0" smtClean="0"/>
              <a:t>m) </a:t>
            </a:r>
            <a:r>
              <a:rPr lang="sk-SK" sz="1400" dirty="0" smtClean="0"/>
              <a:t>výšku </a:t>
            </a:r>
            <a:r>
              <a:rPr lang="sk-SK" sz="1400" dirty="0"/>
              <a:t>zábezpeky, ak sa vyžaduje.</a:t>
            </a:r>
          </a:p>
          <a:p>
            <a:endParaRPr lang="sk-SK" sz="1400" dirty="0" smtClean="0"/>
          </a:p>
          <a:p>
            <a:endParaRPr lang="sk-SK" sz="1400" dirty="0"/>
          </a:p>
        </p:txBody>
      </p:sp>
    </p:spTree>
    <p:extLst>
      <p:ext uri="{BB962C8B-B14F-4D97-AF65-F5344CB8AC3E}">
        <p14:creationId xmlns:p14="http://schemas.microsoft.com/office/powerpoint/2010/main" val="1123280985"/>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a:t/>
            </a:r>
            <a:br>
              <a:rPr lang="sk-SK" sz="3600" b="1" dirty="0"/>
            </a:br>
            <a:r>
              <a:rPr lang="sk-SK" sz="3600" b="1" dirty="0" smtClean="0"/>
              <a:t>Výzva </a:t>
            </a:r>
            <a:r>
              <a:rPr lang="sk-SK" sz="3600" b="1" dirty="0"/>
              <a:t>na predkladanie ponúk</a:t>
            </a:r>
            <a:r>
              <a:rPr lang="sk-SK" b="1" dirty="0"/>
              <a:t/>
            </a:r>
            <a:br>
              <a:rPr lang="sk-SK" b="1" dirty="0"/>
            </a:br>
            <a:r>
              <a:rPr lang="sk-SK" b="1" dirty="0" smtClean="0"/>
              <a:t/>
            </a:r>
            <a:br>
              <a:rPr lang="sk-SK" b="1" dirty="0" smtClean="0"/>
            </a:br>
            <a:r>
              <a:rPr lang="sk-SK" sz="2400" b="1" dirty="0" smtClean="0"/>
              <a:t>Základné </a:t>
            </a:r>
            <a:r>
              <a:rPr lang="sk-SK" sz="2400" b="1" dirty="0"/>
              <a:t>náležitosti výzvy na predkladanie </a:t>
            </a:r>
            <a:r>
              <a:rPr lang="sk-SK" sz="2400" b="1" dirty="0" smtClean="0"/>
              <a:t>ponúk pri </a:t>
            </a:r>
            <a:r>
              <a:rPr lang="sk-SK" sz="2400" b="1" dirty="0" err="1" smtClean="0">
                <a:solidFill>
                  <a:srgbClr val="00B0F0"/>
                </a:solidFill>
              </a:rPr>
              <a:t>ZsNH</a:t>
            </a:r>
            <a:r>
              <a:rPr lang="sk-SK" sz="2400" dirty="0" smtClean="0"/>
              <a:t>:</a:t>
            </a:r>
            <a:r>
              <a:rPr lang="sk-SK" dirty="0"/>
              <a:t/>
            </a:r>
            <a:br>
              <a:rPr lang="sk-SK" dirty="0"/>
            </a:br>
            <a:endParaRPr lang="sk-SK" dirty="0"/>
          </a:p>
        </p:txBody>
      </p:sp>
      <p:sp>
        <p:nvSpPr>
          <p:cNvPr id="4" name="Zástupný objekt pre obsah 3"/>
          <p:cNvSpPr>
            <a:spLocks noGrp="1"/>
          </p:cNvSpPr>
          <p:nvPr>
            <p:ph idx="1"/>
          </p:nvPr>
        </p:nvSpPr>
        <p:spPr>
          <a:xfrm>
            <a:off x="628650" y="2547891"/>
            <a:ext cx="7886700" cy="4225772"/>
          </a:xfrm>
        </p:spPr>
        <p:txBody>
          <a:bodyPr numCol="2"/>
          <a:lstStyle/>
          <a:p>
            <a:pPr marL="0" lvl="0" indent="0" algn="ctr">
              <a:spcBef>
                <a:spcPts val="0"/>
              </a:spcBef>
              <a:buNone/>
            </a:pPr>
            <a:r>
              <a:rPr lang="sk-SK" sz="1400" dirty="0" smtClean="0"/>
              <a:t>§ 117 </a:t>
            </a:r>
          </a:p>
          <a:p>
            <a:pPr marL="0" lvl="0" indent="0" algn="just">
              <a:spcBef>
                <a:spcPts val="0"/>
              </a:spcBef>
              <a:buNone/>
            </a:pPr>
            <a:endParaRPr lang="sk-SK" sz="1400" dirty="0" smtClean="0"/>
          </a:p>
          <a:p>
            <a:pPr lvl="0" algn="just">
              <a:spcBef>
                <a:spcPts val="0"/>
              </a:spcBef>
              <a:buFontTx/>
              <a:buChar char="-"/>
            </a:pPr>
            <a:endParaRPr lang="sk-SK" sz="1400" dirty="0"/>
          </a:p>
          <a:p>
            <a:pPr lvl="0" algn="just">
              <a:spcBef>
                <a:spcPts val="0"/>
              </a:spcBef>
              <a:buFontTx/>
              <a:buChar char="-"/>
            </a:pPr>
            <a:endParaRPr lang="sk-SK" sz="1400" dirty="0" smtClean="0"/>
          </a:p>
          <a:p>
            <a:pPr lvl="0" algn="just">
              <a:spcBef>
                <a:spcPts val="0"/>
              </a:spcBef>
              <a:buFontTx/>
              <a:buChar char="-"/>
            </a:pPr>
            <a:endParaRPr lang="sk-SK" sz="1400" dirty="0" smtClean="0"/>
          </a:p>
          <a:p>
            <a:pPr lvl="0" algn="just">
              <a:spcBef>
                <a:spcPts val="0"/>
              </a:spcBef>
              <a:buFontTx/>
              <a:buChar char="-"/>
            </a:pPr>
            <a:endParaRPr lang="sk-SK" sz="1400" dirty="0"/>
          </a:p>
          <a:p>
            <a:pPr lvl="0" algn="just">
              <a:spcBef>
                <a:spcPts val="0"/>
              </a:spcBef>
              <a:buFontTx/>
              <a:buChar char="-"/>
            </a:pPr>
            <a:endParaRPr lang="sk-SK" sz="1400" dirty="0" smtClean="0"/>
          </a:p>
          <a:p>
            <a:pPr lvl="0" algn="just">
              <a:spcBef>
                <a:spcPts val="0"/>
              </a:spcBef>
              <a:buFontTx/>
              <a:buChar char="-"/>
            </a:pPr>
            <a:endParaRPr lang="sk-SK" sz="1400" dirty="0" smtClean="0"/>
          </a:p>
          <a:p>
            <a:pPr marL="0" lvl="0" indent="0" algn="just">
              <a:spcBef>
                <a:spcPts val="0"/>
              </a:spcBef>
              <a:buNone/>
            </a:pPr>
            <a:r>
              <a:rPr lang="sk-SK" sz="1600" dirty="0"/>
              <a:t> </a:t>
            </a:r>
            <a:r>
              <a:rPr lang="sk-SK" sz="1600" dirty="0" smtClean="0"/>
              <a:t>          </a:t>
            </a:r>
            <a:r>
              <a:rPr lang="sk-SK" sz="1600" u="sng" dirty="0" smtClean="0"/>
              <a:t>povinnosť</a:t>
            </a:r>
            <a:r>
              <a:rPr lang="sk-SK" sz="1600" dirty="0" smtClean="0"/>
              <a:t> tak urobiť prostredníctvom EP              </a:t>
            </a:r>
          </a:p>
          <a:p>
            <a:pPr marL="0" lvl="0" indent="0" algn="just">
              <a:spcBef>
                <a:spcPts val="0"/>
              </a:spcBef>
              <a:buNone/>
            </a:pPr>
            <a:r>
              <a:rPr lang="sk-SK" sz="1400" b="1" dirty="0" smtClean="0"/>
              <a:t>   </a:t>
            </a:r>
          </a:p>
          <a:p>
            <a:pPr marL="0" lvl="0" indent="0" algn="just">
              <a:spcBef>
                <a:spcPts val="0"/>
              </a:spcBef>
              <a:buNone/>
            </a:pPr>
            <a:r>
              <a:rPr lang="sk-SK" sz="1400" b="1" dirty="0" smtClean="0"/>
              <a:t>   </a:t>
            </a:r>
            <a:endParaRPr lang="sk-SK" sz="1400" b="1" dirty="0"/>
          </a:p>
          <a:p>
            <a:pPr marL="0" lvl="0" indent="0" algn="just">
              <a:spcBef>
                <a:spcPts val="0"/>
              </a:spcBef>
              <a:buNone/>
            </a:pPr>
            <a:endParaRPr lang="sk-SK" sz="1400" b="1" dirty="0"/>
          </a:p>
          <a:p>
            <a:pPr marL="0" lvl="0" indent="0" algn="just">
              <a:spcBef>
                <a:spcPts val="0"/>
              </a:spcBef>
              <a:buNone/>
            </a:pPr>
            <a:r>
              <a:rPr lang="sk-SK" sz="1400" b="1" dirty="0" smtClean="0"/>
              <a:t>                   </a:t>
            </a:r>
            <a:r>
              <a:rPr lang="sk-SK" sz="1600" b="1" dirty="0" smtClean="0">
                <a:solidFill>
                  <a:srgbClr val="FF0000"/>
                </a:solidFill>
              </a:rPr>
              <a:t>novela ZVO </a:t>
            </a:r>
            <a:r>
              <a:rPr lang="sk-SK" sz="1600" b="1" dirty="0" smtClean="0"/>
              <a:t>s </a:t>
            </a:r>
            <a:r>
              <a:rPr lang="sk-SK" sz="1600" b="1" dirty="0" err="1" smtClean="0"/>
              <a:t>úč</a:t>
            </a:r>
            <a:r>
              <a:rPr lang="sk-SK" sz="1600" b="1" dirty="0" smtClean="0"/>
              <a:t>. od </a:t>
            </a:r>
            <a:r>
              <a:rPr lang="sk-SK" sz="1600" b="1" dirty="0" err="1" smtClean="0"/>
              <a:t>feb</a:t>
            </a:r>
            <a:r>
              <a:rPr lang="sk-SK" sz="1600" b="1" dirty="0" smtClean="0"/>
              <a:t>. 2023</a:t>
            </a:r>
          </a:p>
          <a:p>
            <a:pPr marL="0" indent="0">
              <a:buNone/>
            </a:pPr>
            <a:endParaRPr lang="sk-SK" sz="1600" dirty="0" smtClean="0"/>
          </a:p>
          <a:p>
            <a:pPr marL="0" indent="0">
              <a:buNone/>
            </a:pPr>
            <a:r>
              <a:rPr lang="sk-SK" sz="1400" dirty="0" smtClean="0"/>
              <a:t>            Napr. </a:t>
            </a:r>
            <a:r>
              <a:rPr lang="sk-SK" sz="1400" dirty="0" smtClean="0">
                <a:hlinkClick r:id="rId2"/>
              </a:rPr>
              <a:t>Infografika k </a:t>
            </a:r>
            <a:r>
              <a:rPr lang="sk-SK" sz="1400" dirty="0" err="1" smtClean="0">
                <a:hlinkClick r:id="rId2"/>
              </a:rPr>
              <a:t>ZsNH</a:t>
            </a:r>
            <a:endParaRPr lang="sk-SK" sz="1400" dirty="0" smtClean="0"/>
          </a:p>
          <a:p>
            <a:pPr marL="0" indent="0">
              <a:buNone/>
            </a:pPr>
            <a:r>
              <a:rPr lang="sk-SK" sz="1400" dirty="0" smtClean="0"/>
              <a:t>  </a:t>
            </a:r>
          </a:p>
          <a:p>
            <a:pPr marL="0" indent="0">
              <a:buNone/>
            </a:pPr>
            <a:endParaRPr lang="sk-SK" sz="1400" dirty="0"/>
          </a:p>
          <a:p>
            <a:pPr marL="0" indent="0">
              <a:buNone/>
            </a:pPr>
            <a:r>
              <a:rPr lang="sk-SK" sz="1400" dirty="0" smtClean="0"/>
              <a:t>  </a:t>
            </a:r>
          </a:p>
          <a:p>
            <a:pPr marL="0" indent="0">
              <a:buNone/>
            </a:pPr>
            <a:endParaRPr lang="sk-SK" sz="1400" dirty="0"/>
          </a:p>
          <a:p>
            <a:pPr marL="0" indent="0">
              <a:buNone/>
            </a:pPr>
            <a:endParaRPr lang="sk-SK" sz="1400" dirty="0" smtClean="0"/>
          </a:p>
          <a:p>
            <a:pPr marL="0" indent="0" algn="ctr">
              <a:buNone/>
            </a:pPr>
            <a:r>
              <a:rPr lang="sk-SK" sz="1400" b="1" dirty="0" smtClean="0"/>
              <a:t>§ 117 ods. 7 :</a:t>
            </a:r>
          </a:p>
          <a:p>
            <a:pPr marL="0" indent="0" algn="ctr">
              <a:buNone/>
            </a:pPr>
            <a:r>
              <a:rPr lang="sk-SK" sz="1400" b="1" dirty="0" smtClean="0"/>
              <a:t>(demonštratívny výpočet)</a:t>
            </a:r>
          </a:p>
          <a:p>
            <a:pPr marL="0" indent="0">
              <a:buNone/>
            </a:pPr>
            <a:r>
              <a:rPr lang="sk-SK" sz="1200" dirty="0" smtClean="0"/>
              <a:t>       -v </a:t>
            </a:r>
            <a:r>
              <a:rPr lang="sk-SK" sz="1200" dirty="0"/>
              <a:t>prípade </a:t>
            </a:r>
            <a:r>
              <a:rPr lang="sk-SK" sz="1200" dirty="0" err="1" smtClean="0"/>
              <a:t>ZsNH</a:t>
            </a:r>
            <a:r>
              <a:rPr lang="sk-SK" sz="1200" dirty="0" smtClean="0"/>
              <a:t> vymedzených v § 117 ods. </a:t>
            </a:r>
            <a:r>
              <a:rPr lang="sk-SK" sz="1200" dirty="0"/>
              <a:t>6</a:t>
            </a:r>
            <a:endParaRPr lang="sk-SK" sz="1200" dirty="0" smtClean="0"/>
          </a:p>
          <a:p>
            <a:pPr marL="0" indent="0">
              <a:buNone/>
            </a:pPr>
            <a:r>
              <a:rPr lang="sk-SK" sz="1400" dirty="0" smtClean="0"/>
              <a:t>   1) predpokladanú </a:t>
            </a:r>
            <a:r>
              <a:rPr lang="sk-SK" sz="1400" dirty="0"/>
              <a:t>hodnotu, množstvo alebo rozsah obstarávaných tovarov, stavebných prác alebo služieb,</a:t>
            </a:r>
          </a:p>
          <a:p>
            <a:pPr marL="0" indent="0">
              <a:buNone/>
            </a:pPr>
            <a:r>
              <a:rPr lang="sk-SK" sz="1400" dirty="0" smtClean="0"/>
              <a:t>   2) lehotu </a:t>
            </a:r>
            <a:r>
              <a:rPr lang="sk-SK" sz="1400" dirty="0"/>
              <a:t>na predkladanie ponúk,</a:t>
            </a:r>
          </a:p>
          <a:p>
            <a:pPr marL="0" indent="0">
              <a:buNone/>
            </a:pPr>
            <a:r>
              <a:rPr lang="sk-SK" sz="1400" dirty="0" smtClean="0"/>
              <a:t>   3) informácie </a:t>
            </a:r>
            <a:r>
              <a:rPr lang="sk-SK" sz="1400" dirty="0"/>
              <a:t>o vyžadovaných podmienkach účasti a doklady, ktorými ich možno preukázať,</a:t>
            </a:r>
          </a:p>
          <a:p>
            <a:pPr marL="0" indent="0">
              <a:buNone/>
            </a:pPr>
            <a:r>
              <a:rPr lang="sk-SK" sz="1400" dirty="0" smtClean="0"/>
              <a:t>   4) informácie </a:t>
            </a:r>
            <a:r>
              <a:rPr lang="sk-SK" sz="1400" dirty="0"/>
              <a:t>potrebné na vypracovanie ponuky, predloženie ponuky a plnenie zmluvy,</a:t>
            </a:r>
          </a:p>
          <a:p>
            <a:pPr marL="0" indent="0">
              <a:buNone/>
            </a:pPr>
            <a:r>
              <a:rPr lang="sk-SK" sz="1400" dirty="0" smtClean="0"/>
              <a:t>   5) výhradu </a:t>
            </a:r>
            <a:r>
              <a:rPr lang="sk-SK" sz="1400" dirty="0"/>
              <a:t>podľa § 108 ods. 2, ak sa uplatňuje,</a:t>
            </a:r>
          </a:p>
          <a:p>
            <a:pPr marL="0" indent="0">
              <a:buNone/>
            </a:pPr>
            <a:r>
              <a:rPr lang="sk-SK" sz="1400" dirty="0" smtClean="0"/>
              <a:t>   6) kritériá </a:t>
            </a:r>
            <a:r>
              <a:rPr lang="sk-SK" sz="1400" dirty="0"/>
              <a:t>na vyhodnotenie ponúk a ich relatívnu váhu,</a:t>
            </a:r>
          </a:p>
          <a:p>
            <a:pPr marL="0" indent="0">
              <a:buNone/>
            </a:pPr>
            <a:r>
              <a:rPr lang="sk-SK" sz="1400" dirty="0" smtClean="0"/>
              <a:t>   7) informáciu</a:t>
            </a:r>
            <a:r>
              <a:rPr lang="sk-SK" sz="1400" dirty="0"/>
              <a:t>, či sa použije elektronická aukcia.</a:t>
            </a:r>
          </a:p>
          <a:p>
            <a:pPr marL="0" lvl="0" indent="0">
              <a:spcBef>
                <a:spcPts val="0"/>
              </a:spcBef>
              <a:buNone/>
            </a:pPr>
            <a:endParaRPr lang="sk-SK" sz="1200" dirty="0" smtClean="0">
              <a:solidFill>
                <a:srgbClr val="C00000"/>
              </a:solidFill>
            </a:endParaRPr>
          </a:p>
          <a:p>
            <a:pPr marL="0" indent="0">
              <a:buNone/>
            </a:pPr>
            <a:endParaRPr lang="sk-SK" sz="1200" dirty="0"/>
          </a:p>
          <a:p>
            <a:endParaRPr lang="sk-SK" sz="1200" dirty="0" smtClean="0"/>
          </a:p>
          <a:p>
            <a:endParaRPr lang="sk-SK" sz="1100" dirty="0"/>
          </a:p>
        </p:txBody>
      </p:sp>
      <p:sp>
        <p:nvSpPr>
          <p:cNvPr id="9" name="Zaoblený obdĺžnik 8"/>
          <p:cNvSpPr/>
          <p:nvPr/>
        </p:nvSpPr>
        <p:spPr>
          <a:xfrm>
            <a:off x="874643" y="2994991"/>
            <a:ext cx="3538331" cy="662609"/>
          </a:xfrm>
          <a:prstGeom prst="roundRect">
            <a:avLst/>
          </a:prstGeom>
          <a:solidFill>
            <a:schemeClr val="accent1">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BlokTextu 9"/>
          <p:cNvSpPr txBox="1"/>
          <p:nvPr/>
        </p:nvSpPr>
        <p:spPr>
          <a:xfrm>
            <a:off x="1113183" y="3008243"/>
            <a:ext cx="3260034" cy="584775"/>
          </a:xfrm>
          <a:prstGeom prst="rect">
            <a:avLst/>
          </a:prstGeom>
          <a:noFill/>
        </p:spPr>
        <p:txBody>
          <a:bodyPr wrap="square" rtlCol="0">
            <a:spAutoFit/>
          </a:bodyPr>
          <a:lstStyle/>
          <a:p>
            <a:pPr algn="ctr"/>
            <a:r>
              <a:rPr lang="sk-SK" sz="1600" dirty="0" smtClean="0">
                <a:latin typeface="+mj-lt"/>
              </a:rPr>
              <a:t>Ak VO osloví viac hospodárskych subjektov</a:t>
            </a:r>
            <a:endParaRPr lang="sk-SK" sz="1600" dirty="0">
              <a:latin typeface="+mj-lt"/>
            </a:endParaRPr>
          </a:p>
        </p:txBody>
      </p:sp>
      <p:sp>
        <p:nvSpPr>
          <p:cNvPr id="11" name="Šípka doprava 10"/>
          <p:cNvSpPr/>
          <p:nvPr/>
        </p:nvSpPr>
        <p:spPr>
          <a:xfrm rot="5400000">
            <a:off x="2453388" y="3795013"/>
            <a:ext cx="400720" cy="218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Šípka doprava 11"/>
          <p:cNvSpPr/>
          <p:nvPr/>
        </p:nvSpPr>
        <p:spPr>
          <a:xfrm rot="5400000">
            <a:off x="2453388" y="4575510"/>
            <a:ext cx="400720" cy="218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3" name="Obrázok 12" descr="Bagoly óra Rajz - műszaki rajz"/>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443" y="5357812"/>
            <a:ext cx="586740" cy="571500"/>
          </a:xfrm>
          <a:prstGeom prst="rect">
            <a:avLst/>
          </a:prstGeom>
          <a:noFill/>
          <a:ln>
            <a:noFill/>
          </a:ln>
        </p:spPr>
      </p:pic>
    </p:spTree>
    <p:extLst>
      <p:ext uri="{BB962C8B-B14F-4D97-AF65-F5344CB8AC3E}">
        <p14:creationId xmlns:p14="http://schemas.microsoft.com/office/powerpoint/2010/main" val="2026560920"/>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a:t/>
            </a:r>
            <a:br>
              <a:rPr lang="sk-SK" sz="3600" b="1" dirty="0"/>
            </a:br>
            <a:r>
              <a:rPr lang="sk-SK" sz="3600" b="1" dirty="0" smtClean="0"/>
              <a:t>Výzva </a:t>
            </a:r>
            <a:r>
              <a:rPr lang="sk-SK" sz="3600" b="1" dirty="0"/>
              <a:t>na predkladanie ponúk</a:t>
            </a:r>
            <a:r>
              <a:rPr lang="sk-SK" b="1" dirty="0"/>
              <a:t/>
            </a:r>
            <a:br>
              <a:rPr lang="sk-SK" b="1" dirty="0"/>
            </a:br>
            <a:r>
              <a:rPr lang="sk-SK" b="1" dirty="0" smtClean="0"/>
              <a:t/>
            </a:r>
            <a:br>
              <a:rPr lang="sk-SK" b="1" dirty="0" smtClean="0"/>
            </a:br>
            <a:r>
              <a:rPr lang="sk-SK" dirty="0"/>
              <a:t/>
            </a:r>
            <a:br>
              <a:rPr lang="sk-SK" dirty="0"/>
            </a:br>
            <a:endParaRPr lang="sk-SK" dirty="0"/>
          </a:p>
        </p:txBody>
      </p:sp>
      <p:sp>
        <p:nvSpPr>
          <p:cNvPr id="4" name="Zástupný objekt pre obsah 3"/>
          <p:cNvSpPr>
            <a:spLocks noGrp="1"/>
          </p:cNvSpPr>
          <p:nvPr>
            <p:ph idx="1"/>
          </p:nvPr>
        </p:nvSpPr>
        <p:spPr>
          <a:xfrm>
            <a:off x="628650" y="1614488"/>
            <a:ext cx="7886700" cy="5159175"/>
          </a:xfrm>
        </p:spPr>
        <p:txBody>
          <a:bodyPr numCol="1"/>
          <a:lstStyle/>
          <a:p>
            <a:pPr marL="0" lvl="0" indent="0">
              <a:spcBef>
                <a:spcPts val="0"/>
              </a:spcBef>
              <a:buNone/>
            </a:pPr>
            <a:r>
              <a:rPr lang="sk-SK" sz="1800" b="1" dirty="0" smtClean="0"/>
              <a:t>Lehota </a:t>
            </a:r>
            <a:r>
              <a:rPr lang="sk-SK" sz="1800" b="1" dirty="0"/>
              <a:t>na predkladanie ponúk:</a:t>
            </a:r>
            <a:r>
              <a:rPr lang="sk-SK" sz="1800" dirty="0"/>
              <a:t/>
            </a:r>
            <a:br>
              <a:rPr lang="sk-SK" sz="1800" dirty="0"/>
            </a:br>
            <a:endParaRPr lang="sk-SK" sz="1800" dirty="0" smtClean="0"/>
          </a:p>
          <a:p>
            <a:pPr lvl="0">
              <a:spcBef>
                <a:spcPts val="0"/>
              </a:spcBef>
              <a:buFontTx/>
              <a:buChar char="-"/>
            </a:pPr>
            <a:r>
              <a:rPr lang="sk-SK" sz="1800" dirty="0" smtClean="0"/>
              <a:t>jedna zo základných náležitostí Výzvy na predkladanie ponúk</a:t>
            </a:r>
          </a:p>
          <a:p>
            <a:pPr marL="0" lvl="0" indent="0">
              <a:spcBef>
                <a:spcPts val="0"/>
              </a:spcBef>
              <a:buNone/>
            </a:pPr>
            <a:endParaRPr lang="sk-SK" sz="1800" dirty="0" smtClean="0"/>
          </a:p>
          <a:p>
            <a:pPr lvl="0">
              <a:spcBef>
                <a:spcPts val="0"/>
              </a:spcBef>
              <a:buFontTx/>
              <a:buChar char="-"/>
            </a:pPr>
            <a:r>
              <a:rPr lang="sk-SK" sz="1800" u="sng" dirty="0" smtClean="0"/>
              <a:t>Nezabudni:</a:t>
            </a:r>
            <a:r>
              <a:rPr lang="sk-SK" sz="1800" dirty="0" smtClean="0"/>
              <a:t> dodržiavať zákonné lehoty na predkladanie ponúk</a:t>
            </a:r>
          </a:p>
          <a:p>
            <a:pPr marL="0" indent="0">
              <a:buNone/>
            </a:pPr>
            <a:endParaRPr lang="sk-SK" sz="1800" dirty="0"/>
          </a:p>
          <a:p>
            <a:pPr>
              <a:buFont typeface="Wingdings" panose="05000000000000000000" pitchFamily="2" charset="2"/>
              <a:buChar char="ü"/>
            </a:pPr>
            <a:r>
              <a:rPr lang="sk-SK" sz="1800" b="1" dirty="0"/>
              <a:t>pravidlá na počítanie lehôt na </a:t>
            </a:r>
            <a:r>
              <a:rPr lang="sk-SK" sz="1800" b="1" dirty="0" smtClean="0"/>
              <a:t>účely ZVO </a:t>
            </a:r>
            <a:r>
              <a:rPr lang="sk-SK" sz="1800" dirty="0" smtClean="0"/>
              <a:t>(§ 21 ods. 1)</a:t>
            </a:r>
          </a:p>
          <a:p>
            <a:pPr>
              <a:buFont typeface="Wingdings" panose="05000000000000000000" pitchFamily="2" charset="2"/>
              <a:buChar char="ü"/>
            </a:pPr>
            <a:r>
              <a:rPr lang="sk-SK" sz="1800" b="1" dirty="0"/>
              <a:t>p</a:t>
            </a:r>
            <a:r>
              <a:rPr lang="sk-SK" sz="1800" b="1" dirty="0" smtClean="0"/>
              <a:t>rimeranosť stanovenia lehoty na predkladanie ponúk </a:t>
            </a:r>
            <a:r>
              <a:rPr lang="sk-SK" sz="1800" dirty="0"/>
              <a:t>(§ 21 ods. </a:t>
            </a:r>
            <a:r>
              <a:rPr lang="sk-SK" sz="1800" dirty="0" smtClean="0"/>
              <a:t>2)</a:t>
            </a:r>
            <a:endParaRPr lang="sk-SK" sz="1800" dirty="0"/>
          </a:p>
          <a:p>
            <a:pPr marL="0" indent="0">
              <a:buNone/>
            </a:pPr>
            <a:endParaRPr lang="sk-SK" sz="1800" dirty="0"/>
          </a:p>
        </p:txBody>
      </p:sp>
    </p:spTree>
    <p:extLst>
      <p:ext uri="{BB962C8B-B14F-4D97-AF65-F5344CB8AC3E}">
        <p14:creationId xmlns:p14="http://schemas.microsoft.com/office/powerpoint/2010/main" val="211216586"/>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a:t/>
            </a:r>
            <a:br>
              <a:rPr lang="sk-SK" sz="3600" b="1" dirty="0"/>
            </a:br>
            <a:r>
              <a:rPr lang="sk-SK" sz="3600" b="1" dirty="0" smtClean="0"/>
              <a:t>Výzva </a:t>
            </a:r>
            <a:r>
              <a:rPr lang="sk-SK" sz="3600" b="1" dirty="0"/>
              <a:t>na predkladanie </a:t>
            </a:r>
            <a:r>
              <a:rPr lang="sk-SK" sz="3600" b="1" dirty="0" smtClean="0"/>
              <a:t>ponúk</a:t>
            </a:r>
            <a:r>
              <a:rPr lang="sk-SK" b="1" dirty="0"/>
              <a:t/>
            </a:r>
            <a:br>
              <a:rPr lang="sk-SK" b="1" dirty="0"/>
            </a:br>
            <a:r>
              <a:rPr lang="sk-SK" b="1" dirty="0" smtClean="0"/>
              <a:t/>
            </a:r>
            <a:br>
              <a:rPr lang="sk-SK" b="1" dirty="0" smtClean="0"/>
            </a:br>
            <a:endParaRPr lang="sk-SK" dirty="0"/>
          </a:p>
        </p:txBody>
      </p:sp>
      <p:sp>
        <p:nvSpPr>
          <p:cNvPr id="4" name="Zástupný objekt pre obsah 3"/>
          <p:cNvSpPr>
            <a:spLocks noGrp="1"/>
          </p:cNvSpPr>
          <p:nvPr>
            <p:ph idx="1"/>
          </p:nvPr>
        </p:nvSpPr>
        <p:spPr>
          <a:xfrm>
            <a:off x="628650" y="2849779"/>
            <a:ext cx="7886700" cy="3289765"/>
          </a:xfrm>
        </p:spPr>
        <p:txBody>
          <a:bodyPr numCol="1"/>
          <a:lstStyle/>
          <a:p>
            <a:pPr marL="0" lvl="0" indent="0" algn="just">
              <a:spcBef>
                <a:spcPts val="0"/>
              </a:spcBef>
              <a:buNone/>
            </a:pPr>
            <a:endParaRPr lang="sk-SK" sz="1100" dirty="0" smtClean="0"/>
          </a:p>
          <a:p>
            <a:pPr marL="0" lvl="0" indent="0" algn="just">
              <a:spcBef>
                <a:spcPts val="0"/>
              </a:spcBef>
              <a:buNone/>
            </a:pPr>
            <a:r>
              <a:rPr lang="sk-SK" sz="1100" dirty="0" smtClean="0"/>
              <a:t>                                                                                                              </a:t>
            </a:r>
            <a:endParaRPr lang="sk-SK" sz="1100" dirty="0"/>
          </a:p>
          <a:p>
            <a:pPr marL="0" lvl="0" indent="0" algn="just">
              <a:spcBef>
                <a:spcPts val="0"/>
              </a:spcBef>
              <a:buNone/>
            </a:pPr>
            <a:r>
              <a:rPr lang="sk-SK" sz="1100" dirty="0" smtClean="0"/>
              <a:t> </a:t>
            </a:r>
          </a:p>
          <a:p>
            <a:pPr marL="0" lvl="0" indent="0" algn="just">
              <a:spcBef>
                <a:spcPts val="0"/>
              </a:spcBef>
              <a:buNone/>
            </a:pPr>
            <a:r>
              <a:rPr lang="sk-SK" sz="1100" dirty="0" err="1" smtClean="0"/>
              <a:t>Ffff</a:t>
            </a:r>
            <a:r>
              <a:rPr lang="sk-SK" sz="1100" dirty="0" smtClean="0"/>
              <a:t>                                   </a:t>
            </a:r>
            <a:endParaRPr lang="sk-SK" sz="1100" dirty="0"/>
          </a:p>
        </p:txBody>
      </p:sp>
      <p:sp>
        <p:nvSpPr>
          <p:cNvPr id="7" name="Vodorovný zvitok 6"/>
          <p:cNvSpPr/>
          <p:nvPr/>
        </p:nvSpPr>
        <p:spPr>
          <a:xfrm>
            <a:off x="628650" y="2044700"/>
            <a:ext cx="3439766" cy="774700"/>
          </a:xfrm>
          <a:prstGeom prst="horizontalScroll">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BlokTextu 8"/>
          <p:cNvSpPr txBox="1"/>
          <p:nvPr/>
        </p:nvSpPr>
        <p:spPr>
          <a:xfrm>
            <a:off x="728870" y="2209800"/>
            <a:ext cx="3081130" cy="369332"/>
          </a:xfrm>
          <a:prstGeom prst="rect">
            <a:avLst/>
          </a:prstGeom>
          <a:noFill/>
        </p:spPr>
        <p:txBody>
          <a:bodyPr wrap="square" rtlCol="0">
            <a:spAutoFit/>
          </a:bodyPr>
          <a:lstStyle/>
          <a:p>
            <a:r>
              <a:rPr lang="sk-SK" b="1" dirty="0" smtClean="0">
                <a:latin typeface="+mj-lt"/>
              </a:rPr>
              <a:t>Výzva na predkladanie ponúk</a:t>
            </a:r>
            <a:endParaRPr lang="sk-SK" b="1" dirty="0">
              <a:latin typeface="+mj-lt"/>
            </a:endParaRPr>
          </a:p>
        </p:txBody>
      </p:sp>
      <p:sp>
        <p:nvSpPr>
          <p:cNvPr id="10" name="Vodorovný zvitok 9"/>
          <p:cNvSpPr/>
          <p:nvPr/>
        </p:nvSpPr>
        <p:spPr>
          <a:xfrm>
            <a:off x="628650" y="2849779"/>
            <a:ext cx="3439766" cy="774700"/>
          </a:xfrm>
          <a:prstGeom prst="horizontalScroll">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b="1" dirty="0" smtClean="0">
                <a:solidFill>
                  <a:schemeClr val="tx1"/>
                </a:solidFill>
                <a:latin typeface="+mj-lt"/>
              </a:rPr>
              <a:t>Oznámenie o vyhlásení verejného obstarávania</a:t>
            </a:r>
            <a:endParaRPr lang="sk-SK" b="1" dirty="0">
              <a:solidFill>
                <a:schemeClr val="tx1"/>
              </a:solidFill>
              <a:latin typeface="+mj-lt"/>
            </a:endParaRPr>
          </a:p>
        </p:txBody>
      </p:sp>
      <p:sp>
        <p:nvSpPr>
          <p:cNvPr id="11" name="Vodorovný zvitok 10"/>
          <p:cNvSpPr/>
          <p:nvPr/>
        </p:nvSpPr>
        <p:spPr>
          <a:xfrm>
            <a:off x="628649" y="3734548"/>
            <a:ext cx="3439767" cy="774700"/>
          </a:xfrm>
          <a:prstGeom prst="horizontalScroll">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BlokTextu 11"/>
          <p:cNvSpPr txBox="1"/>
          <p:nvPr/>
        </p:nvSpPr>
        <p:spPr>
          <a:xfrm>
            <a:off x="850900" y="3928763"/>
            <a:ext cx="2959100" cy="440037"/>
          </a:xfrm>
          <a:prstGeom prst="rect">
            <a:avLst/>
          </a:prstGeom>
          <a:noFill/>
        </p:spPr>
        <p:txBody>
          <a:bodyPr wrap="square" rtlCol="0">
            <a:spAutoFit/>
          </a:bodyPr>
          <a:lstStyle/>
          <a:p>
            <a:endParaRPr lang="sk-SK" dirty="0"/>
          </a:p>
        </p:txBody>
      </p:sp>
      <p:sp>
        <p:nvSpPr>
          <p:cNvPr id="13" name="BlokTextu 12"/>
          <p:cNvSpPr txBox="1"/>
          <p:nvPr/>
        </p:nvSpPr>
        <p:spPr>
          <a:xfrm>
            <a:off x="728870" y="3817112"/>
            <a:ext cx="3081130" cy="646331"/>
          </a:xfrm>
          <a:prstGeom prst="rect">
            <a:avLst/>
          </a:prstGeom>
          <a:noFill/>
          <a:ln>
            <a:noFill/>
          </a:ln>
        </p:spPr>
        <p:txBody>
          <a:bodyPr wrap="square" rtlCol="0">
            <a:spAutoFit/>
          </a:bodyPr>
          <a:lstStyle/>
          <a:p>
            <a:r>
              <a:rPr lang="sk-SK" b="1" dirty="0" smtClean="0">
                <a:latin typeface="+mj-lt"/>
              </a:rPr>
              <a:t>Oznámenie použité ako výzva na súťaž</a:t>
            </a:r>
            <a:endParaRPr lang="sk-SK" b="1" dirty="0">
              <a:latin typeface="+mj-lt"/>
            </a:endParaRPr>
          </a:p>
        </p:txBody>
      </p:sp>
      <p:sp>
        <p:nvSpPr>
          <p:cNvPr id="14" name="Vodorovný zvitok 13"/>
          <p:cNvSpPr/>
          <p:nvPr/>
        </p:nvSpPr>
        <p:spPr>
          <a:xfrm>
            <a:off x="628650" y="4558691"/>
            <a:ext cx="3439766" cy="774700"/>
          </a:xfrm>
          <a:prstGeom prst="horizontalScroll">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BlokTextu 14"/>
          <p:cNvSpPr txBox="1"/>
          <p:nvPr/>
        </p:nvSpPr>
        <p:spPr>
          <a:xfrm>
            <a:off x="728870" y="4630428"/>
            <a:ext cx="3525077" cy="646331"/>
          </a:xfrm>
          <a:prstGeom prst="rect">
            <a:avLst/>
          </a:prstGeom>
          <a:noFill/>
          <a:ln>
            <a:noFill/>
          </a:ln>
        </p:spPr>
        <p:txBody>
          <a:bodyPr wrap="square" rtlCol="0">
            <a:spAutoFit/>
          </a:bodyPr>
          <a:lstStyle/>
          <a:p>
            <a:r>
              <a:rPr lang="sk-SK" b="1" dirty="0" smtClean="0">
                <a:latin typeface="+mj-lt"/>
              </a:rPr>
              <a:t>Výzva na potvrdenie opätovného záujmu (podľa § 88 ods. 3)</a:t>
            </a:r>
            <a:endParaRPr lang="sk-SK" b="1" dirty="0">
              <a:latin typeface="+mj-lt"/>
            </a:endParaRPr>
          </a:p>
        </p:txBody>
      </p:sp>
      <p:sp>
        <p:nvSpPr>
          <p:cNvPr id="16" name="Zaoblený obdĺžnik 15"/>
          <p:cNvSpPr/>
          <p:nvPr/>
        </p:nvSpPr>
        <p:spPr>
          <a:xfrm>
            <a:off x="4426226" y="2099731"/>
            <a:ext cx="4598504" cy="655405"/>
          </a:xfrm>
          <a:prstGeom prst="roundRect">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7" name="Zaoblený obdĺžnik 16"/>
          <p:cNvSpPr/>
          <p:nvPr/>
        </p:nvSpPr>
        <p:spPr>
          <a:xfrm>
            <a:off x="4426226" y="2909426"/>
            <a:ext cx="4598504" cy="655405"/>
          </a:xfrm>
          <a:prstGeom prst="roundRect">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b="1" dirty="0" smtClean="0">
                <a:solidFill>
                  <a:schemeClr val="tx1"/>
                </a:solidFill>
                <a:latin typeface="+mj-lt"/>
              </a:rPr>
              <a:t>Nadlimitná zákazka </a:t>
            </a:r>
            <a:r>
              <a:rPr lang="sk-SK" dirty="0" smtClean="0">
                <a:solidFill>
                  <a:schemeClr val="tx1"/>
                </a:solidFill>
                <a:latin typeface="+mj-lt"/>
              </a:rPr>
              <a:t>zadávaná verejným obstarávateľom</a:t>
            </a:r>
            <a:endParaRPr lang="sk-SK" dirty="0">
              <a:solidFill>
                <a:schemeClr val="tx1"/>
              </a:solidFill>
              <a:latin typeface="+mj-lt"/>
            </a:endParaRPr>
          </a:p>
        </p:txBody>
      </p:sp>
      <p:sp>
        <p:nvSpPr>
          <p:cNvPr id="18" name="Zaoblený obdĺžnik 17"/>
          <p:cNvSpPr/>
          <p:nvPr/>
        </p:nvSpPr>
        <p:spPr>
          <a:xfrm>
            <a:off x="4426226" y="3794195"/>
            <a:ext cx="4598504" cy="655405"/>
          </a:xfrm>
          <a:prstGeom prst="roundRect">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b="1" dirty="0">
                <a:solidFill>
                  <a:schemeClr val="tx1"/>
                </a:solidFill>
                <a:latin typeface="+mj-lt"/>
              </a:rPr>
              <a:t>Nadlimitná zákazka </a:t>
            </a:r>
            <a:r>
              <a:rPr lang="sk-SK" dirty="0">
                <a:solidFill>
                  <a:schemeClr val="tx1"/>
                </a:solidFill>
                <a:latin typeface="+mj-lt"/>
              </a:rPr>
              <a:t>zadávaná </a:t>
            </a:r>
            <a:r>
              <a:rPr lang="sk-SK" dirty="0" smtClean="0">
                <a:solidFill>
                  <a:schemeClr val="tx1"/>
                </a:solidFill>
                <a:latin typeface="+mj-lt"/>
              </a:rPr>
              <a:t>obstarávateľom</a:t>
            </a:r>
            <a:endParaRPr lang="sk-SK" dirty="0">
              <a:solidFill>
                <a:schemeClr val="tx1"/>
              </a:solidFill>
              <a:latin typeface="+mj-lt"/>
            </a:endParaRPr>
          </a:p>
        </p:txBody>
      </p:sp>
      <p:sp>
        <p:nvSpPr>
          <p:cNvPr id="19" name="Zaoblený obdĺžnik 18"/>
          <p:cNvSpPr/>
          <p:nvPr/>
        </p:nvSpPr>
        <p:spPr>
          <a:xfrm>
            <a:off x="4441133" y="4639166"/>
            <a:ext cx="4598504" cy="655405"/>
          </a:xfrm>
          <a:prstGeom prst="roundRect">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b="1" dirty="0">
                <a:solidFill>
                  <a:schemeClr val="tx1"/>
                </a:solidFill>
                <a:latin typeface="+mj-lt"/>
              </a:rPr>
              <a:t>Nadlimitná zákazka </a:t>
            </a:r>
            <a:r>
              <a:rPr lang="sk-SK" dirty="0">
                <a:solidFill>
                  <a:schemeClr val="tx1"/>
                </a:solidFill>
                <a:latin typeface="+mj-lt"/>
              </a:rPr>
              <a:t>zadávaná obstarávateľom</a:t>
            </a:r>
          </a:p>
        </p:txBody>
      </p:sp>
      <p:sp>
        <p:nvSpPr>
          <p:cNvPr id="22" name="BlokTextu 21"/>
          <p:cNvSpPr txBox="1"/>
          <p:nvPr/>
        </p:nvSpPr>
        <p:spPr>
          <a:xfrm>
            <a:off x="4608441" y="2362200"/>
            <a:ext cx="4568689" cy="467139"/>
          </a:xfrm>
          <a:prstGeom prst="rect">
            <a:avLst/>
          </a:prstGeom>
          <a:noFill/>
        </p:spPr>
        <p:txBody>
          <a:bodyPr wrap="square" rtlCol="0">
            <a:spAutoFit/>
          </a:bodyPr>
          <a:lstStyle/>
          <a:p>
            <a:endParaRPr lang="sk-SK" dirty="0"/>
          </a:p>
        </p:txBody>
      </p:sp>
      <p:sp>
        <p:nvSpPr>
          <p:cNvPr id="23" name="BlokTextu 22"/>
          <p:cNvSpPr txBox="1"/>
          <p:nvPr/>
        </p:nvSpPr>
        <p:spPr>
          <a:xfrm>
            <a:off x="4441133" y="2170037"/>
            <a:ext cx="4568689" cy="646331"/>
          </a:xfrm>
          <a:prstGeom prst="rect">
            <a:avLst/>
          </a:prstGeom>
          <a:noFill/>
        </p:spPr>
        <p:txBody>
          <a:bodyPr wrap="square" rtlCol="0">
            <a:spAutoFit/>
          </a:bodyPr>
          <a:lstStyle/>
          <a:p>
            <a:r>
              <a:rPr lang="sk-SK" b="1" dirty="0" smtClean="0">
                <a:latin typeface="+mj-lt"/>
              </a:rPr>
              <a:t>Podlimitná zákazka </a:t>
            </a:r>
            <a:r>
              <a:rPr lang="sk-SK" dirty="0" smtClean="0">
                <a:latin typeface="+mj-lt"/>
              </a:rPr>
              <a:t>zadávaná podľa § 112 – „Bežný postup pre podlimitné zákazky“</a:t>
            </a:r>
            <a:endParaRPr lang="sk-SK" dirty="0">
              <a:latin typeface="+mj-lt"/>
            </a:endParaRPr>
          </a:p>
        </p:txBody>
      </p:sp>
      <p:sp>
        <p:nvSpPr>
          <p:cNvPr id="25" name="Šípka doprava 24"/>
          <p:cNvSpPr/>
          <p:nvPr/>
        </p:nvSpPr>
        <p:spPr>
          <a:xfrm>
            <a:off x="4140476" y="2362200"/>
            <a:ext cx="264217" cy="2169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Šípka doprava 25"/>
          <p:cNvSpPr/>
          <p:nvPr/>
        </p:nvSpPr>
        <p:spPr>
          <a:xfrm>
            <a:off x="4140475" y="3114883"/>
            <a:ext cx="264217" cy="2169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7" name="Šípka doprava 26"/>
          <p:cNvSpPr/>
          <p:nvPr/>
        </p:nvSpPr>
        <p:spPr>
          <a:xfrm>
            <a:off x="4115212" y="4013431"/>
            <a:ext cx="264217" cy="2169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8" name="Šípka doprava 27"/>
          <p:cNvSpPr/>
          <p:nvPr/>
        </p:nvSpPr>
        <p:spPr>
          <a:xfrm>
            <a:off x="4140475" y="4803513"/>
            <a:ext cx="264217" cy="2169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130878477"/>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a:t/>
            </a:r>
            <a:br>
              <a:rPr lang="sk-SK" sz="3600" b="1" dirty="0"/>
            </a:br>
            <a:r>
              <a:rPr lang="sk-SK" sz="3600" b="1" dirty="0" smtClean="0"/>
              <a:t/>
            </a:r>
            <a:br>
              <a:rPr lang="sk-SK" sz="3600" b="1" dirty="0" smtClean="0"/>
            </a:br>
            <a:r>
              <a:rPr lang="sk-SK" sz="3600" b="1" dirty="0" smtClean="0"/>
              <a:t>Súťažné podklady</a:t>
            </a:r>
            <a:r>
              <a:rPr lang="sk-SK" b="1" dirty="0"/>
              <a:t/>
            </a:r>
            <a:br>
              <a:rPr lang="sk-SK" b="1" dirty="0"/>
            </a:br>
            <a:r>
              <a:rPr lang="sk-SK" b="1" dirty="0" smtClean="0"/>
              <a:t/>
            </a:r>
            <a:br>
              <a:rPr lang="sk-SK" b="1" dirty="0" smtClean="0"/>
            </a:br>
            <a:r>
              <a:rPr lang="sk-SK" dirty="0"/>
              <a:t/>
            </a:r>
            <a:br>
              <a:rPr lang="sk-SK" dirty="0"/>
            </a:br>
            <a:endParaRPr lang="sk-SK" dirty="0"/>
          </a:p>
        </p:txBody>
      </p:sp>
      <p:sp>
        <p:nvSpPr>
          <p:cNvPr id="4" name="Zástupný objekt pre obsah 3"/>
          <p:cNvSpPr>
            <a:spLocks noGrp="1"/>
          </p:cNvSpPr>
          <p:nvPr>
            <p:ph idx="1"/>
          </p:nvPr>
        </p:nvSpPr>
        <p:spPr>
          <a:xfrm>
            <a:off x="628650" y="2385391"/>
            <a:ext cx="7886700" cy="3754152"/>
          </a:xfrm>
        </p:spPr>
        <p:txBody>
          <a:bodyPr numCol="1"/>
          <a:lstStyle/>
          <a:p>
            <a:pPr algn="just">
              <a:buFont typeface="Wingdings" panose="05000000000000000000" pitchFamily="2" charset="2"/>
              <a:buChar char="ü"/>
            </a:pPr>
            <a:r>
              <a:rPr lang="sk-SK" sz="1800" b="1" dirty="0" smtClean="0"/>
              <a:t>§ 42</a:t>
            </a:r>
          </a:p>
          <a:p>
            <a:pPr marL="0" indent="0" algn="just">
              <a:buNone/>
            </a:pPr>
            <a:endParaRPr lang="sk-SK" sz="1800" b="1" dirty="0" smtClean="0"/>
          </a:p>
          <a:p>
            <a:pPr algn="just">
              <a:buFont typeface="Wingdings" panose="05000000000000000000" pitchFamily="2" charset="2"/>
              <a:buChar char="ü"/>
            </a:pPr>
            <a:r>
              <a:rPr lang="sk-SK" sz="1800" dirty="0"/>
              <a:t>kompletný a ucelený súhrn dokladov, ktoré obsahujú </a:t>
            </a:r>
            <a:r>
              <a:rPr lang="sk-SK" sz="1800" u="sng" dirty="0"/>
              <a:t>všetky požiadavky verejného obstarávateľa alebo obstarávateľa týkajúce sa predmetu zákazky a náležitostí </a:t>
            </a:r>
            <a:r>
              <a:rPr lang="sk-SK" sz="1800" u="sng" dirty="0" smtClean="0"/>
              <a:t>ponuky</a:t>
            </a:r>
          </a:p>
          <a:p>
            <a:pPr marL="0" indent="0" algn="just">
              <a:buNone/>
            </a:pPr>
            <a:endParaRPr lang="sk-SK" sz="1800" dirty="0" smtClean="0"/>
          </a:p>
          <a:p>
            <a:pPr algn="just">
              <a:buFont typeface="Wingdings" panose="05000000000000000000" pitchFamily="2" charset="2"/>
              <a:buChar char="ü"/>
            </a:pPr>
            <a:r>
              <a:rPr lang="sk-SK" sz="1800" dirty="0" smtClean="0"/>
              <a:t>príprava SP -  jeden </a:t>
            </a:r>
            <a:r>
              <a:rPr lang="sk-SK" sz="1800" dirty="0"/>
              <a:t>z najdôležitejších procesov v prípravnej fáze verejného </a:t>
            </a:r>
            <a:r>
              <a:rPr lang="sk-SK" sz="1800" dirty="0" smtClean="0"/>
              <a:t>obstarávania</a:t>
            </a:r>
          </a:p>
          <a:p>
            <a:pPr marL="0" indent="0" algn="just">
              <a:buNone/>
            </a:pPr>
            <a:endParaRPr lang="sk-SK" sz="1800" dirty="0" smtClean="0"/>
          </a:p>
          <a:p>
            <a:pPr algn="just">
              <a:buFont typeface="Wingdings" panose="05000000000000000000" pitchFamily="2" charset="2"/>
              <a:buChar char="ü"/>
            </a:pPr>
            <a:r>
              <a:rPr lang="sk-SK" sz="1800" dirty="0" smtClean="0"/>
              <a:t>SP patria medzi „povinne zverejňované dokumenty“</a:t>
            </a:r>
          </a:p>
          <a:p>
            <a:pPr marL="0" indent="0">
              <a:buNone/>
            </a:pPr>
            <a:endParaRPr lang="sk-SK" sz="1400" b="1" dirty="0"/>
          </a:p>
          <a:p>
            <a:pPr marL="0" indent="0">
              <a:buNone/>
            </a:pPr>
            <a:endParaRPr lang="sk-SK" sz="1400" b="1" dirty="0" smtClean="0"/>
          </a:p>
          <a:p>
            <a:pPr marL="0" indent="0">
              <a:buNone/>
            </a:pPr>
            <a:endParaRPr lang="sk-SK" sz="1400" b="1" u="sng" dirty="0"/>
          </a:p>
          <a:p>
            <a:pPr>
              <a:buFontTx/>
              <a:buChar char="-"/>
            </a:pPr>
            <a:endParaRPr lang="sk-SK" sz="1400" dirty="0" smtClean="0"/>
          </a:p>
          <a:p>
            <a:pPr>
              <a:buFontTx/>
              <a:buChar char="-"/>
            </a:pPr>
            <a:endParaRPr lang="sk-SK" sz="1100" dirty="0" smtClean="0"/>
          </a:p>
          <a:p>
            <a:pPr marL="0" indent="0">
              <a:buNone/>
            </a:pPr>
            <a:endParaRPr lang="sk-SK" sz="1100" dirty="0"/>
          </a:p>
        </p:txBody>
      </p:sp>
    </p:spTree>
    <p:extLst>
      <p:ext uri="{BB962C8B-B14F-4D97-AF65-F5344CB8AC3E}">
        <p14:creationId xmlns:p14="http://schemas.microsoft.com/office/powerpoint/2010/main" val="2077257741"/>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a:t/>
            </a:r>
            <a:br>
              <a:rPr lang="sk-SK" sz="3600" b="1" dirty="0"/>
            </a:br>
            <a:r>
              <a:rPr lang="sk-SK" sz="3600" b="1" dirty="0" smtClean="0"/>
              <a:t/>
            </a:r>
            <a:br>
              <a:rPr lang="sk-SK" sz="3600" b="1" dirty="0" smtClean="0"/>
            </a:br>
            <a:r>
              <a:rPr lang="sk-SK" sz="3600" b="1" dirty="0" smtClean="0"/>
              <a:t>Súťažné podklady</a:t>
            </a:r>
            <a:r>
              <a:rPr lang="sk-SK" b="1" dirty="0"/>
              <a:t/>
            </a:r>
            <a:br>
              <a:rPr lang="sk-SK" b="1" dirty="0"/>
            </a:br>
            <a:r>
              <a:rPr lang="sk-SK" b="1" dirty="0" smtClean="0"/>
              <a:t/>
            </a:r>
            <a:br>
              <a:rPr lang="sk-SK" b="1" dirty="0" smtClean="0"/>
            </a:br>
            <a:r>
              <a:rPr lang="sk-SK" dirty="0"/>
              <a:t/>
            </a:r>
            <a:br>
              <a:rPr lang="sk-SK" dirty="0"/>
            </a:br>
            <a:endParaRPr lang="sk-SK" dirty="0"/>
          </a:p>
        </p:txBody>
      </p:sp>
      <p:sp>
        <p:nvSpPr>
          <p:cNvPr id="4" name="Zástupný objekt pre obsah 3"/>
          <p:cNvSpPr>
            <a:spLocks noGrp="1"/>
          </p:cNvSpPr>
          <p:nvPr>
            <p:ph idx="1"/>
          </p:nvPr>
        </p:nvSpPr>
        <p:spPr>
          <a:xfrm>
            <a:off x="628650" y="2385391"/>
            <a:ext cx="7886700" cy="3754152"/>
          </a:xfrm>
        </p:spPr>
        <p:txBody>
          <a:bodyPr numCol="1"/>
          <a:lstStyle/>
          <a:p>
            <a:pPr marL="0" indent="0">
              <a:buNone/>
            </a:pPr>
            <a:endParaRPr lang="sk-SK" sz="1100" dirty="0" smtClean="0"/>
          </a:p>
          <a:p>
            <a:pPr marL="0" indent="0">
              <a:buNone/>
            </a:pPr>
            <a:endParaRPr lang="sk-SK" sz="1400" b="1" dirty="0"/>
          </a:p>
          <a:p>
            <a:pPr marL="0" indent="0">
              <a:buNone/>
            </a:pPr>
            <a:endParaRPr lang="sk-SK" sz="1400" b="1" dirty="0" smtClean="0"/>
          </a:p>
          <a:p>
            <a:pPr marL="0" indent="0">
              <a:buNone/>
            </a:pPr>
            <a:endParaRPr lang="sk-SK" sz="1400" b="1" u="sng" dirty="0"/>
          </a:p>
          <a:p>
            <a:pPr>
              <a:buFontTx/>
              <a:buChar char="-"/>
            </a:pPr>
            <a:endParaRPr lang="sk-SK" sz="1400" dirty="0" smtClean="0"/>
          </a:p>
          <a:p>
            <a:pPr>
              <a:buFontTx/>
              <a:buChar char="-"/>
            </a:pPr>
            <a:endParaRPr lang="sk-SK" sz="1100" dirty="0" smtClean="0"/>
          </a:p>
          <a:p>
            <a:pPr marL="0" indent="0">
              <a:buNone/>
            </a:pPr>
            <a:endParaRPr lang="sk-SK" sz="1100" dirty="0"/>
          </a:p>
        </p:txBody>
      </p:sp>
      <p:sp>
        <p:nvSpPr>
          <p:cNvPr id="10" name="Šípka doprava 9"/>
          <p:cNvSpPr/>
          <p:nvPr/>
        </p:nvSpPr>
        <p:spPr>
          <a:xfrm rot="19664840">
            <a:off x="2790542" y="3538587"/>
            <a:ext cx="958536" cy="300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vál 12"/>
          <p:cNvSpPr/>
          <p:nvPr/>
        </p:nvSpPr>
        <p:spPr>
          <a:xfrm>
            <a:off x="4062365" y="2858610"/>
            <a:ext cx="3323855" cy="69938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solidFill>
                  <a:schemeClr val="tx1"/>
                </a:solidFill>
                <a:latin typeface="+mj-lt"/>
              </a:rPr>
              <a:t>s</a:t>
            </a:r>
            <a:r>
              <a:rPr lang="sk-SK" sz="1600" dirty="0" smtClean="0">
                <a:solidFill>
                  <a:schemeClr val="tx1"/>
                </a:solidFill>
                <a:latin typeface="+mj-lt"/>
              </a:rPr>
              <a:t> príslušným oznámením o vyhlásení VO</a:t>
            </a:r>
            <a:endParaRPr lang="sk-SK" sz="1600" dirty="0">
              <a:solidFill>
                <a:schemeClr val="tx1"/>
              </a:solidFill>
              <a:latin typeface="+mj-lt"/>
            </a:endParaRPr>
          </a:p>
        </p:txBody>
      </p:sp>
      <p:sp>
        <p:nvSpPr>
          <p:cNvPr id="15" name="Ovál 14"/>
          <p:cNvSpPr/>
          <p:nvPr/>
        </p:nvSpPr>
        <p:spPr>
          <a:xfrm>
            <a:off x="4062365" y="3675356"/>
            <a:ext cx="3323855" cy="75900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solidFill>
                  <a:schemeClr val="tx1"/>
                </a:solidFill>
                <a:latin typeface="+mj-lt"/>
              </a:rPr>
              <a:t>s</a:t>
            </a:r>
            <a:r>
              <a:rPr lang="sk-SK" sz="1600" dirty="0" smtClean="0">
                <a:solidFill>
                  <a:schemeClr val="tx1"/>
                </a:solidFill>
                <a:latin typeface="+mj-lt"/>
              </a:rPr>
              <a:t>o zmluvou</a:t>
            </a:r>
            <a:endParaRPr lang="sk-SK" sz="1600" dirty="0">
              <a:solidFill>
                <a:schemeClr val="tx1"/>
              </a:solidFill>
              <a:latin typeface="+mj-lt"/>
            </a:endParaRPr>
          </a:p>
        </p:txBody>
      </p:sp>
      <p:sp>
        <p:nvSpPr>
          <p:cNvPr id="16" name="Ovál 15"/>
          <p:cNvSpPr/>
          <p:nvPr/>
        </p:nvSpPr>
        <p:spPr>
          <a:xfrm>
            <a:off x="4062364" y="4551725"/>
            <a:ext cx="3323855" cy="80602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smtClean="0">
                <a:solidFill>
                  <a:schemeClr val="tx1"/>
                </a:solidFill>
                <a:latin typeface="+mj-lt"/>
              </a:rPr>
              <a:t>s ponukou úspešného uchádzača</a:t>
            </a:r>
            <a:endParaRPr lang="sk-SK" sz="1600" dirty="0">
              <a:solidFill>
                <a:schemeClr val="tx1"/>
              </a:solidFill>
              <a:latin typeface="+mj-lt"/>
            </a:endParaRPr>
          </a:p>
        </p:txBody>
      </p:sp>
      <p:sp>
        <p:nvSpPr>
          <p:cNvPr id="17" name="Vlna 16"/>
          <p:cNvSpPr/>
          <p:nvPr/>
        </p:nvSpPr>
        <p:spPr>
          <a:xfrm>
            <a:off x="1103012" y="3675355"/>
            <a:ext cx="1530388" cy="998309"/>
          </a:xfrm>
          <a:prstGeom prst="wave">
            <a:avLst>
              <a:gd name="adj1" fmla="val 12500"/>
              <a:gd name="adj2" fmla="val -1822"/>
            </a:avLst>
          </a:prstGeom>
          <a:solidFill>
            <a:srgbClr val="00B0F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BlokTextu 17"/>
          <p:cNvSpPr txBox="1"/>
          <p:nvPr/>
        </p:nvSpPr>
        <p:spPr>
          <a:xfrm>
            <a:off x="1045442" y="3851343"/>
            <a:ext cx="1634668" cy="646331"/>
          </a:xfrm>
          <a:prstGeom prst="rect">
            <a:avLst/>
          </a:prstGeom>
          <a:noFill/>
        </p:spPr>
        <p:txBody>
          <a:bodyPr wrap="square" rtlCol="0">
            <a:spAutoFit/>
          </a:bodyPr>
          <a:lstStyle/>
          <a:p>
            <a:pPr algn="ctr"/>
            <a:r>
              <a:rPr lang="sk-SK" b="1" dirty="0" smtClean="0">
                <a:latin typeface="+mj-lt"/>
              </a:rPr>
              <a:t>SÚŤAŽNÉ PODKLADY</a:t>
            </a:r>
            <a:endParaRPr lang="sk-SK" b="1" dirty="0">
              <a:latin typeface="+mj-lt"/>
            </a:endParaRPr>
          </a:p>
        </p:txBody>
      </p:sp>
      <p:sp>
        <p:nvSpPr>
          <p:cNvPr id="19" name="Šípka doprava 18"/>
          <p:cNvSpPr/>
          <p:nvPr/>
        </p:nvSpPr>
        <p:spPr>
          <a:xfrm>
            <a:off x="2968593" y="4072880"/>
            <a:ext cx="958536" cy="300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1400" i="1" dirty="0">
                <a:solidFill>
                  <a:schemeClr val="tx1"/>
                </a:solidFill>
              </a:rPr>
              <a:t>v súlade</a:t>
            </a:r>
          </a:p>
        </p:txBody>
      </p:sp>
      <p:sp>
        <p:nvSpPr>
          <p:cNvPr id="20" name="Šípka doprava 19"/>
          <p:cNvSpPr/>
          <p:nvPr/>
        </p:nvSpPr>
        <p:spPr>
          <a:xfrm rot="1936577">
            <a:off x="2790595" y="4695644"/>
            <a:ext cx="958536" cy="300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1400" i="1" dirty="0" smtClean="0">
                <a:solidFill>
                  <a:schemeClr val="tx1"/>
                </a:solidFill>
              </a:rPr>
              <a:t>v </a:t>
            </a:r>
            <a:r>
              <a:rPr lang="sk-SK" sz="1400" i="1" dirty="0">
                <a:solidFill>
                  <a:schemeClr val="tx1"/>
                </a:solidFill>
              </a:rPr>
              <a:t>súlade</a:t>
            </a:r>
          </a:p>
        </p:txBody>
      </p:sp>
      <p:sp>
        <p:nvSpPr>
          <p:cNvPr id="3" name="BlokTextu 2"/>
          <p:cNvSpPr txBox="1"/>
          <p:nvPr/>
        </p:nvSpPr>
        <p:spPr>
          <a:xfrm rot="19573733">
            <a:off x="2755255" y="3524102"/>
            <a:ext cx="1071145" cy="307777"/>
          </a:xfrm>
          <a:prstGeom prst="rect">
            <a:avLst/>
          </a:prstGeom>
          <a:noFill/>
        </p:spPr>
        <p:txBody>
          <a:bodyPr wrap="square" rtlCol="0">
            <a:spAutoFit/>
          </a:bodyPr>
          <a:lstStyle/>
          <a:p>
            <a:r>
              <a:rPr lang="sk-SK" sz="1400" i="1" dirty="0"/>
              <a:t>v</a:t>
            </a:r>
            <a:r>
              <a:rPr lang="sk-SK" sz="1400" i="1" dirty="0" smtClean="0"/>
              <a:t> súlade</a:t>
            </a:r>
            <a:endParaRPr lang="sk-SK" sz="1400" i="1" dirty="0"/>
          </a:p>
        </p:txBody>
      </p:sp>
    </p:spTree>
    <p:extLst>
      <p:ext uri="{BB962C8B-B14F-4D97-AF65-F5344CB8AC3E}">
        <p14:creationId xmlns:p14="http://schemas.microsoft.com/office/powerpoint/2010/main" val="3237312418"/>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a:t/>
            </a:r>
            <a:br>
              <a:rPr lang="sk-SK" sz="3600" b="1" dirty="0"/>
            </a:br>
            <a:r>
              <a:rPr lang="sk-SK" sz="3600" b="1" dirty="0" smtClean="0"/>
              <a:t/>
            </a:r>
            <a:br>
              <a:rPr lang="sk-SK" sz="3600" b="1" dirty="0" smtClean="0"/>
            </a:br>
            <a:r>
              <a:rPr lang="sk-SK" sz="3600" b="1" dirty="0" smtClean="0"/>
              <a:t>Súťažné podklady</a:t>
            </a:r>
            <a:r>
              <a:rPr lang="sk-SK" b="1" dirty="0"/>
              <a:t/>
            </a:r>
            <a:br>
              <a:rPr lang="sk-SK" b="1" dirty="0"/>
            </a:br>
            <a:r>
              <a:rPr lang="sk-SK" b="1" dirty="0" smtClean="0"/>
              <a:t/>
            </a:r>
            <a:br>
              <a:rPr lang="sk-SK" b="1" dirty="0" smtClean="0"/>
            </a:br>
            <a:r>
              <a:rPr lang="sk-SK" dirty="0"/>
              <a:t/>
            </a:r>
            <a:br>
              <a:rPr lang="sk-SK" dirty="0"/>
            </a:br>
            <a:endParaRPr lang="sk-SK" dirty="0"/>
          </a:p>
        </p:txBody>
      </p:sp>
      <p:sp>
        <p:nvSpPr>
          <p:cNvPr id="4" name="Zástupný objekt pre obsah 3"/>
          <p:cNvSpPr>
            <a:spLocks noGrp="1"/>
          </p:cNvSpPr>
          <p:nvPr>
            <p:ph idx="1"/>
          </p:nvPr>
        </p:nvSpPr>
        <p:spPr>
          <a:xfrm>
            <a:off x="628650" y="1997612"/>
            <a:ext cx="7886700" cy="4141931"/>
          </a:xfrm>
        </p:spPr>
        <p:txBody>
          <a:bodyPr numCol="1"/>
          <a:lstStyle/>
          <a:p>
            <a:pPr marL="0" indent="0">
              <a:buNone/>
            </a:pPr>
            <a:r>
              <a:rPr lang="sk-SK" sz="1600" b="1" u="sng" dirty="0" smtClean="0">
                <a:solidFill>
                  <a:srgbClr val="FF0000"/>
                </a:solidFill>
              </a:rPr>
              <a:t>POVINNÉ NÁLEŽITOSTI:</a:t>
            </a:r>
          </a:p>
          <a:p>
            <a:pPr lvl="1" algn="just">
              <a:lnSpc>
                <a:spcPct val="100000"/>
              </a:lnSpc>
            </a:pPr>
            <a:r>
              <a:rPr lang="sk-SK" sz="1400" u="sng" dirty="0"/>
              <a:t>opis </a:t>
            </a:r>
            <a:r>
              <a:rPr lang="sk-SK" sz="1400" u="sng" dirty="0" smtClean="0"/>
              <a:t>predmetu zákazky</a:t>
            </a:r>
            <a:r>
              <a:rPr lang="sk-SK" sz="1400" dirty="0" smtClean="0"/>
              <a:t>, </a:t>
            </a:r>
            <a:endParaRPr lang="sk-SK" sz="1400" dirty="0"/>
          </a:p>
          <a:p>
            <a:pPr lvl="1" algn="just">
              <a:lnSpc>
                <a:spcPct val="100000"/>
              </a:lnSpc>
            </a:pPr>
            <a:r>
              <a:rPr lang="sk-SK" sz="1400" u="sng" dirty="0"/>
              <a:t>ak ide o obstaranie energeticky významného výrobku</a:t>
            </a:r>
            <a:r>
              <a:rPr lang="sk-SK" sz="1400" dirty="0"/>
              <a:t>, určenie požiadaviek len na taký výrobok, ktorý spĺňa kritériá najvyššej výkonnosti a patrí do najvyššej triedy energetickej účinnosti podľa osobitného predpisu </a:t>
            </a:r>
            <a:r>
              <a:rPr lang="sk-SK" sz="1400" dirty="0" smtClean="0"/>
              <a:t>(§ </a:t>
            </a:r>
            <a:r>
              <a:rPr lang="sk-SK" sz="1400" dirty="0"/>
              <a:t>42 ods. 6 </a:t>
            </a:r>
            <a:r>
              <a:rPr lang="sk-SK" sz="1400" dirty="0" smtClean="0"/>
              <a:t> - zákonné výnimky),</a:t>
            </a:r>
          </a:p>
          <a:p>
            <a:pPr lvl="1" algn="just">
              <a:lnSpc>
                <a:spcPct val="100000"/>
              </a:lnSpc>
            </a:pPr>
            <a:r>
              <a:rPr lang="sk-SK" sz="1400" u="sng" dirty="0" smtClean="0"/>
              <a:t>dokumentácia, </a:t>
            </a:r>
            <a:r>
              <a:rPr lang="sk-SK" sz="1400" u="sng" dirty="0"/>
              <a:t>plány, modely, fotografie</a:t>
            </a:r>
            <a:r>
              <a:rPr lang="sk-SK" sz="1400" dirty="0" smtClean="0"/>
              <a:t>,</a:t>
            </a:r>
            <a:r>
              <a:rPr lang="sk-SK" dirty="0"/>
              <a:t> </a:t>
            </a:r>
            <a:r>
              <a:rPr lang="sk-SK" sz="1400" dirty="0"/>
              <a:t>ak je to potrebné na vypracovanie </a:t>
            </a:r>
            <a:r>
              <a:rPr lang="sk-SK" sz="1400" dirty="0" smtClean="0"/>
              <a:t>ponuky,</a:t>
            </a:r>
            <a:endParaRPr lang="sk-SK" sz="1400" dirty="0"/>
          </a:p>
          <a:p>
            <a:pPr lvl="1" algn="just">
              <a:lnSpc>
                <a:spcPct val="100000"/>
              </a:lnSpc>
            </a:pPr>
            <a:r>
              <a:rPr lang="sk-SK" sz="1400" u="sng" dirty="0" smtClean="0"/>
              <a:t>kritériá </a:t>
            </a:r>
            <a:r>
              <a:rPr lang="sk-SK" sz="1400" u="sng" dirty="0"/>
              <a:t>na vyhodnotenie ponúk a pravidlá ich uplatnenia</a:t>
            </a:r>
            <a:r>
              <a:rPr lang="sk-SK" sz="1400" dirty="0"/>
              <a:t>,</a:t>
            </a:r>
          </a:p>
          <a:p>
            <a:pPr lvl="1" algn="just">
              <a:lnSpc>
                <a:spcPct val="100000"/>
              </a:lnSpc>
            </a:pPr>
            <a:r>
              <a:rPr lang="sk-SK" sz="1400" u="sng" dirty="0"/>
              <a:t>pokyny na vypracovanie a predkladanie ponúk</a:t>
            </a:r>
            <a:r>
              <a:rPr lang="sk-SK" sz="1400" dirty="0"/>
              <a:t>, </a:t>
            </a:r>
            <a:endParaRPr lang="sk-SK" sz="1400" dirty="0" smtClean="0"/>
          </a:p>
          <a:p>
            <a:pPr lvl="1" algn="just">
              <a:lnSpc>
                <a:spcPct val="100000"/>
              </a:lnSpc>
            </a:pPr>
            <a:r>
              <a:rPr lang="sk-SK" sz="1400" u="sng" dirty="0" smtClean="0"/>
              <a:t>návrh </a:t>
            </a:r>
            <a:r>
              <a:rPr lang="sk-SK" sz="1400" u="sng" dirty="0"/>
              <a:t>zmluvy alebo rámcovej dohody, obchodné podmienky </a:t>
            </a:r>
            <a:endParaRPr lang="sk-SK" sz="1400" dirty="0"/>
          </a:p>
          <a:p>
            <a:pPr lvl="1" algn="just">
              <a:lnSpc>
                <a:spcPct val="100000"/>
              </a:lnSpc>
            </a:pPr>
            <a:r>
              <a:rPr lang="sk-SK" sz="1400" u="sng" dirty="0"/>
              <a:t>požiadavku</a:t>
            </a:r>
            <a:r>
              <a:rPr lang="sk-SK" sz="1400" dirty="0"/>
              <a:t>, aby úspešný uchádzač v zmluve, rámcovej dohode alebo koncesnej zmluve najneskôr </a:t>
            </a:r>
            <a:r>
              <a:rPr lang="sk-SK" sz="1400" dirty="0" smtClean="0"/>
              <a:t>                 v </a:t>
            </a:r>
            <a:r>
              <a:rPr lang="sk-SK" sz="1400" dirty="0"/>
              <a:t>čase jej uzavretia uviedol </a:t>
            </a:r>
            <a:r>
              <a:rPr lang="sk-SK" sz="1400" u="sng" dirty="0"/>
              <a:t>údaje o všetkých známych subdodávateľoch, údaje o osobe oprávnenej konať za subdodávateľa</a:t>
            </a:r>
            <a:r>
              <a:rPr lang="sk-SK" sz="1400" dirty="0"/>
              <a:t> v rozsahu meno a priezvisko, adresa pobytu, dátum </a:t>
            </a:r>
            <a:r>
              <a:rPr lang="sk-SK" sz="1400" dirty="0" smtClean="0"/>
              <a:t>narodenia,</a:t>
            </a:r>
          </a:p>
          <a:p>
            <a:pPr lvl="1" algn="just">
              <a:lnSpc>
                <a:spcPct val="100000"/>
              </a:lnSpc>
            </a:pPr>
            <a:r>
              <a:rPr lang="sk-SK" sz="1400" u="sng" dirty="0" smtClean="0"/>
              <a:t>požiadavku </a:t>
            </a:r>
            <a:r>
              <a:rPr lang="sk-SK" sz="1400" u="sng" dirty="0"/>
              <a:t>na prevod práv duševného vlastníctva, ak ich prevod verejný obstarávateľ alebo obstarávateľ vyžaduje.</a:t>
            </a:r>
            <a:endParaRPr lang="sk-SK" sz="1400" b="1" u="sng" dirty="0"/>
          </a:p>
          <a:p>
            <a:pPr marL="0" indent="0">
              <a:buNone/>
            </a:pPr>
            <a:endParaRPr lang="sk-SK" sz="1400" b="1" dirty="0" smtClean="0"/>
          </a:p>
          <a:p>
            <a:pPr marL="0" indent="0">
              <a:buNone/>
            </a:pPr>
            <a:endParaRPr lang="sk-SK" sz="1400" b="1" u="sng" dirty="0"/>
          </a:p>
          <a:p>
            <a:pPr>
              <a:buFontTx/>
              <a:buChar char="-"/>
            </a:pPr>
            <a:endParaRPr lang="sk-SK" sz="1400" dirty="0" smtClean="0"/>
          </a:p>
          <a:p>
            <a:pPr>
              <a:buFontTx/>
              <a:buChar char="-"/>
            </a:pPr>
            <a:endParaRPr lang="sk-SK" sz="1100" dirty="0" smtClean="0"/>
          </a:p>
          <a:p>
            <a:pPr marL="0" indent="0">
              <a:buNone/>
            </a:pPr>
            <a:endParaRPr lang="sk-SK" sz="1100" dirty="0"/>
          </a:p>
        </p:txBody>
      </p:sp>
    </p:spTree>
    <p:extLst>
      <p:ext uri="{BB962C8B-B14F-4D97-AF65-F5344CB8AC3E}">
        <p14:creationId xmlns:p14="http://schemas.microsoft.com/office/powerpoint/2010/main" val="1050748182"/>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a:t/>
            </a:r>
            <a:br>
              <a:rPr lang="sk-SK" sz="3600" b="1" dirty="0"/>
            </a:br>
            <a:r>
              <a:rPr lang="sk-SK" sz="3600" b="1" dirty="0" smtClean="0"/>
              <a:t/>
            </a:r>
            <a:br>
              <a:rPr lang="sk-SK" sz="3600" b="1" dirty="0" smtClean="0"/>
            </a:br>
            <a:r>
              <a:rPr lang="sk-SK" sz="3600" b="1" dirty="0" smtClean="0"/>
              <a:t>Súťažné podklady</a:t>
            </a:r>
            <a:r>
              <a:rPr lang="sk-SK" b="1" dirty="0"/>
              <a:t/>
            </a:r>
            <a:br>
              <a:rPr lang="sk-SK" b="1" dirty="0"/>
            </a:br>
            <a:r>
              <a:rPr lang="sk-SK" b="1" dirty="0" smtClean="0"/>
              <a:t/>
            </a:r>
            <a:br>
              <a:rPr lang="sk-SK" b="1" dirty="0" smtClean="0"/>
            </a:br>
            <a:r>
              <a:rPr lang="sk-SK" dirty="0"/>
              <a:t/>
            </a:r>
            <a:br>
              <a:rPr lang="sk-SK" dirty="0"/>
            </a:br>
            <a:endParaRPr lang="sk-SK" dirty="0"/>
          </a:p>
        </p:txBody>
      </p:sp>
      <p:sp>
        <p:nvSpPr>
          <p:cNvPr id="4" name="Zástupný objekt pre obsah 3"/>
          <p:cNvSpPr>
            <a:spLocks noGrp="1"/>
          </p:cNvSpPr>
          <p:nvPr>
            <p:ph idx="1"/>
          </p:nvPr>
        </p:nvSpPr>
        <p:spPr>
          <a:xfrm>
            <a:off x="628650" y="1988598"/>
            <a:ext cx="7886700" cy="4150945"/>
          </a:xfrm>
        </p:spPr>
        <p:txBody>
          <a:bodyPr numCol="1"/>
          <a:lstStyle/>
          <a:p>
            <a:pPr marL="0" indent="0">
              <a:buNone/>
            </a:pPr>
            <a:r>
              <a:rPr lang="sk-SK" sz="1800" b="1" u="sng" dirty="0" smtClean="0"/>
              <a:t>NEPOVINNÉ NÁLEŽITOSTI:</a:t>
            </a:r>
          </a:p>
          <a:p>
            <a:pPr marL="687600" lvl="0">
              <a:lnSpc>
                <a:spcPct val="100000"/>
              </a:lnSpc>
            </a:pPr>
            <a:r>
              <a:rPr lang="sk-SK" sz="1600" dirty="0" smtClean="0"/>
              <a:t>požiadavka </a:t>
            </a:r>
            <a:r>
              <a:rPr lang="sk-SK" sz="1600" dirty="0"/>
              <a:t>na uvedenie podielu, ktorý majú v úmysle uchádzači zadať subdodávateľom, ako aj navrhovaných subdodávateľov, predmety subdodávok, požiadavku, aby navrhovaný subdodávateľ spĺňal podmienky účasti týkajúce sa osobného postavenia a neexistovali u neho dôvody na vylúčenie podľa § 40 ods. 6 písm. a) až h) a ods. 7 zákona a preukázal to náležitými dokladmi, </a:t>
            </a:r>
          </a:p>
          <a:p>
            <a:pPr marL="687600" lvl="0">
              <a:lnSpc>
                <a:spcPct val="100000"/>
              </a:lnSpc>
            </a:pPr>
            <a:r>
              <a:rPr lang="sk-SK" sz="1600" dirty="0" smtClean="0"/>
              <a:t>zábezpeka </a:t>
            </a:r>
          </a:p>
          <a:p>
            <a:pPr marL="687600" lvl="0">
              <a:lnSpc>
                <a:spcPct val="100000"/>
              </a:lnSpc>
            </a:pPr>
            <a:r>
              <a:rPr lang="sk-SK" sz="1600" dirty="0" smtClean="0"/>
              <a:t>osobitné </a:t>
            </a:r>
            <a:r>
              <a:rPr lang="sk-SK" sz="1600" dirty="0"/>
              <a:t>podmienky plnenia zmluvy zohľadňujúce predovšetkým ekonomické, sociálne a environmentálne hľadiská. </a:t>
            </a:r>
          </a:p>
          <a:p>
            <a:pPr marL="0" indent="0">
              <a:buNone/>
            </a:pPr>
            <a:endParaRPr lang="sk-SK" sz="1600" b="1" dirty="0"/>
          </a:p>
          <a:p>
            <a:pPr marL="0" indent="0">
              <a:buNone/>
            </a:pPr>
            <a:endParaRPr lang="sk-SK" sz="1600" b="1" dirty="0" smtClean="0"/>
          </a:p>
          <a:p>
            <a:pPr marL="0" indent="0">
              <a:buNone/>
            </a:pPr>
            <a:endParaRPr lang="sk-SK" sz="1600" b="1" u="sng" dirty="0"/>
          </a:p>
          <a:p>
            <a:pPr>
              <a:buFontTx/>
              <a:buChar char="-"/>
            </a:pPr>
            <a:endParaRPr lang="sk-SK" sz="1600" dirty="0" smtClean="0"/>
          </a:p>
          <a:p>
            <a:pPr>
              <a:buFontTx/>
              <a:buChar char="-"/>
            </a:pPr>
            <a:endParaRPr lang="sk-SK" sz="1200" dirty="0" smtClean="0"/>
          </a:p>
          <a:p>
            <a:pPr marL="0" indent="0">
              <a:buNone/>
            </a:pPr>
            <a:endParaRPr lang="sk-SK" sz="1200" dirty="0"/>
          </a:p>
        </p:txBody>
      </p:sp>
    </p:spTree>
    <p:extLst>
      <p:ext uri="{BB962C8B-B14F-4D97-AF65-F5344CB8AC3E}">
        <p14:creationId xmlns:p14="http://schemas.microsoft.com/office/powerpoint/2010/main" val="2837923971"/>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a:t/>
            </a:r>
            <a:br>
              <a:rPr lang="sk-SK" sz="3600" b="1" dirty="0"/>
            </a:br>
            <a:r>
              <a:rPr lang="sk-SK" sz="3600" b="1" dirty="0" smtClean="0"/>
              <a:t/>
            </a:r>
            <a:br>
              <a:rPr lang="sk-SK" sz="3600" b="1" dirty="0" smtClean="0"/>
            </a:br>
            <a:r>
              <a:rPr lang="sk-SK" sz="3600" b="1" dirty="0" smtClean="0"/>
              <a:t>Príklad z praxe 1/3</a:t>
            </a:r>
            <a:r>
              <a:rPr lang="sk-SK" b="1" dirty="0"/>
              <a:t/>
            </a:r>
            <a:br>
              <a:rPr lang="sk-SK" b="1" dirty="0"/>
            </a:br>
            <a:r>
              <a:rPr lang="sk-SK" b="1" dirty="0" smtClean="0"/>
              <a:t/>
            </a:r>
            <a:br>
              <a:rPr lang="sk-SK" b="1" dirty="0" smtClean="0"/>
            </a:br>
            <a:r>
              <a:rPr lang="sk-SK" dirty="0"/>
              <a:t/>
            </a:r>
            <a:br>
              <a:rPr lang="sk-SK" dirty="0"/>
            </a:br>
            <a:endParaRPr lang="sk-SK" dirty="0"/>
          </a:p>
        </p:txBody>
      </p:sp>
      <p:sp>
        <p:nvSpPr>
          <p:cNvPr id="4" name="Zástupný objekt pre obsah 3"/>
          <p:cNvSpPr>
            <a:spLocks noGrp="1"/>
          </p:cNvSpPr>
          <p:nvPr>
            <p:ph idx="1"/>
          </p:nvPr>
        </p:nvSpPr>
        <p:spPr>
          <a:xfrm>
            <a:off x="628650" y="1717983"/>
            <a:ext cx="7886700" cy="4546339"/>
          </a:xfrm>
        </p:spPr>
        <p:txBody>
          <a:bodyPr numCol="1"/>
          <a:lstStyle/>
          <a:p>
            <a:pPr marL="0" indent="0">
              <a:buNone/>
            </a:pPr>
            <a:endParaRPr lang="sk-SK" sz="1400" b="1" dirty="0" smtClean="0"/>
          </a:p>
          <a:p>
            <a:pPr marL="0" indent="0" algn="just">
              <a:spcAft>
                <a:spcPts val="0"/>
              </a:spcAft>
              <a:buNone/>
            </a:pPr>
            <a:r>
              <a:rPr lang="sk-SK" sz="1400" u="sng" dirty="0">
                <a:solidFill>
                  <a:srgbClr val="0070C0"/>
                </a:solidFill>
                <a:cs typeface="Times New Roman" panose="02020603050405020304" pitchFamily="18" charset="0"/>
                <a:hlinkClick r:id="rId2"/>
              </a:rPr>
              <a:t>Rozhodnutie </a:t>
            </a:r>
            <a:r>
              <a:rPr lang="sk-SK" sz="1400" u="sng" dirty="0" smtClean="0">
                <a:solidFill>
                  <a:srgbClr val="0070C0"/>
                </a:solidFill>
                <a:cs typeface="Times New Roman" panose="02020603050405020304" pitchFamily="18" charset="0"/>
                <a:hlinkClick r:id="rId2"/>
              </a:rPr>
              <a:t>úradu č</a:t>
            </a:r>
            <a:r>
              <a:rPr lang="sk-SK" sz="1400" u="sng" dirty="0">
                <a:solidFill>
                  <a:srgbClr val="0070C0"/>
                </a:solidFill>
                <a:cs typeface="Times New Roman" panose="02020603050405020304" pitchFamily="18" charset="0"/>
                <a:hlinkClick r:id="rId2"/>
              </a:rPr>
              <a:t>. </a:t>
            </a:r>
            <a:r>
              <a:rPr lang="sk-SK" sz="1400" u="sng" dirty="0" smtClean="0">
                <a:solidFill>
                  <a:srgbClr val="0070C0"/>
                </a:solidFill>
                <a:cs typeface="Times New Roman" panose="02020603050405020304" pitchFamily="18" charset="0"/>
                <a:hlinkClick r:id="rId2"/>
              </a:rPr>
              <a:t>12420-6000/2020-OD/7 </a:t>
            </a:r>
            <a:r>
              <a:rPr lang="sk-SK" sz="1400" u="sng" dirty="0">
                <a:solidFill>
                  <a:srgbClr val="0070C0"/>
                </a:solidFill>
                <a:cs typeface="Times New Roman" panose="02020603050405020304" pitchFamily="18" charset="0"/>
                <a:hlinkClick r:id="rId2"/>
              </a:rPr>
              <a:t>z </a:t>
            </a:r>
            <a:r>
              <a:rPr lang="sk-SK" sz="1400" u="sng" dirty="0" smtClean="0">
                <a:solidFill>
                  <a:srgbClr val="0070C0"/>
                </a:solidFill>
                <a:cs typeface="Times New Roman" panose="02020603050405020304" pitchFamily="18" charset="0"/>
                <a:hlinkClick r:id="rId2"/>
              </a:rPr>
              <a:t>21. 12. 2020</a:t>
            </a:r>
            <a:endParaRPr lang="sk-SK" sz="1400" u="sng" dirty="0" smtClean="0">
              <a:solidFill>
                <a:srgbClr val="0070C0"/>
              </a:solidFill>
              <a:cs typeface="Times New Roman" panose="02020603050405020304" pitchFamily="18" charset="0"/>
            </a:endParaRPr>
          </a:p>
          <a:p>
            <a:pPr marL="0" indent="0" algn="just">
              <a:spcAft>
                <a:spcPts val="0"/>
              </a:spcAft>
              <a:buNone/>
            </a:pPr>
            <a:endParaRPr lang="sk-SK" sz="1400" dirty="0"/>
          </a:p>
          <a:p>
            <a:pPr algn="just">
              <a:lnSpc>
                <a:spcPct val="100000"/>
              </a:lnSpc>
              <a:spcBef>
                <a:spcPts val="0"/>
              </a:spcBef>
            </a:pPr>
            <a:r>
              <a:rPr lang="sk-SK" sz="1400" dirty="0"/>
              <a:t>K</a:t>
            </a:r>
            <a:r>
              <a:rPr lang="sk-SK" sz="1400" dirty="0" smtClean="0"/>
              <a:t>onanie o </a:t>
            </a:r>
            <a:r>
              <a:rPr lang="sk-SK" sz="1400" dirty="0"/>
              <a:t>preskúmanie úkonov kontrolovaného po uzavretí zmluvy z vlastného podnetu </a:t>
            </a:r>
            <a:r>
              <a:rPr lang="sk-SK" sz="1400" dirty="0" smtClean="0"/>
              <a:t>úradu.</a:t>
            </a:r>
          </a:p>
          <a:p>
            <a:pPr marL="0" indent="0" algn="just">
              <a:lnSpc>
                <a:spcPct val="100000"/>
              </a:lnSpc>
              <a:spcBef>
                <a:spcPts val="0"/>
              </a:spcBef>
              <a:buNone/>
            </a:pPr>
            <a:endParaRPr lang="sk-SK" sz="1400" dirty="0"/>
          </a:p>
          <a:p>
            <a:pPr algn="just">
              <a:lnSpc>
                <a:spcPct val="100000"/>
              </a:lnSpc>
              <a:spcBef>
                <a:spcPts val="0"/>
              </a:spcBef>
            </a:pPr>
            <a:r>
              <a:rPr lang="sk-SK" sz="1400" dirty="0"/>
              <a:t>N</a:t>
            </a:r>
            <a:r>
              <a:rPr lang="sk-SK" sz="1400" dirty="0" smtClean="0"/>
              <a:t>adlimitná zákazka na </a:t>
            </a:r>
            <a:r>
              <a:rPr lang="sk-SK" sz="1400" dirty="0"/>
              <a:t>dodanie </a:t>
            </a:r>
            <a:r>
              <a:rPr lang="sk-SK" sz="1400" dirty="0" smtClean="0"/>
              <a:t>tovaru s názvom „Modernizácia </a:t>
            </a:r>
            <a:r>
              <a:rPr lang="sk-SK" sz="1400" dirty="0"/>
              <a:t>a ekologizácia výrobných zariadení, kameňolom Devín“</a:t>
            </a:r>
            <a:r>
              <a:rPr lang="sk-SK" sz="1400" dirty="0" smtClean="0"/>
              <a:t> postupom </a:t>
            </a:r>
            <a:r>
              <a:rPr lang="sk-SK" sz="1400" dirty="0"/>
              <a:t>verejnej </a:t>
            </a:r>
            <a:r>
              <a:rPr lang="sk-SK" sz="1400" dirty="0" smtClean="0"/>
              <a:t>súťaže. </a:t>
            </a:r>
            <a:r>
              <a:rPr lang="sk-SK" sz="1400" u="sng" dirty="0" smtClean="0">
                <a:solidFill>
                  <a:srgbClr val="0070C0"/>
                </a:solidFill>
                <a:cs typeface="Times New Roman" panose="02020603050405020304" pitchFamily="18" charset="0"/>
              </a:rPr>
              <a:t> </a:t>
            </a:r>
          </a:p>
          <a:p>
            <a:pPr marL="0" indent="0" algn="just">
              <a:lnSpc>
                <a:spcPct val="100000"/>
              </a:lnSpc>
              <a:spcBef>
                <a:spcPts val="0"/>
              </a:spcBef>
              <a:buNone/>
            </a:pPr>
            <a:endParaRPr lang="sk-SK" sz="1400" dirty="0"/>
          </a:p>
          <a:p>
            <a:pPr marL="0" indent="0" algn="just">
              <a:lnSpc>
                <a:spcPct val="100000"/>
              </a:lnSpc>
              <a:spcBef>
                <a:spcPts val="0"/>
              </a:spcBef>
              <a:buNone/>
            </a:pPr>
            <a:r>
              <a:rPr lang="sk-SK" sz="1400" dirty="0" smtClean="0"/>
              <a:t>-</a:t>
            </a:r>
            <a:r>
              <a:rPr lang="sk-SK" sz="1400" dirty="0"/>
              <a:t>úrad požiadal o odborné stanovisko z oblasti </a:t>
            </a:r>
            <a:r>
              <a:rPr lang="sk-SK" sz="1400" dirty="0" smtClean="0"/>
              <a:t>strojárstva,</a:t>
            </a:r>
          </a:p>
          <a:p>
            <a:pPr marL="0" indent="0" algn="just">
              <a:lnSpc>
                <a:spcPct val="100000"/>
              </a:lnSpc>
              <a:spcBef>
                <a:spcPts val="0"/>
              </a:spcBef>
              <a:buNone/>
            </a:pPr>
            <a:r>
              <a:rPr lang="sk-SK" sz="1400" dirty="0" smtClean="0"/>
              <a:t>-kontrolovaný neopísal </a:t>
            </a:r>
            <a:r>
              <a:rPr lang="sk-SK" sz="1400" dirty="0"/>
              <a:t>zariadenia </a:t>
            </a:r>
            <a:r>
              <a:rPr lang="sk-SK" sz="1400" dirty="0" smtClean="0"/>
              <a:t>(konkrétne „mobilný </a:t>
            </a:r>
            <a:r>
              <a:rPr lang="sk-SK" sz="1400" dirty="0"/>
              <a:t>vibračný triedič“ a „čelný kolesový nakladač</a:t>
            </a:r>
            <a:r>
              <a:rPr lang="sk-SK" sz="1400" dirty="0" smtClean="0"/>
              <a:t>“) </a:t>
            </a:r>
            <a:r>
              <a:rPr lang="sk-SK" sz="1400" dirty="0"/>
              <a:t>v rámci časti 1 predmetu zákazky </a:t>
            </a:r>
            <a:r>
              <a:rPr lang="sk-SK" sz="1400" dirty="0" smtClean="0"/>
              <a:t>jednoznačne, </a:t>
            </a:r>
          </a:p>
          <a:p>
            <a:pPr marL="0" indent="0" algn="just">
              <a:lnSpc>
                <a:spcPct val="100000"/>
              </a:lnSpc>
              <a:spcBef>
                <a:spcPts val="0"/>
              </a:spcBef>
              <a:buNone/>
            </a:pPr>
            <a:r>
              <a:rPr lang="sk-SK" sz="1400" dirty="0" smtClean="0"/>
              <a:t>-stanovil </a:t>
            </a:r>
            <a:r>
              <a:rPr lang="sk-SK" sz="1400" dirty="0"/>
              <a:t>takú kombináciu technických parametrov, že ich nedokáže splniť žiadne zariadenie na relevantnom trhu, vrátane </a:t>
            </a:r>
            <a:r>
              <a:rPr lang="sk-SK" sz="1400" dirty="0" smtClean="0"/>
              <a:t>úspešného uchádzača, </a:t>
            </a:r>
            <a:r>
              <a:rPr lang="sk-SK" sz="1400" dirty="0"/>
              <a:t>napriek tomu, že na relevantnom trhu síce existujú zariadenia, ktoré spĺňajú kontrolovaným požadovaný účel použitia, avšak nespĺňajú všetky stanovené požiadavky, </a:t>
            </a:r>
            <a:endParaRPr lang="sk-SK" sz="1400" dirty="0" smtClean="0"/>
          </a:p>
          <a:p>
            <a:pPr algn="just">
              <a:lnSpc>
                <a:spcPct val="100000"/>
              </a:lnSpc>
              <a:spcBef>
                <a:spcPts val="0"/>
              </a:spcBef>
              <a:buFontTx/>
              <a:buChar char="-"/>
            </a:pPr>
            <a:endParaRPr lang="sk-SK" sz="1400" dirty="0" smtClean="0">
              <a:cs typeface="Times New Roman" panose="02020603050405020304" pitchFamily="18" charset="0"/>
            </a:endParaRPr>
          </a:p>
          <a:p>
            <a:pPr marL="0" indent="0" algn="just">
              <a:lnSpc>
                <a:spcPct val="100000"/>
              </a:lnSpc>
              <a:spcBef>
                <a:spcPts val="0"/>
              </a:spcBef>
              <a:buNone/>
            </a:pPr>
            <a:r>
              <a:rPr lang="sk-SK" sz="1400" b="1" dirty="0" smtClean="0">
                <a:cs typeface="Times New Roman" panose="02020603050405020304" pitchFamily="18" charset="0"/>
              </a:rPr>
              <a:t>-</a:t>
            </a:r>
            <a:r>
              <a:rPr lang="sk-SK" sz="1400" b="1" dirty="0">
                <a:cs typeface="Times New Roman" panose="02020603050405020304" pitchFamily="18" charset="0"/>
              </a:rPr>
              <a:t>postupoval v rozpore s § </a:t>
            </a:r>
            <a:r>
              <a:rPr lang="sk-SK" sz="1400" b="1" dirty="0" smtClean="0">
                <a:cs typeface="Times New Roman" panose="02020603050405020304" pitchFamily="18" charset="0"/>
              </a:rPr>
              <a:t>42 ods</a:t>
            </a:r>
            <a:r>
              <a:rPr lang="sk-SK" sz="1400" b="1" dirty="0">
                <a:cs typeface="Times New Roman" panose="02020603050405020304" pitchFamily="18" charset="0"/>
              </a:rPr>
              <a:t>. </a:t>
            </a:r>
            <a:r>
              <a:rPr lang="sk-SK" sz="1400" b="1" dirty="0" smtClean="0">
                <a:cs typeface="Times New Roman" panose="02020603050405020304" pitchFamily="18" charset="0"/>
              </a:rPr>
              <a:t>1 ZVO v </a:t>
            </a:r>
            <a:r>
              <a:rPr lang="pl-PL" sz="1400" b="1" dirty="0" smtClean="0"/>
              <a:t>spojení </a:t>
            </a:r>
            <a:r>
              <a:rPr lang="pl-PL" sz="1400" b="1" dirty="0"/>
              <a:t>s § 10 ods. 2 </a:t>
            </a:r>
            <a:r>
              <a:rPr lang="pl-PL" sz="1400" b="1" dirty="0" smtClean="0"/>
              <a:t>ZVO</a:t>
            </a:r>
            <a:r>
              <a:rPr lang="sk-SK" sz="1400" b="1" dirty="0" smtClean="0">
                <a:cs typeface="Times New Roman" panose="02020603050405020304" pitchFamily="18" charset="0"/>
              </a:rPr>
              <a:t>, </a:t>
            </a:r>
            <a:r>
              <a:rPr lang="sk-SK" sz="1400" b="1" dirty="0" smtClean="0"/>
              <a:t>a</a:t>
            </a:r>
            <a:r>
              <a:rPr lang="sk-SK" sz="1400" dirty="0" smtClean="0"/>
              <a:t> </a:t>
            </a:r>
            <a:r>
              <a:rPr lang="sk-SK" sz="1400" b="1" dirty="0" smtClean="0"/>
              <a:t>to </a:t>
            </a:r>
            <a:r>
              <a:rPr lang="sk-SK" sz="1400" b="1" dirty="0"/>
              <a:t>princíp </a:t>
            </a:r>
            <a:r>
              <a:rPr lang="sk-SK" sz="1400" b="1" dirty="0" smtClean="0"/>
              <a:t>transparentnosti, </a:t>
            </a:r>
            <a:r>
              <a:rPr lang="sk-SK" sz="1400" b="1" dirty="0" smtClean="0">
                <a:cs typeface="Times New Roman" panose="02020603050405020304" pitchFamily="18" charset="0"/>
              </a:rPr>
              <a:t> </a:t>
            </a:r>
          </a:p>
          <a:p>
            <a:pPr marL="0" indent="0" algn="just">
              <a:lnSpc>
                <a:spcPct val="100000"/>
              </a:lnSpc>
              <a:spcBef>
                <a:spcPts val="0"/>
              </a:spcBef>
              <a:buNone/>
            </a:pPr>
            <a:r>
              <a:rPr lang="sk-SK" sz="1400" dirty="0" smtClean="0">
                <a:cs typeface="Times New Roman" panose="02020603050405020304" pitchFamily="18" charset="0"/>
              </a:rPr>
              <a:t>-</a:t>
            </a:r>
            <a:r>
              <a:rPr lang="sk-SK" sz="1400" dirty="0" smtClean="0"/>
              <a:t>takýto </a:t>
            </a:r>
            <a:r>
              <a:rPr lang="sk-SK" sz="1400" dirty="0"/>
              <a:t>opis predmetu zákazky je </a:t>
            </a:r>
            <a:r>
              <a:rPr lang="sk-SK" sz="1400" dirty="0" smtClean="0"/>
              <a:t>nejednoznačný, mohol </a:t>
            </a:r>
            <a:r>
              <a:rPr lang="sk-SK" sz="1400" dirty="0"/>
              <a:t>od účasti v predmetnom verejnom obstarávaní odradiť záujemcov/dodávateľov schopných dodať predmet zákazky, ktorý by síce spĺňal kontrolovaným požadovaný účel použitia, avšak nespĺňal by kontrolovaným stanovené technické </a:t>
            </a:r>
            <a:r>
              <a:rPr lang="sk-SK" sz="1400" dirty="0" smtClean="0"/>
              <a:t>požiadavky – konštatovaný </a:t>
            </a:r>
            <a:r>
              <a:rPr lang="sk-SK" sz="1400" b="1" dirty="0" smtClean="0">
                <a:cs typeface="Times New Roman" panose="02020603050405020304" pitchFamily="18" charset="0"/>
              </a:rPr>
              <a:t>možný vplyv </a:t>
            </a:r>
            <a:r>
              <a:rPr lang="sk-SK" sz="1400" b="1" dirty="0">
                <a:cs typeface="Times New Roman" panose="02020603050405020304" pitchFamily="18" charset="0"/>
              </a:rPr>
              <a:t>na výsledok verejného </a:t>
            </a:r>
            <a:r>
              <a:rPr lang="sk-SK" sz="1400" b="1" dirty="0" smtClean="0">
                <a:cs typeface="Times New Roman" panose="02020603050405020304" pitchFamily="18" charset="0"/>
              </a:rPr>
              <a:t>obstarávania</a:t>
            </a:r>
            <a:r>
              <a:rPr lang="sk-SK" sz="1400" dirty="0">
                <a:cs typeface="Times New Roman" panose="02020603050405020304" pitchFamily="18" charset="0"/>
              </a:rPr>
              <a:t>.</a:t>
            </a:r>
            <a:endParaRPr lang="sk-SK" sz="1400" dirty="0"/>
          </a:p>
        </p:txBody>
      </p:sp>
    </p:spTree>
    <p:extLst>
      <p:ext uri="{BB962C8B-B14F-4D97-AF65-F5344CB8AC3E}">
        <p14:creationId xmlns:p14="http://schemas.microsoft.com/office/powerpoint/2010/main" val="46874293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a:t/>
            </a:r>
            <a:br>
              <a:rPr lang="sk-SK" sz="3600" b="1" dirty="0"/>
            </a:br>
            <a:r>
              <a:rPr lang="sk-SK" sz="3600" b="1" dirty="0" smtClean="0"/>
              <a:t/>
            </a:r>
            <a:br>
              <a:rPr lang="sk-SK" sz="3600" b="1" dirty="0" smtClean="0"/>
            </a:br>
            <a:r>
              <a:rPr lang="sk-SK" sz="3600" b="1" dirty="0" smtClean="0"/>
              <a:t>Príklad z praxe 2/3</a:t>
            </a:r>
            <a:r>
              <a:rPr lang="sk-SK" b="1" dirty="0" smtClean="0"/>
              <a:t/>
            </a:r>
            <a:br>
              <a:rPr lang="sk-SK" b="1" dirty="0" smtClean="0"/>
            </a:br>
            <a:r>
              <a:rPr lang="sk-SK" b="1" dirty="0" smtClean="0"/>
              <a:t/>
            </a:r>
            <a:br>
              <a:rPr lang="sk-SK" b="1" dirty="0" smtClean="0"/>
            </a:br>
            <a:r>
              <a:rPr lang="sk-SK" dirty="0"/>
              <a:t/>
            </a:r>
            <a:br>
              <a:rPr lang="sk-SK" dirty="0"/>
            </a:br>
            <a:endParaRPr lang="sk-SK" dirty="0"/>
          </a:p>
        </p:txBody>
      </p:sp>
      <p:sp>
        <p:nvSpPr>
          <p:cNvPr id="4" name="Zástupný objekt pre obsah 3"/>
          <p:cNvSpPr>
            <a:spLocks noGrp="1"/>
          </p:cNvSpPr>
          <p:nvPr>
            <p:ph idx="1"/>
          </p:nvPr>
        </p:nvSpPr>
        <p:spPr>
          <a:xfrm>
            <a:off x="628650" y="1717983"/>
            <a:ext cx="7886700" cy="4421561"/>
          </a:xfrm>
        </p:spPr>
        <p:txBody>
          <a:bodyPr numCol="1"/>
          <a:lstStyle/>
          <a:p>
            <a:pPr marL="0" indent="0">
              <a:buNone/>
            </a:pPr>
            <a:endParaRPr lang="sk-SK" sz="1400" b="1" dirty="0" smtClean="0"/>
          </a:p>
          <a:p>
            <a:pPr marL="0" indent="0" algn="just">
              <a:spcAft>
                <a:spcPts val="0"/>
              </a:spcAft>
              <a:buNone/>
            </a:pPr>
            <a:r>
              <a:rPr lang="sk-SK" sz="1400" u="sng" dirty="0">
                <a:solidFill>
                  <a:srgbClr val="0070C0"/>
                </a:solidFill>
                <a:cs typeface="Times New Roman" panose="02020603050405020304" pitchFamily="18" charset="0"/>
                <a:hlinkClick r:id="rId2"/>
              </a:rPr>
              <a:t>Rozhodnutie </a:t>
            </a:r>
            <a:r>
              <a:rPr lang="sk-SK" sz="1400" u="sng" dirty="0" smtClean="0">
                <a:solidFill>
                  <a:srgbClr val="0070C0"/>
                </a:solidFill>
                <a:cs typeface="Times New Roman" panose="02020603050405020304" pitchFamily="18" charset="0"/>
                <a:hlinkClick r:id="rId2"/>
              </a:rPr>
              <a:t>Rady úradu č</a:t>
            </a:r>
            <a:r>
              <a:rPr lang="sk-SK" sz="1400" u="sng" dirty="0">
                <a:solidFill>
                  <a:srgbClr val="0070C0"/>
                </a:solidFill>
                <a:cs typeface="Times New Roman" panose="02020603050405020304" pitchFamily="18" charset="0"/>
                <a:hlinkClick r:id="rId2"/>
              </a:rPr>
              <a:t>. </a:t>
            </a:r>
            <a:r>
              <a:rPr lang="sk-SK" sz="1400" u="sng" dirty="0" smtClean="0">
                <a:solidFill>
                  <a:srgbClr val="0070C0"/>
                </a:solidFill>
                <a:cs typeface="Times New Roman" panose="02020603050405020304" pitchFamily="18" charset="0"/>
                <a:hlinkClick r:id="rId2"/>
              </a:rPr>
              <a:t>6360-9000/2017 </a:t>
            </a:r>
            <a:r>
              <a:rPr lang="sk-SK" sz="1400" u="sng" dirty="0">
                <a:solidFill>
                  <a:srgbClr val="0070C0"/>
                </a:solidFill>
                <a:cs typeface="Times New Roman" panose="02020603050405020304" pitchFamily="18" charset="0"/>
                <a:hlinkClick r:id="rId2"/>
              </a:rPr>
              <a:t>z </a:t>
            </a:r>
            <a:r>
              <a:rPr lang="sk-SK" sz="1400" u="sng" dirty="0" smtClean="0">
                <a:solidFill>
                  <a:srgbClr val="0070C0"/>
                </a:solidFill>
                <a:cs typeface="Times New Roman" panose="02020603050405020304" pitchFamily="18" charset="0"/>
                <a:hlinkClick r:id="rId2"/>
              </a:rPr>
              <a:t>16. 05. 2017</a:t>
            </a:r>
            <a:endParaRPr lang="sk-SK" sz="1400" dirty="0"/>
          </a:p>
          <a:p>
            <a:pPr algn="just">
              <a:lnSpc>
                <a:spcPct val="100000"/>
              </a:lnSpc>
              <a:spcBef>
                <a:spcPts val="0"/>
              </a:spcBef>
            </a:pPr>
            <a:endParaRPr lang="sk-SK" sz="1400" dirty="0" smtClean="0"/>
          </a:p>
          <a:p>
            <a:pPr algn="just">
              <a:lnSpc>
                <a:spcPct val="100000"/>
              </a:lnSpc>
              <a:spcBef>
                <a:spcPts val="0"/>
              </a:spcBef>
            </a:pPr>
            <a:r>
              <a:rPr lang="sk-SK" sz="1400" dirty="0" smtClean="0"/>
              <a:t>Podlimitná </a:t>
            </a:r>
            <a:r>
              <a:rPr lang="sk-SK" sz="1400" dirty="0"/>
              <a:t>zákazka na uskutočnenie stavebných </a:t>
            </a:r>
            <a:r>
              <a:rPr lang="sk-SK" sz="1400" dirty="0" smtClean="0"/>
              <a:t>prác </a:t>
            </a:r>
            <a:r>
              <a:rPr lang="sk-SK" sz="1400" dirty="0"/>
              <a:t>na predmet zákazky „Rekonštrukcia budovy Bratislavského bábkového divadla“</a:t>
            </a:r>
            <a:endParaRPr lang="sk-SK" sz="1400" dirty="0" smtClean="0"/>
          </a:p>
          <a:p>
            <a:pPr marL="0" indent="0" algn="just">
              <a:lnSpc>
                <a:spcPct val="100000"/>
              </a:lnSpc>
              <a:spcBef>
                <a:spcPts val="0"/>
              </a:spcBef>
              <a:buNone/>
            </a:pPr>
            <a:endParaRPr lang="sk-SK" sz="1400" dirty="0"/>
          </a:p>
          <a:p>
            <a:pPr algn="just">
              <a:lnSpc>
                <a:spcPct val="100000"/>
              </a:lnSpc>
              <a:spcBef>
                <a:spcPts val="0"/>
              </a:spcBef>
            </a:pPr>
            <a:r>
              <a:rPr lang="sk-SK" sz="1400" dirty="0"/>
              <a:t>D</a:t>
            </a:r>
            <a:r>
              <a:rPr lang="sk-SK" sz="1400" dirty="0" smtClean="0"/>
              <a:t>ruhostupňový orgán úradu (Rada úradu) v odvolacom konaní </a:t>
            </a:r>
            <a:r>
              <a:rPr lang="sk-SK" sz="1400" dirty="0"/>
              <a:t>posúdila odvolanie kontrolovaného </a:t>
            </a:r>
            <a:r>
              <a:rPr lang="sk-SK" sz="1400" dirty="0" smtClean="0"/>
              <a:t>                       ako nedôvodné</a:t>
            </a:r>
            <a:r>
              <a:rPr lang="sk-SK" sz="1400" dirty="0"/>
              <a:t>.</a:t>
            </a:r>
            <a:endParaRPr lang="sk-SK" sz="1400" dirty="0" smtClean="0"/>
          </a:p>
          <a:p>
            <a:pPr algn="just">
              <a:lnSpc>
                <a:spcPct val="100000"/>
              </a:lnSpc>
              <a:spcBef>
                <a:spcPts val="0"/>
              </a:spcBef>
            </a:pPr>
            <a:endParaRPr lang="sk-SK" sz="1400" dirty="0" smtClean="0"/>
          </a:p>
          <a:p>
            <a:pPr marL="0" indent="0" algn="just">
              <a:lnSpc>
                <a:spcPct val="100000"/>
              </a:lnSpc>
              <a:spcBef>
                <a:spcPts val="0"/>
              </a:spcBef>
              <a:buNone/>
            </a:pPr>
            <a:r>
              <a:rPr lang="sk-SK" sz="1400" dirty="0"/>
              <a:t>K</a:t>
            </a:r>
            <a:r>
              <a:rPr lang="sk-SK" sz="1400" dirty="0" smtClean="0"/>
              <a:t>ontrolovaný podal odvolanie: nesúhlasí </a:t>
            </a:r>
            <a:r>
              <a:rPr lang="sk-SK" sz="1400" dirty="0"/>
              <a:t>s tvrdením úradu, že neopísal predmet zákazky jednoznačne </a:t>
            </a:r>
            <a:r>
              <a:rPr lang="sk-SK" sz="1400" dirty="0" smtClean="0"/>
              <a:t>                      a </a:t>
            </a:r>
            <a:r>
              <a:rPr lang="sk-SK" sz="1400" dirty="0"/>
              <a:t>úplne, pričom má za to, že poskytol uchádzačom dostatočný objem informácií, týkajúci sa výkazu výmer, ktorý je potrebný pre predloženie </a:t>
            </a:r>
            <a:r>
              <a:rPr lang="sk-SK" sz="1400" dirty="0" smtClean="0"/>
              <a:t>ponuky,</a:t>
            </a:r>
          </a:p>
          <a:p>
            <a:pPr marL="0" indent="0" algn="just">
              <a:lnSpc>
                <a:spcPct val="100000"/>
              </a:lnSpc>
              <a:spcBef>
                <a:spcPts val="0"/>
              </a:spcBef>
              <a:buNone/>
            </a:pPr>
            <a:endParaRPr lang="sk-SK" sz="1400" dirty="0"/>
          </a:p>
          <a:p>
            <a:pPr marL="0" indent="0" algn="just">
              <a:lnSpc>
                <a:spcPct val="100000"/>
              </a:lnSpc>
              <a:spcBef>
                <a:spcPts val="0"/>
              </a:spcBef>
              <a:buNone/>
            </a:pPr>
            <a:r>
              <a:rPr lang="sk-SK" sz="1400" dirty="0"/>
              <a:t>K</a:t>
            </a:r>
            <a:r>
              <a:rPr lang="sk-SK" sz="1400" dirty="0" smtClean="0"/>
              <a:t>ontrolovaný </a:t>
            </a:r>
            <a:r>
              <a:rPr lang="sk-SK" sz="1400" dirty="0"/>
              <a:t>pri niektorých položkách z výkazu výmer neposkytol záujemcovi všetky potrebné informácie </a:t>
            </a:r>
            <a:r>
              <a:rPr lang="sk-SK" sz="1400" dirty="0" smtClean="0"/>
              <a:t>   na </a:t>
            </a:r>
            <a:r>
              <a:rPr lang="sk-SK" sz="1400" dirty="0"/>
              <a:t>ich ocenenie, resp. vypracovanie ponuky – neposkytol dostatočné informácie o predmete </a:t>
            </a:r>
            <a:r>
              <a:rPr lang="sk-SK" sz="1400" dirty="0" smtClean="0"/>
              <a:t>zákazky</a:t>
            </a:r>
          </a:p>
          <a:p>
            <a:pPr marL="0" indent="0" algn="just">
              <a:lnSpc>
                <a:spcPct val="100000"/>
              </a:lnSpc>
              <a:spcBef>
                <a:spcPts val="0"/>
              </a:spcBef>
              <a:buNone/>
            </a:pPr>
            <a:endParaRPr lang="sk-SK" sz="1400" dirty="0" smtClean="0">
              <a:cs typeface="Times New Roman" panose="02020603050405020304" pitchFamily="18" charset="0"/>
            </a:endParaRPr>
          </a:p>
          <a:p>
            <a:pPr marL="0" indent="0" algn="just">
              <a:lnSpc>
                <a:spcPct val="100000"/>
              </a:lnSpc>
              <a:spcBef>
                <a:spcPts val="0"/>
              </a:spcBef>
              <a:buNone/>
            </a:pPr>
            <a:r>
              <a:rPr lang="sk-SK" sz="1400" b="1" dirty="0" smtClean="0">
                <a:cs typeface="Times New Roman" panose="02020603050405020304" pitchFamily="18" charset="0"/>
              </a:rPr>
              <a:t>Kontrolovaný postupoval </a:t>
            </a:r>
            <a:r>
              <a:rPr lang="sk-SK" sz="1400" b="1" dirty="0">
                <a:cs typeface="Times New Roman" panose="02020603050405020304" pitchFamily="18" charset="0"/>
              </a:rPr>
              <a:t>v rozpore s § </a:t>
            </a:r>
            <a:r>
              <a:rPr lang="sk-SK" sz="1400" b="1" dirty="0" smtClean="0">
                <a:cs typeface="Times New Roman" panose="02020603050405020304" pitchFamily="18" charset="0"/>
              </a:rPr>
              <a:t>42 ods</a:t>
            </a:r>
            <a:r>
              <a:rPr lang="sk-SK" sz="1400" b="1" dirty="0">
                <a:cs typeface="Times New Roman" panose="02020603050405020304" pitchFamily="18" charset="0"/>
              </a:rPr>
              <a:t>. </a:t>
            </a:r>
            <a:r>
              <a:rPr lang="sk-SK" sz="1400" b="1" dirty="0" smtClean="0">
                <a:cs typeface="Times New Roman" panose="02020603050405020304" pitchFamily="18" charset="0"/>
              </a:rPr>
              <a:t>1 ZVO v </a:t>
            </a:r>
            <a:r>
              <a:rPr lang="pl-PL" sz="1400" b="1" dirty="0" smtClean="0"/>
              <a:t>spojení </a:t>
            </a:r>
            <a:r>
              <a:rPr lang="pl-PL" sz="1400" b="1" dirty="0"/>
              <a:t>s § 10 ods. 2 </a:t>
            </a:r>
            <a:r>
              <a:rPr lang="pl-PL" sz="1400" b="1" dirty="0" smtClean="0"/>
              <a:t>ZVO</a:t>
            </a:r>
            <a:r>
              <a:rPr lang="sk-SK" sz="1400" b="1" dirty="0" smtClean="0">
                <a:cs typeface="Times New Roman" panose="02020603050405020304" pitchFamily="18" charset="0"/>
              </a:rPr>
              <a:t>, </a:t>
            </a:r>
            <a:r>
              <a:rPr lang="sk-SK" sz="1400" b="1" dirty="0" smtClean="0"/>
              <a:t>a</a:t>
            </a:r>
            <a:r>
              <a:rPr lang="sk-SK" sz="1400" dirty="0" smtClean="0"/>
              <a:t> </a:t>
            </a:r>
            <a:r>
              <a:rPr lang="sk-SK" sz="1400" b="1" dirty="0" smtClean="0"/>
              <a:t>to </a:t>
            </a:r>
            <a:r>
              <a:rPr lang="sk-SK" sz="1400" b="1" dirty="0"/>
              <a:t>princíp transparentnosti </a:t>
            </a:r>
            <a:r>
              <a:rPr lang="sk-SK" sz="1400" b="1" dirty="0" smtClean="0">
                <a:cs typeface="Times New Roman" panose="02020603050405020304" pitchFamily="18" charset="0"/>
              </a:rPr>
              <a:t> </a:t>
            </a:r>
          </a:p>
          <a:p>
            <a:pPr marL="0" indent="0" algn="just">
              <a:lnSpc>
                <a:spcPct val="100000"/>
              </a:lnSpc>
              <a:spcBef>
                <a:spcPts val="0"/>
              </a:spcBef>
              <a:buNone/>
            </a:pPr>
            <a:endParaRPr lang="sk-SK" sz="1400" b="1" dirty="0" smtClean="0">
              <a:cs typeface="Times New Roman" panose="02020603050405020304" pitchFamily="18" charset="0"/>
            </a:endParaRPr>
          </a:p>
          <a:p>
            <a:pPr marL="0" indent="0" algn="just">
              <a:lnSpc>
                <a:spcPct val="100000"/>
              </a:lnSpc>
              <a:spcBef>
                <a:spcPts val="0"/>
              </a:spcBef>
              <a:buNone/>
            </a:pPr>
            <a:r>
              <a:rPr lang="sk-SK" sz="1400" dirty="0" smtClean="0">
                <a:cs typeface="Times New Roman" panose="02020603050405020304" pitchFamily="18" charset="0"/>
              </a:rPr>
              <a:t>Rada úradu považuje </a:t>
            </a:r>
            <a:r>
              <a:rPr lang="sk-SK" sz="1400" dirty="0" smtClean="0"/>
              <a:t>námietky </a:t>
            </a:r>
            <a:r>
              <a:rPr lang="sk-SK" sz="1400" dirty="0"/>
              <a:t>navrhovateľa v tejto časti za opodstatnené a stotožnila sa s rozhodnutím úradu.</a:t>
            </a:r>
          </a:p>
          <a:p>
            <a:pPr marL="0" indent="0" algn="just">
              <a:lnSpc>
                <a:spcPct val="100000"/>
              </a:lnSpc>
              <a:spcBef>
                <a:spcPts val="0"/>
              </a:spcBef>
              <a:buNone/>
            </a:pPr>
            <a:endParaRPr lang="sk-SK" sz="1400" dirty="0"/>
          </a:p>
        </p:txBody>
      </p:sp>
    </p:spTree>
    <p:extLst>
      <p:ext uri="{BB962C8B-B14F-4D97-AF65-F5344CB8AC3E}">
        <p14:creationId xmlns:p14="http://schemas.microsoft.com/office/powerpoint/2010/main" val="424396080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2400" dirty="0" smtClean="0">
                <a:latin typeface="+mn-lt"/>
                <a:ea typeface="Verdana" panose="020B0604030504040204" pitchFamily="34" charset="0"/>
              </a:rPr>
              <a:t>Určenie podmienok účasti § 38 ZVO</a:t>
            </a:r>
            <a:endParaRPr lang="sk-SK" sz="2400" dirty="0">
              <a:latin typeface="+mn-lt"/>
              <a:ea typeface="Verdana" panose="020B0604030504040204" pitchFamily="34" charset="0"/>
            </a:endParaRPr>
          </a:p>
        </p:txBody>
      </p:sp>
      <p:sp>
        <p:nvSpPr>
          <p:cNvPr id="3" name="Zástupný objekt pre obsah 2"/>
          <p:cNvSpPr>
            <a:spLocks noGrp="1"/>
          </p:cNvSpPr>
          <p:nvPr>
            <p:ph idx="1"/>
          </p:nvPr>
        </p:nvSpPr>
        <p:spPr>
          <a:xfrm>
            <a:off x="628650" y="1635436"/>
            <a:ext cx="7886700" cy="4313918"/>
          </a:xfrm>
        </p:spPr>
        <p:txBody>
          <a:bodyPr/>
          <a:lstStyle/>
          <a:p>
            <a:pPr algn="just">
              <a:lnSpc>
                <a:spcPct val="150000"/>
              </a:lnSpc>
            </a:pPr>
            <a:r>
              <a:rPr lang="sk-SK" sz="1600" b="1" dirty="0">
                <a:ea typeface="Verdana" panose="020B0604030504040204" pitchFamily="34" charset="0"/>
              </a:rPr>
              <a:t>Podmienky </a:t>
            </a:r>
            <a:r>
              <a:rPr lang="sk-SK" sz="1600" b="1" dirty="0" smtClean="0">
                <a:ea typeface="Verdana" panose="020B0604030504040204" pitchFamily="34" charset="0"/>
              </a:rPr>
              <a:t>účasti </a:t>
            </a:r>
            <a:r>
              <a:rPr lang="sk-SK" sz="1600" dirty="0" smtClean="0">
                <a:ea typeface="Verdana" panose="020B0604030504040204" pitchFamily="34" charset="0"/>
              </a:rPr>
              <a:t>- základný </a:t>
            </a:r>
            <a:r>
              <a:rPr lang="sk-SK" sz="1600" dirty="0">
                <a:ea typeface="Verdana" panose="020B0604030504040204" pitchFamily="34" charset="0"/>
              </a:rPr>
              <a:t>rámec </a:t>
            </a:r>
            <a:r>
              <a:rPr lang="sk-SK" sz="1600" dirty="0" smtClean="0">
                <a:ea typeface="Verdana" panose="020B0604030504040204" pitchFamily="34" charset="0"/>
              </a:rPr>
              <a:t>požiadaviek</a:t>
            </a:r>
            <a:r>
              <a:rPr lang="sk-SK" sz="1600" dirty="0">
                <a:ea typeface="Verdana" panose="020B0604030504040204" pitchFamily="34" charset="0"/>
              </a:rPr>
              <a:t>, resp. základné kvalifikačné predpoklady </a:t>
            </a:r>
            <a:r>
              <a:rPr lang="sk-SK" sz="1600" dirty="0" smtClean="0">
                <a:ea typeface="Verdana" panose="020B0604030504040204" pitchFamily="34" charset="0"/>
              </a:rPr>
              <a:t>subjektov do verejného obstarávania.</a:t>
            </a:r>
            <a:endParaRPr lang="sk-SK" sz="1600" b="1" dirty="0">
              <a:ea typeface="Verdana" panose="020B0604030504040204" pitchFamily="34" charset="0"/>
            </a:endParaRPr>
          </a:p>
          <a:p>
            <a:pPr marL="0" indent="0" algn="just">
              <a:lnSpc>
                <a:spcPct val="150000"/>
              </a:lnSpc>
              <a:buNone/>
            </a:pPr>
            <a:r>
              <a:rPr lang="sk-SK" sz="1600" b="1" dirty="0">
                <a:ea typeface="Verdana" panose="020B0604030504040204" pitchFamily="34" charset="0"/>
              </a:rPr>
              <a:t> </a:t>
            </a:r>
            <a:r>
              <a:rPr lang="sk-SK" sz="1600" b="1" dirty="0" smtClean="0">
                <a:ea typeface="Verdana" panose="020B0604030504040204" pitchFamily="34" charset="0"/>
              </a:rPr>
              <a:t>   </a:t>
            </a:r>
            <a:r>
              <a:rPr lang="sk-SK" sz="1600" dirty="0" smtClean="0">
                <a:ea typeface="Verdana" panose="020B0604030504040204" pitchFamily="34" charset="0"/>
              </a:rPr>
              <a:t>Podmienky </a:t>
            </a:r>
            <a:r>
              <a:rPr lang="sk-SK" sz="1600" dirty="0">
                <a:ea typeface="Verdana" panose="020B0604030504040204" pitchFamily="34" charset="0"/>
              </a:rPr>
              <a:t>účasti musia byť:</a:t>
            </a:r>
          </a:p>
          <a:p>
            <a:pPr marL="457200" lvl="1" indent="0" algn="just">
              <a:lnSpc>
                <a:spcPct val="150000"/>
              </a:lnSpc>
              <a:buNone/>
            </a:pPr>
            <a:r>
              <a:rPr lang="sk-SK" sz="1600" dirty="0">
                <a:ea typeface="Verdana" panose="020B0604030504040204" pitchFamily="34" charset="0"/>
                <a:cs typeface="Calibri" panose="020F0502020204030204" pitchFamily="34" charset="0"/>
              </a:rPr>
              <a:t>→</a:t>
            </a:r>
            <a:r>
              <a:rPr lang="sk-SK" sz="1600" dirty="0">
                <a:ea typeface="Verdana" panose="020B0604030504040204" pitchFamily="34" charset="0"/>
              </a:rPr>
              <a:t>  určené </a:t>
            </a:r>
            <a:r>
              <a:rPr lang="sk-SK" sz="1600" b="1" dirty="0">
                <a:ea typeface="Verdana" panose="020B0604030504040204" pitchFamily="34" charset="0"/>
              </a:rPr>
              <a:t>v súlade s princípmi verejného obstarávania</a:t>
            </a:r>
            <a:r>
              <a:rPr lang="sk-SK" sz="1600" dirty="0">
                <a:ea typeface="Verdana" panose="020B0604030504040204" pitchFamily="34" charset="0"/>
              </a:rPr>
              <a:t>,</a:t>
            </a:r>
          </a:p>
          <a:p>
            <a:pPr marL="457200" lvl="1" indent="0" algn="just">
              <a:lnSpc>
                <a:spcPct val="150000"/>
              </a:lnSpc>
              <a:buNone/>
            </a:pPr>
            <a:r>
              <a:rPr lang="sk-SK" sz="1600" dirty="0">
                <a:ea typeface="Verdana" panose="020B0604030504040204" pitchFamily="34" charset="0"/>
              </a:rPr>
              <a:t>→  </a:t>
            </a:r>
            <a:r>
              <a:rPr lang="sk-SK" sz="1600" b="1" dirty="0">
                <a:ea typeface="Verdana" panose="020B0604030504040204" pitchFamily="34" charset="0"/>
              </a:rPr>
              <a:t>primerané a musia súvisieť s predmetom zákazky</a:t>
            </a:r>
            <a:r>
              <a:rPr lang="sk-SK" sz="1600" dirty="0" smtClean="0">
                <a:ea typeface="Verdana" panose="020B0604030504040204" pitchFamily="34" charset="0"/>
              </a:rPr>
              <a:t>.</a:t>
            </a:r>
          </a:p>
          <a:p>
            <a:pPr marL="457200" lvl="1" indent="0" algn="just">
              <a:lnSpc>
                <a:spcPct val="150000"/>
              </a:lnSpc>
              <a:buNone/>
            </a:pPr>
            <a:endParaRPr lang="sk-SK" sz="1400" dirty="0">
              <a:ea typeface="Verdana" panose="020B0604030504040204" pitchFamily="34" charset="0"/>
            </a:endParaRPr>
          </a:p>
          <a:p>
            <a:pPr marL="0" indent="0" algn="just">
              <a:lnSpc>
                <a:spcPct val="150000"/>
              </a:lnSpc>
              <a:buNone/>
            </a:pPr>
            <a:r>
              <a:rPr lang="sk-SK" sz="1600" b="1" dirty="0" smtClean="0">
                <a:ea typeface="Verdana" panose="020B0604030504040204" pitchFamily="34" charset="0"/>
              </a:rPr>
              <a:t>   Zákon o verejnom obstarávaní (ZVO) ich </a:t>
            </a:r>
            <a:r>
              <a:rPr lang="sk-SK" sz="1600" b="1" dirty="0">
                <a:ea typeface="Verdana" panose="020B0604030504040204" pitchFamily="34" charset="0"/>
              </a:rPr>
              <a:t>rozdeľuje do troch základných skupín: </a:t>
            </a:r>
            <a:endParaRPr lang="sk-SK" sz="1600" b="1" dirty="0" smtClean="0">
              <a:ea typeface="Verdana" panose="020B0604030504040204" pitchFamily="34" charset="0"/>
            </a:endParaRPr>
          </a:p>
          <a:p>
            <a:pPr algn="just">
              <a:lnSpc>
                <a:spcPct val="150000"/>
              </a:lnSpc>
            </a:pPr>
            <a:r>
              <a:rPr lang="sk-SK" sz="1600" u="sng" dirty="0" smtClean="0">
                <a:ea typeface="Verdana" panose="020B0604030504040204" pitchFamily="34" charset="0"/>
              </a:rPr>
              <a:t>osobné </a:t>
            </a:r>
            <a:r>
              <a:rPr lang="sk-SK" sz="1600" u="sng" dirty="0">
                <a:ea typeface="Verdana" panose="020B0604030504040204" pitchFamily="34" charset="0"/>
              </a:rPr>
              <a:t>postavenie </a:t>
            </a:r>
            <a:r>
              <a:rPr lang="sk-SK" sz="1600" dirty="0">
                <a:ea typeface="Verdana" panose="020B0604030504040204" pitchFamily="34" charset="0"/>
              </a:rPr>
              <a:t>(§ 32 ZVO), </a:t>
            </a:r>
          </a:p>
          <a:p>
            <a:pPr algn="just">
              <a:lnSpc>
                <a:spcPct val="150000"/>
              </a:lnSpc>
            </a:pPr>
            <a:r>
              <a:rPr lang="sk-SK" sz="1600" u="sng" dirty="0">
                <a:ea typeface="Verdana" panose="020B0604030504040204" pitchFamily="34" charset="0"/>
              </a:rPr>
              <a:t>finančné a ekonomické postavenie </a:t>
            </a:r>
            <a:r>
              <a:rPr lang="sk-SK" sz="1600" dirty="0">
                <a:ea typeface="Verdana" panose="020B0604030504040204" pitchFamily="34" charset="0"/>
              </a:rPr>
              <a:t>(§ 33 ZVO), </a:t>
            </a:r>
          </a:p>
          <a:p>
            <a:pPr algn="just">
              <a:lnSpc>
                <a:spcPct val="150000"/>
              </a:lnSpc>
            </a:pPr>
            <a:r>
              <a:rPr lang="sk-SK" sz="1600" u="sng" dirty="0">
                <a:ea typeface="Verdana" panose="020B0604030504040204" pitchFamily="34" charset="0"/>
              </a:rPr>
              <a:t>technická spôsobilosť alebo odborná spôsobilosť </a:t>
            </a:r>
            <a:r>
              <a:rPr lang="sk-SK" sz="1600" dirty="0">
                <a:ea typeface="Verdana" panose="020B0604030504040204" pitchFamily="34" charset="0"/>
              </a:rPr>
              <a:t>(§ 34 ZVO</a:t>
            </a:r>
            <a:r>
              <a:rPr lang="sk-SK" sz="1600" dirty="0" smtClean="0">
                <a:ea typeface="Verdana" panose="020B0604030504040204" pitchFamily="34" charset="0"/>
              </a:rPr>
              <a:t>).</a:t>
            </a:r>
          </a:p>
          <a:p>
            <a:pPr algn="just">
              <a:lnSpc>
                <a:spcPct val="150000"/>
              </a:lnSpc>
            </a:pPr>
            <a:endParaRPr lang="sk-SK" sz="1600" dirty="0" smtClean="0">
              <a:ea typeface="Verdana" panose="020B0604030504040204" pitchFamily="34" charset="0"/>
            </a:endParaRPr>
          </a:p>
        </p:txBody>
      </p:sp>
    </p:spTree>
    <p:extLst>
      <p:ext uri="{BB962C8B-B14F-4D97-AF65-F5344CB8AC3E}">
        <p14:creationId xmlns:p14="http://schemas.microsoft.com/office/powerpoint/2010/main" val="2794200361"/>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a:t/>
            </a:r>
            <a:br>
              <a:rPr lang="sk-SK" sz="3600" b="1" dirty="0"/>
            </a:br>
            <a:r>
              <a:rPr lang="sk-SK" sz="3600" b="1" dirty="0" smtClean="0"/>
              <a:t/>
            </a:r>
            <a:br>
              <a:rPr lang="sk-SK" sz="3600" b="1" dirty="0" smtClean="0"/>
            </a:br>
            <a:r>
              <a:rPr lang="sk-SK" sz="3600" b="1" dirty="0" smtClean="0"/>
              <a:t>Príklad z praxe 3/3</a:t>
            </a:r>
            <a:r>
              <a:rPr lang="sk-SK" b="1" dirty="0"/>
              <a:t/>
            </a:r>
            <a:br>
              <a:rPr lang="sk-SK" b="1" dirty="0"/>
            </a:br>
            <a:r>
              <a:rPr lang="sk-SK" b="1" dirty="0" smtClean="0"/>
              <a:t/>
            </a:r>
            <a:br>
              <a:rPr lang="sk-SK" b="1" dirty="0" smtClean="0"/>
            </a:br>
            <a:r>
              <a:rPr lang="sk-SK" dirty="0"/>
              <a:t/>
            </a:r>
            <a:br>
              <a:rPr lang="sk-SK" dirty="0"/>
            </a:br>
            <a:endParaRPr lang="sk-SK" dirty="0"/>
          </a:p>
        </p:txBody>
      </p:sp>
      <p:sp>
        <p:nvSpPr>
          <p:cNvPr id="4" name="Zástupný objekt pre obsah 3"/>
          <p:cNvSpPr>
            <a:spLocks noGrp="1"/>
          </p:cNvSpPr>
          <p:nvPr>
            <p:ph idx="1"/>
          </p:nvPr>
        </p:nvSpPr>
        <p:spPr>
          <a:xfrm>
            <a:off x="628650" y="1717983"/>
            <a:ext cx="7886700" cy="4421561"/>
          </a:xfrm>
        </p:spPr>
        <p:txBody>
          <a:bodyPr numCol="1"/>
          <a:lstStyle/>
          <a:p>
            <a:pPr marL="0" indent="0">
              <a:buNone/>
            </a:pPr>
            <a:endParaRPr lang="sk-SK" sz="1400" b="1" dirty="0" smtClean="0"/>
          </a:p>
          <a:p>
            <a:pPr marL="0" indent="0" algn="just">
              <a:spcAft>
                <a:spcPts val="0"/>
              </a:spcAft>
              <a:buNone/>
            </a:pPr>
            <a:r>
              <a:rPr lang="sk-SK" sz="1400" u="sng" dirty="0">
                <a:solidFill>
                  <a:srgbClr val="0070C0"/>
                </a:solidFill>
                <a:cs typeface="Times New Roman" panose="02020603050405020304" pitchFamily="18" charset="0"/>
                <a:hlinkClick r:id="rId2"/>
              </a:rPr>
              <a:t>Rozhodnutie </a:t>
            </a:r>
            <a:r>
              <a:rPr lang="sk-SK" sz="1400" u="sng" dirty="0" smtClean="0">
                <a:solidFill>
                  <a:srgbClr val="0070C0"/>
                </a:solidFill>
                <a:cs typeface="Times New Roman" panose="02020603050405020304" pitchFamily="18" charset="0"/>
                <a:hlinkClick r:id="rId2"/>
              </a:rPr>
              <a:t>úradu č</a:t>
            </a:r>
            <a:r>
              <a:rPr lang="sk-SK" sz="1400" u="sng" dirty="0">
                <a:solidFill>
                  <a:srgbClr val="0070C0"/>
                </a:solidFill>
                <a:cs typeface="Times New Roman" panose="02020603050405020304" pitchFamily="18" charset="0"/>
                <a:hlinkClick r:id="rId2"/>
              </a:rPr>
              <a:t>. </a:t>
            </a:r>
            <a:r>
              <a:rPr lang="sk-SK" sz="1400" u="sng" dirty="0" smtClean="0">
                <a:solidFill>
                  <a:srgbClr val="0070C0"/>
                </a:solidFill>
                <a:cs typeface="Times New Roman" panose="02020603050405020304" pitchFamily="18" charset="0"/>
                <a:hlinkClick r:id="rId2"/>
              </a:rPr>
              <a:t>4762-6000/2021-OD/5 </a:t>
            </a:r>
            <a:r>
              <a:rPr lang="sk-SK" sz="1400" u="sng" dirty="0">
                <a:solidFill>
                  <a:srgbClr val="0070C0"/>
                </a:solidFill>
                <a:cs typeface="Times New Roman" panose="02020603050405020304" pitchFamily="18" charset="0"/>
                <a:hlinkClick r:id="rId2"/>
              </a:rPr>
              <a:t>z 0</a:t>
            </a:r>
            <a:r>
              <a:rPr lang="sk-SK" sz="1400" u="sng" dirty="0" smtClean="0">
                <a:solidFill>
                  <a:srgbClr val="0070C0"/>
                </a:solidFill>
                <a:cs typeface="Times New Roman" panose="02020603050405020304" pitchFamily="18" charset="0"/>
                <a:hlinkClick r:id="rId2"/>
              </a:rPr>
              <a:t>6. 09. 2021</a:t>
            </a:r>
            <a:endParaRPr lang="sk-SK" sz="1400" u="sng" dirty="0" smtClean="0">
              <a:solidFill>
                <a:srgbClr val="0070C0"/>
              </a:solidFill>
              <a:cs typeface="Times New Roman" panose="02020603050405020304" pitchFamily="18" charset="0"/>
            </a:endParaRPr>
          </a:p>
          <a:p>
            <a:pPr marL="0" indent="0" algn="just">
              <a:spcAft>
                <a:spcPts val="0"/>
              </a:spcAft>
              <a:buNone/>
            </a:pPr>
            <a:endParaRPr lang="sk-SK" sz="1400" dirty="0"/>
          </a:p>
          <a:p>
            <a:pPr algn="just">
              <a:lnSpc>
                <a:spcPct val="100000"/>
              </a:lnSpc>
              <a:spcBef>
                <a:spcPts val="0"/>
              </a:spcBef>
            </a:pPr>
            <a:r>
              <a:rPr lang="sk-SK" sz="1400" dirty="0"/>
              <a:t>K</a:t>
            </a:r>
            <a:r>
              <a:rPr lang="sk-SK" sz="1400" dirty="0" smtClean="0"/>
              <a:t>onanie </a:t>
            </a:r>
            <a:r>
              <a:rPr lang="sk-SK" sz="1400" dirty="0"/>
              <a:t>o preskúmanie úkonov kontrolovaného po </a:t>
            </a:r>
            <a:r>
              <a:rPr lang="sk-SK" sz="1400" dirty="0" smtClean="0"/>
              <a:t>uzavretí zmluvy.</a:t>
            </a:r>
            <a:endParaRPr lang="sk-SK" sz="1400" dirty="0"/>
          </a:p>
          <a:p>
            <a:pPr marL="0" indent="0" algn="just">
              <a:lnSpc>
                <a:spcPct val="100000"/>
              </a:lnSpc>
              <a:spcBef>
                <a:spcPts val="0"/>
              </a:spcBef>
              <a:buNone/>
            </a:pPr>
            <a:endParaRPr lang="sk-SK" sz="1400" dirty="0"/>
          </a:p>
          <a:p>
            <a:pPr algn="just"/>
            <a:r>
              <a:rPr lang="sk-SK" sz="1400" dirty="0"/>
              <a:t>P</a:t>
            </a:r>
            <a:r>
              <a:rPr lang="sk-SK" sz="1400" dirty="0" smtClean="0"/>
              <a:t>odlimitná </a:t>
            </a:r>
            <a:r>
              <a:rPr lang="sk-SK" sz="1400" dirty="0"/>
              <a:t>zákazka na </a:t>
            </a:r>
            <a:r>
              <a:rPr lang="sk-SK" sz="1400" dirty="0" smtClean="0"/>
              <a:t>uskutočnenie stavebných prác.</a:t>
            </a:r>
            <a:endParaRPr lang="sk-SK" sz="1400" u="sng" dirty="0">
              <a:solidFill>
                <a:srgbClr val="0070C0"/>
              </a:solidFill>
              <a:cs typeface="Times New Roman" panose="02020603050405020304" pitchFamily="18" charset="0"/>
            </a:endParaRPr>
          </a:p>
          <a:p>
            <a:pPr marL="0" indent="0" algn="just">
              <a:lnSpc>
                <a:spcPct val="100000"/>
              </a:lnSpc>
              <a:spcBef>
                <a:spcPts val="0"/>
              </a:spcBef>
              <a:buNone/>
            </a:pPr>
            <a:endParaRPr lang="sk-SK" sz="1400" dirty="0"/>
          </a:p>
          <a:p>
            <a:pPr marL="0" indent="0" algn="just">
              <a:lnSpc>
                <a:spcPct val="100000"/>
              </a:lnSpc>
              <a:spcBef>
                <a:spcPts val="0"/>
              </a:spcBef>
              <a:buNone/>
            </a:pPr>
            <a:r>
              <a:rPr lang="sk-SK" sz="1400" dirty="0"/>
              <a:t>Ú</a:t>
            </a:r>
            <a:r>
              <a:rPr lang="sk-SK" sz="1400" dirty="0" smtClean="0"/>
              <a:t>rad </a:t>
            </a:r>
            <a:r>
              <a:rPr lang="sk-SK" sz="1400" dirty="0"/>
              <a:t>požiadal o odborné stanovisko z oblasti </a:t>
            </a:r>
            <a:r>
              <a:rPr lang="sk-SK" sz="1400" dirty="0" smtClean="0"/>
              <a:t>stavebníctva.</a:t>
            </a:r>
          </a:p>
          <a:p>
            <a:pPr marL="0" indent="0" algn="just">
              <a:lnSpc>
                <a:spcPct val="100000"/>
              </a:lnSpc>
              <a:spcBef>
                <a:spcPts val="0"/>
              </a:spcBef>
              <a:buNone/>
            </a:pPr>
            <a:endParaRPr lang="sk-SK" sz="1400" dirty="0" smtClean="0"/>
          </a:p>
          <a:p>
            <a:pPr marL="0" indent="0" algn="just">
              <a:buNone/>
            </a:pPr>
            <a:r>
              <a:rPr lang="sk-SK" sz="1400" dirty="0" smtClean="0"/>
              <a:t>Kontrolovaný konal </a:t>
            </a:r>
            <a:r>
              <a:rPr lang="sk-SK" sz="1400" b="1" dirty="0" smtClean="0"/>
              <a:t>v rozpore s § 113 ods. 5 zákona o verejnom obstarávaní v nadväznosti na § 42 ods. 1 zákona o verejnom obstarávaní</a:t>
            </a:r>
            <a:r>
              <a:rPr lang="sk-SK" sz="1400" dirty="0" smtClean="0"/>
              <a:t>, keď neopísal predmet zákazky v súťažných podkladoch dostatočne úplne a jednoznačne tak, aby bol zabezpečený rovnaký prístup pre všetkých uchádzačov alebo záujemcov a zabezpečená čestná hospodárska súťaž, čím zároveň </a:t>
            </a:r>
            <a:r>
              <a:rPr lang="sk-SK" sz="1400" b="1" dirty="0" smtClean="0"/>
              <a:t>postupoval aj v rozpore s § 10 ods. 2 zákona o verejnom obstarávaní</a:t>
            </a:r>
            <a:r>
              <a:rPr lang="sk-SK" sz="1400" dirty="0"/>
              <a:t> </a:t>
            </a:r>
            <a:r>
              <a:rPr lang="sk-SK" sz="1400" b="1" dirty="0" smtClean="0"/>
              <a:t>(princíp transparentnosti).</a:t>
            </a:r>
            <a:endParaRPr lang="sk-SK" sz="1400" dirty="0"/>
          </a:p>
          <a:p>
            <a:pPr marL="0" indent="0" algn="just">
              <a:lnSpc>
                <a:spcPct val="100000"/>
              </a:lnSpc>
              <a:spcBef>
                <a:spcPts val="0"/>
              </a:spcBef>
              <a:buNone/>
            </a:pPr>
            <a:endParaRPr lang="sk-SK" sz="1400" dirty="0" smtClean="0"/>
          </a:p>
          <a:p>
            <a:pPr marL="0" indent="0" algn="just">
              <a:lnSpc>
                <a:spcPct val="100000"/>
              </a:lnSpc>
              <a:spcBef>
                <a:spcPts val="0"/>
              </a:spcBef>
              <a:buNone/>
            </a:pPr>
            <a:r>
              <a:rPr lang="sk-SK" sz="1400" dirty="0"/>
              <a:t>K</a:t>
            </a:r>
            <a:r>
              <a:rPr lang="sk-SK" sz="1400" dirty="0" smtClean="0"/>
              <a:t>onštatovaný </a:t>
            </a:r>
            <a:r>
              <a:rPr lang="sk-SK" sz="1400" b="1" dirty="0">
                <a:cs typeface="Times New Roman" panose="02020603050405020304" pitchFamily="18" charset="0"/>
              </a:rPr>
              <a:t>možný vplyv na výsledok verejného obstarávania</a:t>
            </a:r>
            <a:r>
              <a:rPr lang="sk-SK" sz="1400" dirty="0">
                <a:cs typeface="Times New Roman" panose="02020603050405020304" pitchFamily="18" charset="0"/>
              </a:rPr>
              <a:t>.</a:t>
            </a:r>
            <a:endParaRPr lang="sk-SK" sz="1400" dirty="0"/>
          </a:p>
          <a:p>
            <a:pPr marL="0" indent="0" algn="just">
              <a:lnSpc>
                <a:spcPct val="100000"/>
              </a:lnSpc>
              <a:spcBef>
                <a:spcPts val="0"/>
              </a:spcBef>
              <a:buNone/>
            </a:pPr>
            <a:endParaRPr lang="sk-SK" sz="1400" dirty="0"/>
          </a:p>
          <a:p>
            <a:pPr marL="0" indent="0" algn="just">
              <a:lnSpc>
                <a:spcPct val="100000"/>
              </a:lnSpc>
              <a:spcBef>
                <a:spcPts val="0"/>
              </a:spcBef>
              <a:buNone/>
            </a:pPr>
            <a:endParaRPr lang="sk-SK" sz="1400" dirty="0"/>
          </a:p>
        </p:txBody>
      </p:sp>
    </p:spTree>
    <p:extLst>
      <p:ext uri="{BB962C8B-B14F-4D97-AF65-F5344CB8AC3E}">
        <p14:creationId xmlns:p14="http://schemas.microsoft.com/office/powerpoint/2010/main" val="2334816126"/>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a:ln>
            <a:noFill/>
          </a:ln>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a:t/>
            </a:r>
            <a:br>
              <a:rPr lang="sk-SK" sz="3600" b="1" dirty="0"/>
            </a:br>
            <a:r>
              <a:rPr lang="sk-SK" sz="3600" b="1" dirty="0" smtClean="0"/>
              <a:t/>
            </a:r>
            <a:br>
              <a:rPr lang="sk-SK" sz="3600" b="1" dirty="0" smtClean="0"/>
            </a:br>
            <a:r>
              <a:rPr lang="sk-SK" sz="3600" b="1" dirty="0" smtClean="0"/>
              <a:t>Zhrnieme si ...</a:t>
            </a:r>
            <a:r>
              <a:rPr lang="sk-SK" b="1" dirty="0"/>
              <a:t/>
            </a:r>
            <a:br>
              <a:rPr lang="sk-SK" b="1" dirty="0"/>
            </a:br>
            <a:r>
              <a:rPr lang="sk-SK" b="1" dirty="0" smtClean="0"/>
              <a:t/>
            </a:r>
            <a:br>
              <a:rPr lang="sk-SK" b="1" dirty="0" smtClean="0"/>
            </a:br>
            <a:r>
              <a:rPr lang="sk-SK" dirty="0"/>
              <a:t/>
            </a:r>
            <a:br>
              <a:rPr lang="sk-SK" dirty="0"/>
            </a:br>
            <a:endParaRPr lang="sk-SK" dirty="0"/>
          </a:p>
        </p:txBody>
      </p:sp>
      <p:sp>
        <p:nvSpPr>
          <p:cNvPr id="4" name="Zástupný objekt pre obsah 3"/>
          <p:cNvSpPr>
            <a:spLocks noGrp="1"/>
          </p:cNvSpPr>
          <p:nvPr>
            <p:ph idx="1"/>
          </p:nvPr>
        </p:nvSpPr>
        <p:spPr>
          <a:xfrm>
            <a:off x="672193" y="1737795"/>
            <a:ext cx="7886700" cy="4421561"/>
          </a:xfrm>
        </p:spPr>
        <p:txBody>
          <a:bodyPr numCol="1"/>
          <a:lstStyle/>
          <a:p>
            <a:pPr marL="0" indent="0" algn="just">
              <a:buNone/>
            </a:pPr>
            <a:endParaRPr lang="sk-SK" sz="1400" dirty="0" smtClean="0"/>
          </a:p>
          <a:p>
            <a:pPr marL="0" indent="0" algn="just">
              <a:buNone/>
            </a:pPr>
            <a:endParaRPr lang="sk-SK" sz="1400" dirty="0"/>
          </a:p>
          <a:p>
            <a:pPr marL="0" indent="0" algn="ctr">
              <a:buNone/>
            </a:pPr>
            <a:r>
              <a:rPr lang="hy-AM" sz="2000" dirty="0" smtClean="0">
                <a:latin typeface="Calibri Light" panose="020F0302020204030204" pitchFamily="34" charset="0"/>
                <a:cs typeface="Calibri Light" panose="020F0302020204030204" pitchFamily="34" charset="0"/>
              </a:rPr>
              <a:t>֎</a:t>
            </a:r>
            <a:endParaRPr lang="sk-SK" sz="2000" dirty="0" smtClean="0">
              <a:latin typeface="Calibri Light" panose="020F0302020204030204" pitchFamily="34" charset="0"/>
              <a:cs typeface="Calibri Light" panose="020F0302020204030204" pitchFamily="34" charset="0"/>
            </a:endParaRPr>
          </a:p>
          <a:p>
            <a:pPr marL="0" indent="0" algn="just">
              <a:buNone/>
            </a:pPr>
            <a:r>
              <a:rPr lang="sk-SK" sz="1600" b="1" i="1" dirty="0" smtClean="0"/>
              <a:t>Verejný obstarávateľ je povinný  predmet zákazky zadefinovať a špecifikovať </a:t>
            </a:r>
            <a:r>
              <a:rPr lang="sk-SK" sz="1600" b="1" i="1" dirty="0" smtClean="0">
                <a:solidFill>
                  <a:srgbClr val="0070C0"/>
                </a:solidFill>
              </a:rPr>
              <a:t>jednoznačne, zrozumiteľne, úplne a nestranne</a:t>
            </a:r>
            <a:r>
              <a:rPr lang="sk-SK" sz="1600" b="1" i="1" dirty="0" smtClean="0"/>
              <a:t>. Požiadavky majú byť určené tak, aby zabezpečili </a:t>
            </a:r>
            <a:r>
              <a:rPr lang="sk-SK" sz="1600" b="1" i="1" dirty="0" smtClean="0">
                <a:solidFill>
                  <a:srgbClr val="0070C0"/>
                </a:solidFill>
              </a:rPr>
              <a:t>rovnaký prístup pre všetkých uchádzačov/záujemcov</a:t>
            </a:r>
            <a:r>
              <a:rPr lang="sk-SK" sz="1600" b="1" i="1" dirty="0" smtClean="0"/>
              <a:t>, a aby bola zabezpečená </a:t>
            </a:r>
            <a:r>
              <a:rPr lang="sk-SK" sz="1600" b="1" i="1" dirty="0" smtClean="0">
                <a:solidFill>
                  <a:srgbClr val="0070C0"/>
                </a:solidFill>
              </a:rPr>
              <a:t>riadna hospodárska súťaž</a:t>
            </a:r>
            <a:r>
              <a:rPr lang="sk-SK" sz="1600" b="1" i="1" dirty="0" smtClean="0"/>
              <a:t>. </a:t>
            </a:r>
          </a:p>
          <a:p>
            <a:pPr marL="0" indent="0" algn="just">
              <a:buNone/>
            </a:pPr>
            <a:endParaRPr lang="sk-SK" sz="1600" dirty="0" smtClean="0"/>
          </a:p>
          <a:p>
            <a:pPr marL="0" indent="0" algn="just">
              <a:buNone/>
            </a:pPr>
            <a:endParaRPr lang="sk-SK" sz="1600" dirty="0"/>
          </a:p>
          <a:p>
            <a:pPr marL="0" indent="0" algn="ctr">
              <a:buNone/>
            </a:pPr>
            <a:r>
              <a:rPr lang="hy-AM" sz="2000" dirty="0">
                <a:latin typeface="Calibri Light" panose="020F0302020204030204" pitchFamily="34" charset="0"/>
                <a:cs typeface="Calibri Light" panose="020F0302020204030204" pitchFamily="34" charset="0"/>
              </a:rPr>
              <a:t>֎</a:t>
            </a:r>
            <a:endParaRPr lang="sk-SK" sz="2000" dirty="0">
              <a:latin typeface="Calibri Light" panose="020F0302020204030204" pitchFamily="34" charset="0"/>
              <a:cs typeface="Calibri Light" panose="020F0302020204030204" pitchFamily="34" charset="0"/>
            </a:endParaRPr>
          </a:p>
          <a:p>
            <a:pPr marL="0" indent="0" algn="just">
              <a:buNone/>
            </a:pPr>
            <a:r>
              <a:rPr lang="sk-SK" sz="1600" b="1" i="1" dirty="0" smtClean="0">
                <a:solidFill>
                  <a:srgbClr val="0070C0"/>
                </a:solidFill>
              </a:rPr>
              <a:t>Kvalitne </a:t>
            </a:r>
            <a:r>
              <a:rPr lang="sk-SK" sz="1600" b="1" i="1" dirty="0">
                <a:solidFill>
                  <a:srgbClr val="0070C0"/>
                </a:solidFill>
              </a:rPr>
              <a:t>vypracované súťažné podklady </a:t>
            </a:r>
            <a:r>
              <a:rPr lang="sk-SK" sz="1600" b="1" i="1" dirty="0"/>
              <a:t>sú základnou podmienkou na vypracovanie kvalitnej ponuky a následne pre uzavretie dvojstranne vyváženej zmluvy. </a:t>
            </a:r>
          </a:p>
          <a:p>
            <a:pPr marL="0" indent="0">
              <a:buNone/>
            </a:pPr>
            <a:r>
              <a:rPr lang="sk-SK" sz="1600" dirty="0"/>
              <a:t> </a:t>
            </a:r>
          </a:p>
          <a:p>
            <a:pPr marL="0" indent="0">
              <a:buNone/>
            </a:pPr>
            <a:endParaRPr lang="sk-SK" sz="1400" b="1" dirty="0" smtClean="0"/>
          </a:p>
        </p:txBody>
      </p:sp>
    </p:spTree>
    <p:extLst>
      <p:ext uri="{BB962C8B-B14F-4D97-AF65-F5344CB8AC3E}">
        <p14:creationId xmlns:p14="http://schemas.microsoft.com/office/powerpoint/2010/main" val="2867116307"/>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823916" y="2926026"/>
            <a:ext cx="5670187" cy="1005949"/>
          </a:xfrm>
        </p:spPr>
        <p:txBody>
          <a:bodyPr/>
          <a:lstStyle/>
          <a:p>
            <a:pPr algn="ctr"/>
            <a:r>
              <a:rPr lang="sk-SK" sz="7200" b="1" dirty="0" smtClean="0"/>
              <a:t>Kritériá na  vyhodnotenie ponúk</a:t>
            </a:r>
            <a:endParaRPr lang="sk-SK" sz="7200" b="1" dirty="0"/>
          </a:p>
        </p:txBody>
      </p:sp>
    </p:spTree>
    <p:extLst>
      <p:ext uri="{BB962C8B-B14F-4D97-AF65-F5344CB8AC3E}">
        <p14:creationId xmlns:p14="http://schemas.microsoft.com/office/powerpoint/2010/main" val="4065598509"/>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a:ln>
            <a:solidFill>
              <a:srgbClr val="FFFFFF"/>
            </a:solidFill>
          </a:ln>
        </p:spPr>
        <p:txBody>
          <a:bodyPr/>
          <a:lstStyle/>
          <a:p>
            <a:r>
              <a:rPr lang="sk-SK" sz="3600" b="1" dirty="0" smtClean="0"/>
              <a:t>Obsah</a:t>
            </a:r>
            <a:endParaRPr lang="sk-SK" sz="3600" b="1" dirty="0"/>
          </a:p>
        </p:txBody>
      </p:sp>
      <p:sp>
        <p:nvSpPr>
          <p:cNvPr id="5" name="BlokTextu 4"/>
          <p:cNvSpPr txBox="1"/>
          <p:nvPr/>
        </p:nvSpPr>
        <p:spPr>
          <a:xfrm>
            <a:off x="1855568" y="2228043"/>
            <a:ext cx="4651688" cy="646331"/>
          </a:xfrm>
          <a:prstGeom prst="rect">
            <a:avLst/>
          </a:prstGeom>
          <a:noFill/>
        </p:spPr>
        <p:txBody>
          <a:bodyPr wrap="square" rtlCol="0">
            <a:spAutoFit/>
          </a:bodyPr>
          <a:lstStyle/>
          <a:p>
            <a:pPr lvl="1"/>
            <a:endParaRPr lang="sk-SK" dirty="0"/>
          </a:p>
          <a:p>
            <a:pPr lvl="1"/>
            <a:endParaRPr lang="sk-SK" dirty="0"/>
          </a:p>
        </p:txBody>
      </p:sp>
      <p:sp>
        <p:nvSpPr>
          <p:cNvPr id="3" name="Zástupný objekt pre obsah 2"/>
          <p:cNvSpPr>
            <a:spLocks noGrp="1"/>
          </p:cNvSpPr>
          <p:nvPr>
            <p:ph idx="1"/>
          </p:nvPr>
        </p:nvSpPr>
        <p:spPr/>
        <p:txBody>
          <a:bodyPr/>
          <a:lstStyle/>
          <a:p>
            <a:pPr>
              <a:buFont typeface="Wingdings" panose="05000000000000000000" pitchFamily="2" charset="2"/>
              <a:buChar char="v"/>
            </a:pPr>
            <a:r>
              <a:rPr lang="sk-SK" sz="2000" b="1" dirty="0" smtClean="0"/>
              <a:t> Kritériá na vyhodnotenie ponúk</a:t>
            </a:r>
          </a:p>
          <a:p>
            <a:pPr>
              <a:buFontTx/>
              <a:buChar char="-"/>
            </a:pPr>
            <a:r>
              <a:rPr lang="sk-SK" sz="2000" dirty="0"/>
              <a:t>právny </a:t>
            </a:r>
            <a:r>
              <a:rPr lang="sk-SK" sz="2000" dirty="0" smtClean="0"/>
              <a:t>rámec, pravidlá</a:t>
            </a:r>
            <a:endParaRPr lang="sk-SK" sz="2000" dirty="0"/>
          </a:p>
          <a:p>
            <a:pPr>
              <a:buFontTx/>
              <a:buChar char="-"/>
            </a:pPr>
            <a:r>
              <a:rPr lang="sk-SK" sz="2000" dirty="0"/>
              <a:t>n</a:t>
            </a:r>
            <a:r>
              <a:rPr lang="sk-SK" sz="2000" dirty="0" smtClean="0"/>
              <a:t>astavenie kritérií na vyhodnotenie ponúk</a:t>
            </a:r>
          </a:p>
          <a:p>
            <a:pPr marL="0" indent="0">
              <a:buNone/>
            </a:pPr>
            <a:endParaRPr lang="sk-SK" sz="2000" b="1" dirty="0" smtClean="0"/>
          </a:p>
          <a:p>
            <a:pPr>
              <a:buFont typeface="Wingdings" panose="05000000000000000000" pitchFamily="2" charset="2"/>
              <a:buChar char="v"/>
            </a:pPr>
            <a:r>
              <a:rPr lang="sk-SK" sz="2000" b="1" dirty="0" smtClean="0"/>
              <a:t> Vyhodnotenie ponúk</a:t>
            </a:r>
          </a:p>
          <a:p>
            <a:pPr>
              <a:buFontTx/>
              <a:buChar char="-"/>
            </a:pPr>
            <a:r>
              <a:rPr lang="sk-SK" sz="2000" dirty="0"/>
              <a:t>p</a:t>
            </a:r>
            <a:r>
              <a:rPr lang="sk-SK" sz="2000" dirty="0" smtClean="0"/>
              <a:t>rávny rámec</a:t>
            </a:r>
          </a:p>
          <a:p>
            <a:pPr>
              <a:buFontTx/>
              <a:buChar char="-"/>
            </a:pPr>
            <a:r>
              <a:rPr lang="sk-SK" sz="2000" dirty="0"/>
              <a:t>m</a:t>
            </a:r>
            <a:r>
              <a:rPr lang="sk-SK" sz="2000" dirty="0" smtClean="0"/>
              <a:t>imoriadne nízka ponuka</a:t>
            </a:r>
          </a:p>
          <a:p>
            <a:pPr>
              <a:buFontTx/>
              <a:buChar char="-"/>
            </a:pPr>
            <a:r>
              <a:rPr lang="sk-SK" sz="2000" dirty="0"/>
              <a:t>v</a:t>
            </a:r>
            <a:r>
              <a:rPr lang="sk-SK" sz="2000" dirty="0" smtClean="0"/>
              <a:t>ylúčenie ponuky</a:t>
            </a:r>
          </a:p>
          <a:p>
            <a:pPr>
              <a:buFontTx/>
              <a:buChar char="-"/>
            </a:pPr>
            <a:endParaRPr lang="sk-SK" sz="2000" dirty="0" smtClean="0"/>
          </a:p>
          <a:p>
            <a:pPr>
              <a:buFont typeface="Wingdings" panose="05000000000000000000" pitchFamily="2" charset="2"/>
              <a:buChar char="v"/>
            </a:pPr>
            <a:r>
              <a:rPr lang="sk-SK" sz="2000" b="1" dirty="0" smtClean="0"/>
              <a:t> Príklady z praxe</a:t>
            </a:r>
          </a:p>
          <a:p>
            <a:pPr marL="0" indent="0">
              <a:buNone/>
            </a:pPr>
            <a:endParaRPr lang="sk-SK" dirty="0"/>
          </a:p>
        </p:txBody>
      </p:sp>
    </p:spTree>
    <p:extLst>
      <p:ext uri="{BB962C8B-B14F-4D97-AF65-F5344CB8AC3E}">
        <p14:creationId xmlns:p14="http://schemas.microsoft.com/office/powerpoint/2010/main" val="2730036297"/>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smtClean="0"/>
              <a:t>Kritériá </a:t>
            </a:r>
            <a:r>
              <a:rPr lang="sk-SK" sz="3600" b="1" dirty="0"/>
              <a:t>na vyhodnotenie ponúk</a:t>
            </a:r>
            <a:br>
              <a:rPr lang="sk-SK" sz="3600" b="1" dirty="0"/>
            </a:br>
            <a:r>
              <a:rPr lang="sk-SK" b="1" dirty="0"/>
              <a:t/>
            </a:r>
            <a:br>
              <a:rPr lang="sk-SK" b="1" dirty="0"/>
            </a:br>
            <a:endParaRPr lang="sk-SK" dirty="0"/>
          </a:p>
        </p:txBody>
      </p:sp>
      <p:sp>
        <p:nvSpPr>
          <p:cNvPr id="4" name="Zástupný objekt pre obsah 3"/>
          <p:cNvSpPr>
            <a:spLocks noGrp="1"/>
          </p:cNvSpPr>
          <p:nvPr>
            <p:ph idx="1"/>
          </p:nvPr>
        </p:nvSpPr>
        <p:spPr/>
        <p:txBody>
          <a:bodyPr/>
          <a:lstStyle/>
          <a:p>
            <a:pPr marL="0" indent="0">
              <a:buNone/>
            </a:pPr>
            <a:endParaRPr lang="sk-SK" dirty="0" smtClean="0"/>
          </a:p>
          <a:p>
            <a:endParaRPr lang="sk-SK" dirty="0"/>
          </a:p>
        </p:txBody>
      </p:sp>
      <p:sp>
        <p:nvSpPr>
          <p:cNvPr id="7" name="BlokTextu 6"/>
          <p:cNvSpPr txBox="1"/>
          <p:nvPr/>
        </p:nvSpPr>
        <p:spPr>
          <a:xfrm>
            <a:off x="433137" y="1851025"/>
            <a:ext cx="8277726" cy="2862322"/>
          </a:xfrm>
          <a:prstGeom prst="rect">
            <a:avLst/>
          </a:prstGeom>
          <a:noFill/>
        </p:spPr>
        <p:txBody>
          <a:bodyPr wrap="square" rtlCol="0">
            <a:spAutoFit/>
          </a:bodyPr>
          <a:lstStyle/>
          <a:p>
            <a:pPr algn="just">
              <a:buFont typeface="Wingdings" panose="05000000000000000000" pitchFamily="2" charset="2"/>
              <a:buChar char="ü"/>
            </a:pPr>
            <a:r>
              <a:rPr lang="sk-SK" b="1" dirty="0">
                <a:latin typeface="+mj-lt"/>
              </a:rPr>
              <a:t>§ </a:t>
            </a:r>
            <a:r>
              <a:rPr lang="sk-SK" b="1" dirty="0" smtClean="0">
                <a:latin typeface="+mj-lt"/>
              </a:rPr>
              <a:t>44</a:t>
            </a:r>
            <a:endParaRPr lang="sk-SK" b="1" dirty="0">
              <a:latin typeface="+mj-lt"/>
            </a:endParaRPr>
          </a:p>
          <a:p>
            <a:pPr marL="0" indent="0" algn="just">
              <a:buNone/>
            </a:pPr>
            <a:endParaRPr lang="sk-SK" b="1" dirty="0">
              <a:latin typeface="+mj-lt"/>
            </a:endParaRPr>
          </a:p>
          <a:p>
            <a:pPr algn="just">
              <a:buFont typeface="Wingdings" panose="05000000000000000000" pitchFamily="2" charset="2"/>
              <a:buChar char="ü"/>
            </a:pPr>
            <a:r>
              <a:rPr lang="sk-SK" dirty="0" smtClean="0">
                <a:latin typeface="+mj-lt"/>
              </a:rPr>
              <a:t>§ 44 ods. 1 - kritériá na vyhodnotenie ponúk:</a:t>
            </a:r>
          </a:p>
          <a:p>
            <a:pPr algn="just"/>
            <a:r>
              <a:rPr lang="sk-SK" dirty="0" smtClean="0">
                <a:latin typeface="+mj-lt"/>
              </a:rPr>
              <a:t>-    objektívne,</a:t>
            </a:r>
          </a:p>
          <a:p>
            <a:pPr algn="just"/>
            <a:r>
              <a:rPr lang="sk-SK" dirty="0" smtClean="0">
                <a:latin typeface="+mj-lt"/>
              </a:rPr>
              <a:t>-    musia súvisieť s predmetom zákazky,</a:t>
            </a:r>
          </a:p>
          <a:p>
            <a:pPr marL="285750" indent="-285750" algn="just">
              <a:buFontTx/>
              <a:buChar char="-"/>
            </a:pPr>
            <a:r>
              <a:rPr lang="sk-SK" dirty="0" smtClean="0">
                <a:latin typeface="+mj-lt"/>
              </a:rPr>
              <a:t>cieľ: určiť pre VO/O ekonomicky najvýhodnejšiu ponuku,</a:t>
            </a:r>
          </a:p>
          <a:p>
            <a:pPr marL="285750" indent="-285750" algn="just">
              <a:buFontTx/>
              <a:buChar char="-"/>
            </a:pPr>
            <a:r>
              <a:rPr lang="sk-SK" dirty="0">
                <a:latin typeface="+mj-lt"/>
              </a:rPr>
              <a:t>n</a:t>
            </a:r>
            <a:r>
              <a:rPr lang="sk-SK" dirty="0" smtClean="0">
                <a:latin typeface="+mj-lt"/>
              </a:rPr>
              <a:t>ediskriminačné,</a:t>
            </a:r>
          </a:p>
          <a:p>
            <a:pPr marL="285750" indent="-285750" algn="just">
              <a:buFontTx/>
              <a:buChar char="-"/>
            </a:pPr>
            <a:r>
              <a:rPr lang="sk-SK" dirty="0">
                <a:latin typeface="+mj-lt"/>
              </a:rPr>
              <a:t>p</a:t>
            </a:r>
            <a:r>
              <a:rPr lang="sk-SK" dirty="0" smtClean="0">
                <a:latin typeface="+mj-lt"/>
              </a:rPr>
              <a:t>odporovať hospodársku súťaž.</a:t>
            </a:r>
          </a:p>
          <a:p>
            <a:pPr marL="0" indent="0" algn="just">
              <a:buNone/>
            </a:pPr>
            <a:endParaRPr lang="sk-SK" dirty="0">
              <a:latin typeface="+mj-lt"/>
            </a:endParaRPr>
          </a:p>
          <a:p>
            <a:endParaRPr lang="sk-SK" dirty="0"/>
          </a:p>
        </p:txBody>
      </p:sp>
      <p:pic>
        <p:nvPicPr>
          <p:cNvPr id="8" name="Obrázo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5975" y="3352800"/>
            <a:ext cx="3125638" cy="3125638"/>
          </a:xfrm>
          <a:prstGeom prst="rect">
            <a:avLst/>
          </a:prstGeom>
        </p:spPr>
      </p:pic>
    </p:spTree>
    <p:extLst>
      <p:ext uri="{BB962C8B-B14F-4D97-AF65-F5344CB8AC3E}">
        <p14:creationId xmlns:p14="http://schemas.microsoft.com/office/powerpoint/2010/main" val="369326541"/>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smtClean="0"/>
              <a:t>Kritériá </a:t>
            </a:r>
            <a:r>
              <a:rPr lang="sk-SK" sz="3600" b="1" dirty="0"/>
              <a:t>na vyhodnotenie ponúk</a:t>
            </a:r>
            <a:br>
              <a:rPr lang="sk-SK" sz="3600" b="1" dirty="0"/>
            </a:br>
            <a:r>
              <a:rPr lang="sk-SK" b="1" dirty="0"/>
              <a:t/>
            </a:r>
            <a:br>
              <a:rPr lang="sk-SK" b="1" dirty="0"/>
            </a:br>
            <a:endParaRPr lang="sk-SK" dirty="0"/>
          </a:p>
        </p:txBody>
      </p:sp>
      <p:sp>
        <p:nvSpPr>
          <p:cNvPr id="4" name="Zástupný objekt pre obsah 3"/>
          <p:cNvSpPr>
            <a:spLocks noGrp="1"/>
          </p:cNvSpPr>
          <p:nvPr>
            <p:ph idx="1"/>
          </p:nvPr>
        </p:nvSpPr>
        <p:spPr/>
        <p:txBody>
          <a:bodyPr/>
          <a:lstStyle/>
          <a:p>
            <a:pPr marL="0" indent="0">
              <a:buNone/>
            </a:pPr>
            <a:endParaRPr lang="sk-SK" dirty="0" smtClean="0"/>
          </a:p>
          <a:p>
            <a:endParaRPr lang="sk-SK" dirty="0"/>
          </a:p>
        </p:txBody>
      </p:sp>
      <p:sp>
        <p:nvSpPr>
          <p:cNvPr id="7" name="BlokTextu 6"/>
          <p:cNvSpPr txBox="1"/>
          <p:nvPr/>
        </p:nvSpPr>
        <p:spPr>
          <a:xfrm>
            <a:off x="474426" y="1974174"/>
            <a:ext cx="5814079" cy="3416320"/>
          </a:xfrm>
          <a:prstGeom prst="rect">
            <a:avLst/>
          </a:prstGeom>
          <a:noFill/>
        </p:spPr>
        <p:txBody>
          <a:bodyPr wrap="square" rtlCol="0">
            <a:spAutoFit/>
          </a:bodyPr>
          <a:lstStyle/>
          <a:p>
            <a:pPr algn="just">
              <a:buFont typeface="Wingdings" panose="05000000000000000000" pitchFamily="2" charset="2"/>
              <a:buChar char="ü"/>
            </a:pPr>
            <a:r>
              <a:rPr lang="sk-SK" b="1" dirty="0">
                <a:latin typeface="+mj-lt"/>
              </a:rPr>
              <a:t>§ </a:t>
            </a:r>
            <a:r>
              <a:rPr lang="sk-SK" b="1" dirty="0" smtClean="0">
                <a:latin typeface="+mj-lt"/>
              </a:rPr>
              <a:t>44 ods. 3</a:t>
            </a:r>
          </a:p>
          <a:p>
            <a:pPr algn="just"/>
            <a:endParaRPr lang="sk-SK" b="1" dirty="0" smtClean="0">
              <a:latin typeface="+mj-lt"/>
            </a:endParaRPr>
          </a:p>
          <a:p>
            <a:pPr algn="just"/>
            <a:r>
              <a:rPr lang="sk-SK" dirty="0"/>
              <a:t>Ponuky sa vyhodnocujú na základe</a:t>
            </a:r>
            <a:r>
              <a:rPr lang="sk-SK" dirty="0" smtClean="0">
                <a:latin typeface="+mj-lt"/>
              </a:rPr>
              <a:t>:</a:t>
            </a:r>
          </a:p>
          <a:p>
            <a:pPr lvl="0"/>
            <a:r>
              <a:rPr lang="sk-SK" b="1" dirty="0">
                <a:latin typeface="+mj-lt"/>
              </a:rPr>
              <a:t>a</a:t>
            </a:r>
            <a:r>
              <a:rPr lang="sk-SK" b="1" dirty="0" smtClean="0">
                <a:latin typeface="+mj-lt"/>
              </a:rPr>
              <a:t>) </a:t>
            </a:r>
            <a:r>
              <a:rPr lang="sk-SK" b="1" u="sng" dirty="0" smtClean="0">
                <a:latin typeface="+mj-lt"/>
              </a:rPr>
              <a:t>Najlepšieho </a:t>
            </a:r>
            <a:r>
              <a:rPr lang="sk-SK" b="1" u="sng" dirty="0">
                <a:latin typeface="+mj-lt"/>
              </a:rPr>
              <a:t>pomeru ceny a kvality</a:t>
            </a:r>
            <a:r>
              <a:rPr lang="sk-SK" u="sng" dirty="0">
                <a:latin typeface="+mj-lt"/>
              </a:rPr>
              <a:t> </a:t>
            </a:r>
            <a:r>
              <a:rPr lang="sk-SK" dirty="0" smtClean="0">
                <a:latin typeface="+mj-lt"/>
              </a:rPr>
              <a:t>– tzv. </a:t>
            </a:r>
            <a:r>
              <a:rPr lang="sk-SK" dirty="0">
                <a:latin typeface="+mj-lt"/>
              </a:rPr>
              <a:t>„MEAT kritériá</a:t>
            </a:r>
            <a:r>
              <a:rPr lang="sk-SK" dirty="0" smtClean="0">
                <a:latin typeface="+mj-lt"/>
              </a:rPr>
              <a:t>“,</a:t>
            </a:r>
          </a:p>
          <a:p>
            <a:pPr lvl="0"/>
            <a:endParaRPr lang="sk-SK" dirty="0" smtClean="0">
              <a:latin typeface="+mj-lt"/>
            </a:endParaRPr>
          </a:p>
          <a:p>
            <a:pPr lvl="0"/>
            <a:r>
              <a:rPr lang="sk-SK" b="1" dirty="0">
                <a:latin typeface="+mj-lt"/>
              </a:rPr>
              <a:t>b</a:t>
            </a:r>
            <a:r>
              <a:rPr lang="sk-SK" b="1" dirty="0" smtClean="0">
                <a:latin typeface="+mj-lt"/>
              </a:rPr>
              <a:t>) </a:t>
            </a:r>
            <a:r>
              <a:rPr lang="sk-SK" b="1" u="sng" dirty="0" smtClean="0">
                <a:latin typeface="+mj-lt"/>
              </a:rPr>
              <a:t>nákladov </a:t>
            </a:r>
            <a:r>
              <a:rPr lang="sk-SK" b="1" u="sng" dirty="0">
                <a:latin typeface="+mj-lt"/>
              </a:rPr>
              <a:t>použitím prístupu nákladovej efektívnosti, najmä nákladov počas životného cyklu</a:t>
            </a:r>
            <a:r>
              <a:rPr lang="sk-SK" dirty="0">
                <a:latin typeface="+mj-lt"/>
              </a:rPr>
              <a:t> – tiež známe zjednodušene ako „Náklady životného cyklu</a:t>
            </a:r>
            <a:r>
              <a:rPr lang="sk-SK" dirty="0" smtClean="0">
                <a:latin typeface="+mj-lt"/>
              </a:rPr>
              <a:t>“, alebo</a:t>
            </a:r>
          </a:p>
          <a:p>
            <a:pPr lvl="0"/>
            <a:endParaRPr lang="sk-SK" dirty="0">
              <a:latin typeface="+mj-lt"/>
            </a:endParaRPr>
          </a:p>
          <a:p>
            <a:pPr lvl="0"/>
            <a:r>
              <a:rPr lang="sk-SK" b="1" dirty="0">
                <a:latin typeface="+mj-lt"/>
              </a:rPr>
              <a:t>c</a:t>
            </a:r>
            <a:r>
              <a:rPr lang="sk-SK" b="1" u="sng" dirty="0" smtClean="0">
                <a:latin typeface="+mj-lt"/>
              </a:rPr>
              <a:t>)  najnižšej </a:t>
            </a:r>
            <a:r>
              <a:rPr lang="sk-SK" b="1" u="sng" dirty="0">
                <a:latin typeface="+mj-lt"/>
              </a:rPr>
              <a:t>ceny</a:t>
            </a:r>
            <a:r>
              <a:rPr lang="sk-SK" dirty="0">
                <a:latin typeface="+mj-lt"/>
              </a:rPr>
              <a:t>.</a:t>
            </a:r>
          </a:p>
          <a:p>
            <a:pPr marL="0" indent="0" algn="just">
              <a:buNone/>
            </a:pPr>
            <a:endParaRPr lang="sk-SK" dirty="0">
              <a:latin typeface="+mj-lt"/>
            </a:endParaRPr>
          </a:p>
          <a:p>
            <a:endParaRPr lang="sk-SK" dirty="0"/>
          </a:p>
        </p:txBody>
      </p:sp>
      <p:pic>
        <p:nvPicPr>
          <p:cNvPr id="1026" name="Picture 2" descr="Freelance Woman Online Working with Computer. 1924000 Vector Art at Vectee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901" y="2161535"/>
            <a:ext cx="2721354" cy="2267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977500"/>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smtClean="0"/>
              <a:t>Kritériá </a:t>
            </a:r>
            <a:r>
              <a:rPr lang="sk-SK" sz="3600" b="1" dirty="0"/>
              <a:t>na vyhodnotenie ponúk</a:t>
            </a:r>
            <a:br>
              <a:rPr lang="sk-SK" sz="3600" b="1" dirty="0"/>
            </a:br>
            <a:r>
              <a:rPr lang="sk-SK" sz="3600" b="1" dirty="0"/>
              <a:t/>
            </a:r>
            <a:br>
              <a:rPr lang="sk-SK" sz="3600" b="1" dirty="0"/>
            </a:br>
            <a:endParaRPr lang="sk-SK" dirty="0"/>
          </a:p>
        </p:txBody>
      </p:sp>
      <p:sp>
        <p:nvSpPr>
          <p:cNvPr id="4" name="Zástupný objekt pre obsah 3"/>
          <p:cNvSpPr>
            <a:spLocks noGrp="1"/>
          </p:cNvSpPr>
          <p:nvPr>
            <p:ph idx="1"/>
          </p:nvPr>
        </p:nvSpPr>
        <p:spPr/>
        <p:txBody>
          <a:bodyPr/>
          <a:lstStyle/>
          <a:p>
            <a:pPr>
              <a:buFont typeface="Wingdings" panose="05000000000000000000" pitchFamily="2" charset="2"/>
              <a:buChar char="ü"/>
            </a:pPr>
            <a:r>
              <a:rPr lang="sk-SK" sz="1800" b="1" dirty="0" smtClean="0"/>
              <a:t>Určenie relatívnej váhy</a:t>
            </a:r>
          </a:p>
          <a:p>
            <a:pPr marL="0" indent="0">
              <a:buNone/>
            </a:pPr>
            <a:r>
              <a:rPr lang="sk-SK" sz="1600" dirty="0" smtClean="0"/>
              <a:t>-každému kritériu </a:t>
            </a:r>
            <a:r>
              <a:rPr lang="sk-SK" sz="1600" u="sng" dirty="0" smtClean="0"/>
              <a:t>okrem</a:t>
            </a:r>
            <a:r>
              <a:rPr lang="sk-SK" sz="1600" dirty="0" smtClean="0"/>
              <a:t> kritéria najnižšej ceny,</a:t>
            </a:r>
          </a:p>
          <a:p>
            <a:pPr marL="0" indent="0">
              <a:buNone/>
            </a:pPr>
            <a:r>
              <a:rPr lang="sk-SK" sz="1600" dirty="0" smtClean="0"/>
              <a:t>-</a:t>
            </a:r>
            <a:r>
              <a:rPr lang="sk-SK" sz="1600" dirty="0"/>
              <a:t>relatívnu váhu možno vyjadriť určením intervalu s príslušným maximálnym </a:t>
            </a:r>
            <a:r>
              <a:rPr lang="sk-SK" sz="1600" dirty="0" smtClean="0"/>
              <a:t>rozpätím</a:t>
            </a:r>
            <a:endParaRPr lang="sk-SK" sz="1600" dirty="0"/>
          </a:p>
          <a:p>
            <a:pPr marL="0" indent="0">
              <a:buNone/>
            </a:pPr>
            <a:r>
              <a:rPr lang="sk-SK" sz="1800" b="1" u="sng" dirty="0" smtClean="0"/>
              <a:t>Napr.:</a:t>
            </a:r>
          </a:p>
          <a:p>
            <a:pPr marL="0" indent="0">
              <a:buNone/>
            </a:pPr>
            <a:endParaRPr lang="sk-SK" sz="1800" b="1" u="sng" dirty="0" smtClean="0"/>
          </a:p>
          <a:p>
            <a:pPr marL="0" indent="0">
              <a:buNone/>
            </a:pPr>
            <a:endParaRPr lang="sk-SK" sz="1800" b="1" dirty="0" smtClean="0"/>
          </a:p>
          <a:p>
            <a:pPr marL="0" indent="0">
              <a:buNone/>
            </a:pPr>
            <a:endParaRPr lang="sk-SK" sz="1800" b="1" dirty="0"/>
          </a:p>
          <a:p>
            <a:pPr marL="0" indent="0">
              <a:buNone/>
            </a:pPr>
            <a:endParaRPr lang="sk-SK" sz="1800" b="1" dirty="0"/>
          </a:p>
          <a:p>
            <a:pPr>
              <a:buFont typeface="Wingdings" panose="05000000000000000000" pitchFamily="2" charset="2"/>
              <a:buChar char="ü"/>
            </a:pPr>
            <a:r>
              <a:rPr lang="sk-SK" sz="1800" b="1" dirty="0" smtClean="0"/>
              <a:t>Kde </a:t>
            </a:r>
            <a:r>
              <a:rPr lang="sk-SK" sz="1800" b="1" dirty="0"/>
              <a:t>VO/O uvedie informácie o kritériách na vyhodnotenie ponúk</a:t>
            </a:r>
            <a:r>
              <a:rPr lang="sk-SK" sz="1800" b="1" dirty="0" smtClean="0"/>
              <a:t>?</a:t>
            </a:r>
            <a:endParaRPr lang="sk-SK" sz="1800" dirty="0"/>
          </a:p>
          <a:p>
            <a:pPr>
              <a:buFontTx/>
              <a:buChar char="-"/>
            </a:pPr>
            <a:r>
              <a:rPr lang="sk-SK" sz="1600" dirty="0"/>
              <a:t>vo výzve na predkladanie ponúk alebo v inom </a:t>
            </a:r>
            <a:r>
              <a:rPr lang="sk-SK" sz="1600" dirty="0" smtClean="0"/>
              <a:t>dokumente, ktorým VO/O oznamuje začiatok VO,</a:t>
            </a:r>
          </a:p>
          <a:p>
            <a:pPr>
              <a:buFontTx/>
              <a:buChar char="-"/>
            </a:pPr>
            <a:r>
              <a:rPr lang="sk-SK" sz="1600" dirty="0" smtClean="0"/>
              <a:t>v </a:t>
            </a:r>
            <a:r>
              <a:rPr lang="sk-SK" sz="1600" dirty="0"/>
              <a:t>súťažných </a:t>
            </a:r>
            <a:r>
              <a:rPr lang="sk-SK" sz="1600" dirty="0" smtClean="0"/>
              <a:t>podkladoch.</a:t>
            </a:r>
            <a:endParaRPr lang="sk-SK" sz="1600" dirty="0"/>
          </a:p>
          <a:p>
            <a:pPr marL="0" indent="0">
              <a:buNone/>
            </a:pPr>
            <a:endParaRPr lang="sk-SK" sz="1800" b="1" dirty="0"/>
          </a:p>
        </p:txBody>
      </p:sp>
      <p:graphicFrame>
        <p:nvGraphicFramePr>
          <p:cNvPr id="3" name="Tabuľka 2"/>
          <p:cNvGraphicFramePr>
            <a:graphicFrameLocks noGrp="1"/>
          </p:cNvGraphicFramePr>
          <p:nvPr>
            <p:extLst/>
          </p:nvPr>
        </p:nvGraphicFramePr>
        <p:xfrm>
          <a:off x="628650" y="3353748"/>
          <a:ext cx="7886699" cy="1257671"/>
        </p:xfrm>
        <a:graphic>
          <a:graphicData uri="http://schemas.openxmlformats.org/drawingml/2006/table">
            <a:tbl>
              <a:tblPr firstRow="1" bandRow="1">
                <a:tableStyleId>{93296810-A885-4BE3-A3E7-6D5BEEA58F35}</a:tableStyleId>
              </a:tblPr>
              <a:tblGrid>
                <a:gridCol w="688086">
                  <a:extLst>
                    <a:ext uri="{9D8B030D-6E8A-4147-A177-3AD203B41FA5}">
                      <a16:colId xmlns:a16="http://schemas.microsoft.com/office/drawing/2014/main" val="3620608034"/>
                    </a:ext>
                  </a:extLst>
                </a:gridCol>
                <a:gridCol w="2852928">
                  <a:extLst>
                    <a:ext uri="{9D8B030D-6E8A-4147-A177-3AD203B41FA5}">
                      <a16:colId xmlns:a16="http://schemas.microsoft.com/office/drawing/2014/main" val="225591543"/>
                    </a:ext>
                  </a:extLst>
                </a:gridCol>
                <a:gridCol w="3072384">
                  <a:extLst>
                    <a:ext uri="{9D8B030D-6E8A-4147-A177-3AD203B41FA5}">
                      <a16:colId xmlns:a16="http://schemas.microsoft.com/office/drawing/2014/main" val="3508059618"/>
                    </a:ext>
                  </a:extLst>
                </a:gridCol>
                <a:gridCol w="1273301">
                  <a:extLst>
                    <a:ext uri="{9D8B030D-6E8A-4147-A177-3AD203B41FA5}">
                      <a16:colId xmlns:a16="http://schemas.microsoft.com/office/drawing/2014/main" val="4240294174"/>
                    </a:ext>
                  </a:extLst>
                </a:gridCol>
              </a:tblGrid>
              <a:tr h="586913">
                <a:tc>
                  <a:txBody>
                    <a:bodyPr/>
                    <a:lstStyle/>
                    <a:p>
                      <a:r>
                        <a:rPr lang="sk-SK" sz="1600" dirty="0" smtClean="0">
                          <a:latin typeface="+mj-lt"/>
                        </a:rPr>
                        <a:t>P. č.</a:t>
                      </a:r>
                      <a:endParaRPr lang="sk-SK" sz="1600" dirty="0">
                        <a:latin typeface="+mj-lt"/>
                      </a:endParaRPr>
                    </a:p>
                  </a:txBody>
                  <a:tcPr>
                    <a:solidFill>
                      <a:srgbClr val="0070C0"/>
                    </a:solidFill>
                  </a:tcPr>
                </a:tc>
                <a:tc>
                  <a:txBody>
                    <a:bodyPr/>
                    <a:lstStyle/>
                    <a:p>
                      <a:r>
                        <a:rPr lang="sk-SK" sz="1600" dirty="0" smtClean="0">
                          <a:latin typeface="+mj-lt"/>
                        </a:rPr>
                        <a:t>Technický parameter</a:t>
                      </a:r>
                      <a:endParaRPr lang="sk-SK" sz="1600" dirty="0">
                        <a:latin typeface="+mj-lt"/>
                      </a:endParaRPr>
                    </a:p>
                  </a:txBody>
                  <a:tcPr>
                    <a:solidFill>
                      <a:srgbClr val="0070C0"/>
                    </a:solidFill>
                  </a:tcPr>
                </a:tc>
                <a:tc>
                  <a:txBody>
                    <a:bodyPr/>
                    <a:lstStyle/>
                    <a:p>
                      <a:r>
                        <a:rPr lang="sk-SK" sz="1600" dirty="0" smtClean="0">
                          <a:latin typeface="+mj-lt"/>
                        </a:rPr>
                        <a:t>Hodnota parametra</a:t>
                      </a:r>
                      <a:endParaRPr lang="sk-SK" sz="1600" dirty="0">
                        <a:latin typeface="+mj-lt"/>
                      </a:endParaRPr>
                    </a:p>
                  </a:txBody>
                  <a:tcPr>
                    <a:solidFill>
                      <a:srgbClr val="0070C0"/>
                    </a:solidFill>
                  </a:tcPr>
                </a:tc>
                <a:tc>
                  <a:txBody>
                    <a:bodyPr/>
                    <a:lstStyle/>
                    <a:p>
                      <a:r>
                        <a:rPr lang="sk-SK" sz="1600" dirty="0" smtClean="0">
                          <a:latin typeface="+mj-lt"/>
                        </a:rPr>
                        <a:t>Počet bodov</a:t>
                      </a:r>
                      <a:endParaRPr lang="sk-SK" sz="1600" dirty="0">
                        <a:latin typeface="+mj-lt"/>
                      </a:endParaRPr>
                    </a:p>
                  </a:txBody>
                  <a:tcPr>
                    <a:solidFill>
                      <a:srgbClr val="0070C0"/>
                    </a:solidFill>
                  </a:tcPr>
                </a:tc>
                <a:extLst>
                  <a:ext uri="{0D108BD9-81ED-4DB2-BD59-A6C34878D82A}">
                    <a16:rowId xmlns:a16="http://schemas.microsoft.com/office/drawing/2014/main" val="655483824"/>
                  </a:ext>
                </a:extLst>
              </a:tr>
              <a:tr h="335379">
                <a:tc rowSpan="2">
                  <a:txBody>
                    <a:bodyPr/>
                    <a:lstStyle/>
                    <a:p>
                      <a:pPr algn="l"/>
                      <a:r>
                        <a:rPr lang="sk-SK" sz="1600" dirty="0" smtClean="0">
                          <a:latin typeface="+mj-lt"/>
                        </a:rPr>
                        <a:t>1.</a:t>
                      </a:r>
                      <a:endParaRPr lang="sk-SK" sz="1600" dirty="0">
                        <a:latin typeface="+mj-lt"/>
                      </a:endParaRPr>
                    </a:p>
                  </a:txBody>
                  <a:tcPr anchor="ctr">
                    <a:solidFill>
                      <a:schemeClr val="accent1">
                        <a:lumMod val="60000"/>
                        <a:lumOff val="40000"/>
                      </a:schemeClr>
                    </a:solidFill>
                  </a:tcPr>
                </a:tc>
                <a:tc rowSpan="2">
                  <a:txBody>
                    <a:bodyPr/>
                    <a:lstStyle/>
                    <a:p>
                      <a:pPr algn="l"/>
                      <a:r>
                        <a:rPr lang="sk-SK" sz="1600" dirty="0" smtClean="0">
                          <a:latin typeface="+mj-lt"/>
                        </a:rPr>
                        <a:t>Celková kapacita vozidla</a:t>
                      </a:r>
                      <a:endParaRPr lang="sk-SK" sz="1600" dirty="0">
                        <a:latin typeface="+mj-lt"/>
                      </a:endParaRPr>
                    </a:p>
                  </a:txBody>
                  <a:tcPr anchor="ctr">
                    <a:solidFill>
                      <a:schemeClr val="accent1">
                        <a:lumMod val="60000"/>
                        <a:lumOff val="40000"/>
                      </a:schemeClr>
                    </a:solidFill>
                  </a:tcPr>
                </a:tc>
                <a:tc>
                  <a:txBody>
                    <a:bodyPr/>
                    <a:lstStyle/>
                    <a:p>
                      <a:r>
                        <a:rPr lang="sk-SK" sz="1600" dirty="0" smtClean="0">
                          <a:latin typeface="+mj-lt"/>
                        </a:rPr>
                        <a:t>230 – 235 cestujúcich</a:t>
                      </a:r>
                      <a:endParaRPr lang="sk-SK" sz="1600" dirty="0">
                        <a:latin typeface="+mj-lt"/>
                      </a:endParaRPr>
                    </a:p>
                  </a:txBody>
                  <a:tcPr>
                    <a:solidFill>
                      <a:schemeClr val="accent1">
                        <a:lumMod val="60000"/>
                        <a:lumOff val="40000"/>
                      </a:schemeClr>
                    </a:solidFill>
                  </a:tcPr>
                </a:tc>
                <a:tc>
                  <a:txBody>
                    <a:bodyPr/>
                    <a:lstStyle/>
                    <a:p>
                      <a:r>
                        <a:rPr lang="sk-SK" sz="1600" dirty="0" smtClean="0">
                          <a:latin typeface="+mj-lt"/>
                        </a:rPr>
                        <a:t>1</a:t>
                      </a:r>
                      <a:endParaRPr lang="sk-SK" sz="1600" dirty="0">
                        <a:latin typeface="+mj-lt"/>
                      </a:endParaRPr>
                    </a:p>
                  </a:txBody>
                  <a:tcPr>
                    <a:solidFill>
                      <a:schemeClr val="accent1">
                        <a:lumMod val="60000"/>
                        <a:lumOff val="40000"/>
                      </a:schemeClr>
                    </a:solidFill>
                  </a:tcPr>
                </a:tc>
                <a:extLst>
                  <a:ext uri="{0D108BD9-81ED-4DB2-BD59-A6C34878D82A}">
                    <a16:rowId xmlns:a16="http://schemas.microsoft.com/office/drawing/2014/main" val="1935120164"/>
                  </a:ext>
                </a:extLst>
              </a:tr>
              <a:tr h="335379">
                <a:tc vMerge="1">
                  <a:txBody>
                    <a:bodyPr/>
                    <a:lstStyle/>
                    <a:p>
                      <a:endParaRPr lang="sk-SK"/>
                    </a:p>
                  </a:txBody>
                  <a:tcPr/>
                </a:tc>
                <a:tc vMerge="1">
                  <a:txBody>
                    <a:bodyPr/>
                    <a:lstStyle/>
                    <a:p>
                      <a:endParaRPr lang="sk-SK"/>
                    </a:p>
                  </a:txBody>
                  <a:tcPr/>
                </a:tc>
                <a:tc>
                  <a:txBody>
                    <a:bodyPr/>
                    <a:lstStyle/>
                    <a:p>
                      <a:r>
                        <a:rPr lang="sk-SK" sz="1600" dirty="0" smtClean="0">
                          <a:latin typeface="+mj-lt"/>
                        </a:rPr>
                        <a:t>viac ako 235 cestujúcich</a:t>
                      </a:r>
                      <a:endParaRPr lang="sk-SK" sz="1600" dirty="0">
                        <a:latin typeface="+mj-lt"/>
                      </a:endParaRPr>
                    </a:p>
                  </a:txBody>
                  <a:tcPr>
                    <a:solidFill>
                      <a:schemeClr val="accent1">
                        <a:lumMod val="60000"/>
                        <a:lumOff val="40000"/>
                      </a:schemeClr>
                    </a:solidFill>
                  </a:tcPr>
                </a:tc>
                <a:tc>
                  <a:txBody>
                    <a:bodyPr/>
                    <a:lstStyle/>
                    <a:p>
                      <a:r>
                        <a:rPr lang="sk-SK" sz="1600" dirty="0" smtClean="0">
                          <a:latin typeface="+mj-lt"/>
                        </a:rPr>
                        <a:t>3</a:t>
                      </a:r>
                      <a:endParaRPr lang="sk-SK" sz="1600" dirty="0">
                        <a:latin typeface="+mj-lt"/>
                      </a:endParaRPr>
                    </a:p>
                  </a:txBody>
                  <a:tcPr>
                    <a:solidFill>
                      <a:schemeClr val="accent1">
                        <a:lumMod val="60000"/>
                        <a:lumOff val="40000"/>
                      </a:schemeClr>
                    </a:solidFill>
                  </a:tcPr>
                </a:tc>
                <a:extLst>
                  <a:ext uri="{0D108BD9-81ED-4DB2-BD59-A6C34878D82A}">
                    <a16:rowId xmlns:a16="http://schemas.microsoft.com/office/drawing/2014/main" val="952708524"/>
                  </a:ext>
                </a:extLst>
              </a:tr>
            </a:tbl>
          </a:graphicData>
        </a:graphic>
      </p:graphicFrame>
    </p:spTree>
    <p:extLst>
      <p:ext uri="{BB962C8B-B14F-4D97-AF65-F5344CB8AC3E}">
        <p14:creationId xmlns:p14="http://schemas.microsoft.com/office/powerpoint/2010/main" val="616232821"/>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smtClean="0"/>
              <a:t>Kritériá </a:t>
            </a:r>
            <a:r>
              <a:rPr lang="sk-SK" sz="3600" b="1" dirty="0"/>
              <a:t>na vyhodnotenie ponúk</a:t>
            </a:r>
            <a:br>
              <a:rPr lang="sk-SK" sz="3600" b="1" dirty="0"/>
            </a:br>
            <a:r>
              <a:rPr lang="sk-SK" sz="3600" b="1" dirty="0"/>
              <a:t/>
            </a:r>
            <a:br>
              <a:rPr lang="sk-SK" sz="3600" b="1" dirty="0"/>
            </a:br>
            <a:endParaRPr lang="sk-SK" dirty="0"/>
          </a:p>
        </p:txBody>
      </p:sp>
      <p:sp>
        <p:nvSpPr>
          <p:cNvPr id="4" name="Zástupný objekt pre obsah 3"/>
          <p:cNvSpPr>
            <a:spLocks noGrp="1"/>
          </p:cNvSpPr>
          <p:nvPr>
            <p:ph idx="1"/>
          </p:nvPr>
        </p:nvSpPr>
        <p:spPr>
          <a:xfrm>
            <a:off x="409433" y="1717983"/>
            <a:ext cx="8105917" cy="4421560"/>
          </a:xfrm>
        </p:spPr>
        <p:txBody>
          <a:bodyPr/>
          <a:lstStyle/>
          <a:p>
            <a:endParaRPr lang="sk-SK" sz="1800" dirty="0" smtClean="0"/>
          </a:p>
          <a:p>
            <a:pPr marL="0" indent="0">
              <a:buNone/>
            </a:pPr>
            <a:endParaRPr lang="sk-SK" sz="1800" b="1" dirty="0"/>
          </a:p>
        </p:txBody>
      </p:sp>
      <p:sp>
        <p:nvSpPr>
          <p:cNvPr id="3" name="Obdĺžnik 2"/>
          <p:cNvSpPr/>
          <p:nvPr/>
        </p:nvSpPr>
        <p:spPr>
          <a:xfrm>
            <a:off x="409433" y="1720840"/>
            <a:ext cx="8734567" cy="4801314"/>
          </a:xfrm>
          <a:prstGeom prst="rect">
            <a:avLst/>
          </a:prstGeom>
        </p:spPr>
        <p:txBody>
          <a:bodyPr wrap="square">
            <a:spAutoFit/>
          </a:bodyPr>
          <a:lstStyle/>
          <a:p>
            <a:pPr algn="just">
              <a:buFont typeface="Wingdings" panose="05000000000000000000" pitchFamily="2" charset="2"/>
              <a:buChar char="ü"/>
            </a:pPr>
            <a:r>
              <a:rPr lang="sk-SK" b="1" dirty="0"/>
              <a:t>§ 44 ods. </a:t>
            </a:r>
            <a:r>
              <a:rPr lang="sk-SK" b="1" dirty="0" smtClean="0"/>
              <a:t>3 písm. a) </a:t>
            </a:r>
            <a:r>
              <a:rPr lang="sk-SK" b="1" dirty="0"/>
              <a:t>a § 44 ods. ods.4</a:t>
            </a:r>
          </a:p>
          <a:p>
            <a:pPr lvl="0"/>
            <a:r>
              <a:rPr lang="sk-SK" b="1" u="sng" dirty="0" smtClean="0">
                <a:latin typeface="+mj-lt"/>
              </a:rPr>
              <a:t>Kritérium najlepšieho </a:t>
            </a:r>
            <a:r>
              <a:rPr lang="sk-SK" b="1" u="sng" dirty="0">
                <a:latin typeface="+mj-lt"/>
              </a:rPr>
              <a:t>pomeru ceny a kvality</a:t>
            </a:r>
            <a:r>
              <a:rPr lang="sk-SK" u="sng" dirty="0">
                <a:latin typeface="+mj-lt"/>
              </a:rPr>
              <a:t> </a:t>
            </a:r>
            <a:r>
              <a:rPr lang="sk-SK" b="1" u="sng" dirty="0" smtClean="0">
                <a:latin typeface="+mj-lt"/>
              </a:rPr>
              <a:t>(</a:t>
            </a:r>
            <a:r>
              <a:rPr lang="sk-SK" b="1" u="sng" dirty="0" err="1" smtClean="0">
                <a:latin typeface="+mj-lt"/>
              </a:rPr>
              <a:t>tzv.„MEAT</a:t>
            </a:r>
            <a:r>
              <a:rPr lang="sk-SK" b="1" u="sng" dirty="0" smtClean="0">
                <a:latin typeface="+mj-lt"/>
              </a:rPr>
              <a:t> </a:t>
            </a:r>
            <a:r>
              <a:rPr lang="sk-SK" b="1" u="sng" dirty="0">
                <a:latin typeface="+mj-lt"/>
              </a:rPr>
              <a:t>kritériá</a:t>
            </a:r>
            <a:r>
              <a:rPr lang="sk-SK" b="1" u="sng" dirty="0" smtClean="0">
                <a:latin typeface="+mj-lt"/>
              </a:rPr>
              <a:t>“)</a:t>
            </a:r>
          </a:p>
          <a:p>
            <a:pPr lvl="0"/>
            <a:endParaRPr lang="sk-SK" b="1" dirty="0">
              <a:latin typeface="+mj-lt"/>
            </a:endParaRPr>
          </a:p>
          <a:p>
            <a:pPr lvl="0"/>
            <a:r>
              <a:rPr lang="sk-SK" dirty="0" smtClean="0"/>
              <a:t>    cenové kritérium (nákladové)           kvalitatívne kritérium (nenákladové)</a:t>
            </a:r>
            <a:endParaRPr lang="sk-SK" dirty="0"/>
          </a:p>
          <a:p>
            <a:pPr lvl="0"/>
            <a:endParaRPr lang="sk-SK" dirty="0" smtClean="0"/>
          </a:p>
          <a:p>
            <a:pPr lvl="0"/>
            <a:endParaRPr lang="sk-SK" dirty="0" smtClean="0"/>
          </a:p>
          <a:p>
            <a:pPr lvl="0"/>
            <a:endParaRPr lang="sk-SK" dirty="0"/>
          </a:p>
          <a:p>
            <a:pPr lvl="0"/>
            <a:endParaRPr lang="sk-SK" dirty="0" smtClean="0"/>
          </a:p>
          <a:p>
            <a:pPr lvl="0"/>
            <a:endParaRPr lang="sk-SK" dirty="0"/>
          </a:p>
          <a:p>
            <a:pPr lvl="0"/>
            <a:endParaRPr lang="sk-SK" dirty="0" smtClean="0"/>
          </a:p>
          <a:p>
            <a:pPr lvl="0"/>
            <a:endParaRPr lang="sk-SK" dirty="0"/>
          </a:p>
          <a:p>
            <a:pPr lvl="0"/>
            <a:endParaRPr lang="sk-SK" dirty="0" smtClean="0"/>
          </a:p>
          <a:p>
            <a:pPr lvl="0"/>
            <a:endParaRPr lang="sk-SK" dirty="0"/>
          </a:p>
          <a:p>
            <a:pPr lvl="0"/>
            <a:endParaRPr lang="sk-SK" dirty="0" smtClean="0"/>
          </a:p>
          <a:p>
            <a:pPr lvl="0"/>
            <a:endParaRPr lang="sk-SK" dirty="0"/>
          </a:p>
          <a:p>
            <a:pPr lvl="0"/>
            <a:endParaRPr lang="sk-SK" dirty="0" smtClean="0"/>
          </a:p>
          <a:p>
            <a:pPr lvl="0"/>
            <a:endParaRPr lang="sk-SK" dirty="0"/>
          </a:p>
        </p:txBody>
      </p:sp>
      <p:sp>
        <p:nvSpPr>
          <p:cNvPr id="5" name="Ovál 4"/>
          <p:cNvSpPr/>
          <p:nvPr/>
        </p:nvSpPr>
        <p:spPr>
          <a:xfrm>
            <a:off x="581577" y="3531111"/>
            <a:ext cx="2759242" cy="70585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t>Cena alebo náklady</a:t>
            </a:r>
            <a:endParaRPr lang="sk-SK" dirty="0"/>
          </a:p>
        </p:txBody>
      </p:sp>
      <p:sp>
        <p:nvSpPr>
          <p:cNvPr id="6" name="BlokTextu 5"/>
          <p:cNvSpPr txBox="1"/>
          <p:nvPr/>
        </p:nvSpPr>
        <p:spPr>
          <a:xfrm>
            <a:off x="3451738" y="3663299"/>
            <a:ext cx="1010653" cy="369332"/>
          </a:xfrm>
          <a:prstGeom prst="rect">
            <a:avLst/>
          </a:prstGeom>
          <a:noFill/>
        </p:spPr>
        <p:txBody>
          <a:bodyPr wrap="square" rtlCol="0">
            <a:spAutoFit/>
          </a:bodyPr>
          <a:lstStyle/>
          <a:p>
            <a:r>
              <a:rPr lang="sk-SK" dirty="0"/>
              <a:t>a</a:t>
            </a:r>
            <a:r>
              <a:rPr lang="sk-SK" dirty="0" smtClean="0"/>
              <a:t> </a:t>
            </a:r>
            <a:endParaRPr lang="sk-SK" dirty="0"/>
          </a:p>
        </p:txBody>
      </p:sp>
      <p:sp>
        <p:nvSpPr>
          <p:cNvPr id="7" name="Ovál 6"/>
          <p:cNvSpPr/>
          <p:nvPr/>
        </p:nvSpPr>
        <p:spPr>
          <a:xfrm>
            <a:off x="3940894" y="3531111"/>
            <a:ext cx="2759242" cy="70585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smtClean="0"/>
              <a:t>ďalšie kritériá</a:t>
            </a:r>
            <a:endParaRPr lang="sk-SK" dirty="0"/>
          </a:p>
        </p:txBody>
      </p:sp>
      <p:sp>
        <p:nvSpPr>
          <p:cNvPr id="9" name="Ľavá zložená zátvorka 8"/>
          <p:cNvSpPr/>
          <p:nvPr/>
        </p:nvSpPr>
        <p:spPr>
          <a:xfrm rot="5400000">
            <a:off x="1672439" y="1987171"/>
            <a:ext cx="609600" cy="2791327"/>
          </a:xfrm>
          <a:prstGeom prst="leftBrace">
            <a:avLst>
              <a:gd name="adj1" fmla="val 5306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10" name="Ľavá zložená zátvorka 9"/>
          <p:cNvSpPr/>
          <p:nvPr/>
        </p:nvSpPr>
        <p:spPr>
          <a:xfrm rot="5400000">
            <a:off x="4999672" y="1987172"/>
            <a:ext cx="609600" cy="2791327"/>
          </a:xfrm>
          <a:prstGeom prst="leftBrace">
            <a:avLst>
              <a:gd name="adj1" fmla="val 5306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11" name="Šípka doprava 10"/>
          <p:cNvSpPr/>
          <p:nvPr/>
        </p:nvSpPr>
        <p:spPr>
          <a:xfrm rot="5400000">
            <a:off x="4965032" y="4512996"/>
            <a:ext cx="898358" cy="561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BlokTextu 11"/>
          <p:cNvSpPr txBox="1"/>
          <p:nvPr/>
        </p:nvSpPr>
        <p:spPr>
          <a:xfrm>
            <a:off x="5133474" y="5378046"/>
            <a:ext cx="3112168" cy="1200329"/>
          </a:xfrm>
          <a:prstGeom prst="rect">
            <a:avLst/>
          </a:prstGeom>
          <a:noFill/>
        </p:spPr>
        <p:txBody>
          <a:bodyPr wrap="square" rtlCol="0">
            <a:spAutoFit/>
          </a:bodyPr>
          <a:lstStyle/>
          <a:p>
            <a:r>
              <a:rPr lang="sk-SK" b="1" dirty="0" smtClean="0"/>
              <a:t>HĽADISKÁ:</a:t>
            </a:r>
          </a:p>
          <a:p>
            <a:r>
              <a:rPr lang="sk-SK" dirty="0" smtClean="0"/>
              <a:t>Kvalitatívne,</a:t>
            </a:r>
          </a:p>
          <a:p>
            <a:r>
              <a:rPr lang="sk-SK" dirty="0" smtClean="0"/>
              <a:t>Environmentálne alebo</a:t>
            </a:r>
          </a:p>
          <a:p>
            <a:r>
              <a:rPr lang="sk-SK" dirty="0" smtClean="0"/>
              <a:t>Sociálne </a:t>
            </a:r>
            <a:endParaRPr lang="sk-SK" dirty="0"/>
          </a:p>
        </p:txBody>
      </p:sp>
    </p:spTree>
    <p:extLst>
      <p:ext uri="{BB962C8B-B14F-4D97-AF65-F5344CB8AC3E}">
        <p14:creationId xmlns:p14="http://schemas.microsoft.com/office/powerpoint/2010/main" val="568676375"/>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smtClean="0"/>
              <a:t>Kritériá </a:t>
            </a:r>
            <a:r>
              <a:rPr lang="sk-SK" sz="3600" b="1" dirty="0"/>
              <a:t>na vyhodnotenie ponúk</a:t>
            </a:r>
            <a:br>
              <a:rPr lang="sk-SK" sz="3600" b="1" dirty="0"/>
            </a:br>
            <a:r>
              <a:rPr lang="sk-SK" sz="3600" b="1" dirty="0"/>
              <a:t/>
            </a:r>
            <a:br>
              <a:rPr lang="sk-SK" sz="3600" b="1" dirty="0"/>
            </a:br>
            <a:endParaRPr lang="sk-SK" dirty="0"/>
          </a:p>
        </p:txBody>
      </p:sp>
      <p:sp>
        <p:nvSpPr>
          <p:cNvPr id="4" name="Zástupný objekt pre obsah 3"/>
          <p:cNvSpPr>
            <a:spLocks noGrp="1"/>
          </p:cNvSpPr>
          <p:nvPr>
            <p:ph idx="1"/>
          </p:nvPr>
        </p:nvSpPr>
        <p:spPr>
          <a:xfrm>
            <a:off x="642653" y="1758051"/>
            <a:ext cx="5048699" cy="3369120"/>
          </a:xfrm>
        </p:spPr>
        <p:txBody>
          <a:bodyPr/>
          <a:lstStyle/>
          <a:p>
            <a:pPr>
              <a:buFont typeface="Wingdings" panose="05000000000000000000" pitchFamily="2" charset="2"/>
              <a:buChar char="ü"/>
            </a:pPr>
            <a:r>
              <a:rPr lang="sk-SK" sz="1800" b="1" dirty="0" smtClean="0"/>
              <a:t>§ 44 ods. 12 – tzv. „zakázané kritériá“:</a:t>
            </a:r>
          </a:p>
          <a:p>
            <a:pPr marL="0" indent="0">
              <a:lnSpc>
                <a:spcPct val="150000"/>
              </a:lnSpc>
              <a:buNone/>
            </a:pPr>
            <a:r>
              <a:rPr lang="sk-SK" sz="1800" dirty="0" smtClean="0"/>
              <a:t>     podiel </a:t>
            </a:r>
            <a:r>
              <a:rPr lang="sk-SK" sz="1800" dirty="0"/>
              <a:t>subdodávok a </a:t>
            </a:r>
            <a:endParaRPr lang="sk-SK" sz="1800" dirty="0" smtClean="0"/>
          </a:p>
          <a:p>
            <a:pPr marL="0" indent="0">
              <a:lnSpc>
                <a:spcPct val="150000"/>
              </a:lnSpc>
              <a:buNone/>
            </a:pPr>
            <a:r>
              <a:rPr lang="sk-SK" sz="1800" dirty="0" smtClean="0"/>
              <a:t>     inštitúty </a:t>
            </a:r>
            <a:r>
              <a:rPr lang="sk-SK" sz="1800" dirty="0"/>
              <a:t>zabezpečujúce zmluvné plnenie. </a:t>
            </a:r>
          </a:p>
          <a:p>
            <a:pPr marL="0" indent="0">
              <a:buNone/>
            </a:pPr>
            <a:endParaRPr lang="sk-SK" sz="2000" b="1" dirty="0" smtClean="0"/>
          </a:p>
          <a:p>
            <a:pPr marL="0" indent="0">
              <a:buNone/>
            </a:pPr>
            <a:r>
              <a:rPr lang="sk-SK" sz="2000" b="1" dirty="0" smtClean="0">
                <a:solidFill>
                  <a:srgbClr val="00B0F0"/>
                </a:solidFill>
              </a:rPr>
              <a:t>Novelou </a:t>
            </a:r>
            <a:r>
              <a:rPr lang="sk-SK" sz="2000" b="1" dirty="0">
                <a:solidFill>
                  <a:srgbClr val="00B0F0"/>
                </a:solidFill>
              </a:rPr>
              <a:t>ZVO</a:t>
            </a:r>
            <a:r>
              <a:rPr lang="sk-SK" sz="2000" dirty="0">
                <a:solidFill>
                  <a:srgbClr val="00B050"/>
                </a:solidFill>
              </a:rPr>
              <a:t> </a:t>
            </a:r>
            <a:r>
              <a:rPr lang="sk-SK" dirty="0" smtClean="0"/>
              <a:t>- </a:t>
            </a:r>
            <a:r>
              <a:rPr lang="sk-SK" sz="1800" dirty="0" smtClean="0"/>
              <a:t>kritérium </a:t>
            </a:r>
            <a:r>
              <a:rPr lang="sk-SK" sz="1800" dirty="0"/>
              <a:t>„dĺžka záruky“ </a:t>
            </a:r>
            <a:endParaRPr lang="sk-SK" sz="1800" dirty="0" smtClean="0"/>
          </a:p>
          <a:p>
            <a:pPr marL="0" indent="0">
              <a:buNone/>
            </a:pPr>
            <a:r>
              <a:rPr lang="sk-SK" sz="1800" dirty="0" smtClean="0"/>
              <a:t>odstránené </a:t>
            </a:r>
            <a:r>
              <a:rPr lang="sk-SK" sz="1800" dirty="0"/>
              <a:t>z týchto zakázaných </a:t>
            </a:r>
            <a:r>
              <a:rPr lang="sk-SK" sz="1800" dirty="0" smtClean="0"/>
              <a:t>kritérií.</a:t>
            </a:r>
          </a:p>
          <a:p>
            <a:pPr marL="0" indent="0">
              <a:buNone/>
            </a:pPr>
            <a:endParaRPr lang="sk-SK" sz="1800" b="1" dirty="0"/>
          </a:p>
        </p:txBody>
      </p:sp>
      <p:sp>
        <p:nvSpPr>
          <p:cNvPr id="3" name="Krát 2"/>
          <p:cNvSpPr/>
          <p:nvPr/>
        </p:nvSpPr>
        <p:spPr>
          <a:xfrm>
            <a:off x="561473" y="2144299"/>
            <a:ext cx="449179" cy="48126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Krát 4"/>
          <p:cNvSpPr/>
          <p:nvPr/>
        </p:nvSpPr>
        <p:spPr>
          <a:xfrm>
            <a:off x="561473" y="2645596"/>
            <a:ext cx="449179" cy="48126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26" name="Picture 2" descr="Free Vectors | Thinking 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457" y="2645596"/>
            <a:ext cx="3853543" cy="289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026957"/>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smtClean="0"/>
              <a:t>Kritériá </a:t>
            </a:r>
            <a:r>
              <a:rPr lang="sk-SK" sz="3600" b="1" dirty="0"/>
              <a:t>na vyhodnotenie ponúk</a:t>
            </a:r>
            <a:br>
              <a:rPr lang="sk-SK" sz="3600" b="1" dirty="0"/>
            </a:br>
            <a:r>
              <a:rPr lang="sk-SK" sz="3600" b="1" dirty="0"/>
              <a:t/>
            </a:r>
            <a:br>
              <a:rPr lang="sk-SK" sz="3600" b="1" dirty="0"/>
            </a:br>
            <a:endParaRPr lang="sk-SK" dirty="0"/>
          </a:p>
        </p:txBody>
      </p:sp>
      <p:sp>
        <p:nvSpPr>
          <p:cNvPr id="4" name="Zástupný objekt pre obsah 3"/>
          <p:cNvSpPr>
            <a:spLocks noGrp="1"/>
          </p:cNvSpPr>
          <p:nvPr>
            <p:ph idx="1"/>
          </p:nvPr>
        </p:nvSpPr>
        <p:spPr/>
        <p:txBody>
          <a:bodyPr/>
          <a:lstStyle/>
          <a:p>
            <a:pPr>
              <a:buFont typeface="Wingdings" panose="05000000000000000000" pitchFamily="2" charset="2"/>
              <a:buChar char="ü"/>
            </a:pPr>
            <a:r>
              <a:rPr lang="sk-SK" sz="1800" b="1" dirty="0" smtClean="0"/>
              <a:t>§ 44 ods. 4 písm. b)</a:t>
            </a:r>
          </a:p>
          <a:p>
            <a:pPr marL="0" indent="0">
              <a:buNone/>
            </a:pPr>
            <a:r>
              <a:rPr lang="sk-SK" sz="1800" b="1" u="sng" dirty="0" smtClean="0"/>
              <a:t>Kritérium nákladov počas </a:t>
            </a:r>
            <a:r>
              <a:rPr lang="sk-SK" sz="1800" b="1" u="sng" dirty="0"/>
              <a:t>životného cyklu</a:t>
            </a:r>
            <a:endParaRPr lang="sk-SK" sz="1800" b="1" u="sng" dirty="0" smtClean="0"/>
          </a:p>
          <a:p>
            <a:pPr marL="0" indent="0">
              <a:buNone/>
            </a:pPr>
            <a:endParaRPr lang="sk-SK" sz="1800" dirty="0" smtClean="0"/>
          </a:p>
          <a:p>
            <a:pPr marL="0" indent="0">
              <a:buNone/>
            </a:pPr>
            <a:r>
              <a:rPr lang="sk-SK" sz="1800" b="1" dirty="0" smtClean="0"/>
              <a:t>Pojem </a:t>
            </a:r>
            <a:r>
              <a:rPr lang="sk-SK" sz="1800" b="1" dirty="0"/>
              <a:t>„životný cyklus“ </a:t>
            </a:r>
            <a:r>
              <a:rPr lang="sk-SK" sz="1800" dirty="0" smtClean="0"/>
              <a:t>-  § </a:t>
            </a:r>
            <a:r>
              <a:rPr lang="sk-SK" sz="1800" dirty="0"/>
              <a:t>2 ods. 5 písm. k)</a:t>
            </a:r>
            <a:endParaRPr lang="sk-SK" sz="1800" dirty="0" smtClean="0"/>
          </a:p>
          <a:p>
            <a:pPr marL="0" indent="0">
              <a:buNone/>
            </a:pPr>
            <a:endParaRPr lang="sk-SK" sz="1800" dirty="0"/>
          </a:p>
          <a:p>
            <a:pPr marL="0" indent="0">
              <a:buNone/>
            </a:pPr>
            <a:r>
              <a:rPr lang="sk-SK" sz="1800" b="1" dirty="0" smtClean="0"/>
              <a:t>Náklady</a:t>
            </a:r>
            <a:r>
              <a:rPr lang="sk-SK" sz="1800" dirty="0" smtClean="0"/>
              <a:t> </a:t>
            </a:r>
            <a:r>
              <a:rPr lang="sk-SK" sz="1800" dirty="0"/>
              <a:t>počas životného cyklu výrobku, stavby alebo služby môžeme rozdeliť na náklady:</a:t>
            </a:r>
          </a:p>
          <a:p>
            <a:pPr marL="0" indent="0">
              <a:buNone/>
            </a:pPr>
            <a:r>
              <a:rPr lang="sk-SK" sz="1800" dirty="0">
                <a:sym typeface="Symbol" panose="05050102010706020507" pitchFamily="18" charset="2"/>
              </a:rPr>
              <a:t></a:t>
            </a:r>
            <a:r>
              <a:rPr lang="sk-SK" sz="1800" dirty="0"/>
              <a:t> súvisiace s nadobudnutím, </a:t>
            </a:r>
          </a:p>
          <a:p>
            <a:pPr marL="0" indent="0">
              <a:buNone/>
            </a:pPr>
            <a:r>
              <a:rPr lang="sk-SK" sz="1800" dirty="0">
                <a:sym typeface="Symbol" panose="05050102010706020507" pitchFamily="18" charset="2"/>
              </a:rPr>
              <a:t></a:t>
            </a:r>
            <a:r>
              <a:rPr lang="sk-SK" sz="1800" dirty="0"/>
              <a:t> na používanie (napr. spotreba energie a iných zdrojov), </a:t>
            </a:r>
          </a:p>
          <a:p>
            <a:pPr marL="0" indent="0">
              <a:buNone/>
            </a:pPr>
            <a:r>
              <a:rPr lang="sk-SK" sz="1800" dirty="0">
                <a:sym typeface="Symbol" panose="05050102010706020507" pitchFamily="18" charset="2"/>
              </a:rPr>
              <a:t></a:t>
            </a:r>
            <a:r>
              <a:rPr lang="sk-SK" sz="1800" dirty="0"/>
              <a:t> na údržbu, </a:t>
            </a:r>
          </a:p>
          <a:p>
            <a:pPr marL="0" indent="0">
              <a:buNone/>
            </a:pPr>
            <a:r>
              <a:rPr lang="sk-SK" sz="1800" dirty="0">
                <a:sym typeface="Symbol" panose="05050102010706020507" pitchFamily="18" charset="2"/>
              </a:rPr>
              <a:t></a:t>
            </a:r>
            <a:r>
              <a:rPr lang="sk-SK" sz="1800" dirty="0"/>
              <a:t> na ukončenie životnosti (napr. náklady na zber a recykláciu).</a:t>
            </a:r>
          </a:p>
          <a:p>
            <a:pPr marL="0" indent="0">
              <a:buNone/>
            </a:pPr>
            <a:endParaRPr lang="sk-SK" sz="1800" b="1" dirty="0"/>
          </a:p>
        </p:txBody>
      </p:sp>
    </p:spTree>
    <p:extLst>
      <p:ext uri="{BB962C8B-B14F-4D97-AF65-F5344CB8AC3E}">
        <p14:creationId xmlns:p14="http://schemas.microsoft.com/office/powerpoint/2010/main" val="220888100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2400" dirty="0" smtClean="0">
                <a:latin typeface="+mn-lt"/>
                <a:ea typeface="Verdana" panose="020B0604030504040204" pitchFamily="34" charset="0"/>
              </a:rPr>
              <a:t>Určenie podmienok účasti § 38 ZVO</a:t>
            </a:r>
            <a:endParaRPr lang="sk-SK" sz="2400" dirty="0">
              <a:latin typeface="+mn-lt"/>
              <a:ea typeface="Verdana" panose="020B0604030504040204" pitchFamily="34" charset="0"/>
            </a:endParaRPr>
          </a:p>
        </p:txBody>
      </p:sp>
      <p:sp>
        <p:nvSpPr>
          <p:cNvPr id="3" name="Zástupný objekt pre obsah 2"/>
          <p:cNvSpPr>
            <a:spLocks noGrp="1"/>
          </p:cNvSpPr>
          <p:nvPr>
            <p:ph idx="1"/>
          </p:nvPr>
        </p:nvSpPr>
        <p:spPr>
          <a:xfrm>
            <a:off x="628650" y="1430445"/>
            <a:ext cx="7886700" cy="4313918"/>
          </a:xfrm>
        </p:spPr>
        <p:txBody>
          <a:bodyPr/>
          <a:lstStyle/>
          <a:p>
            <a:pPr algn="just">
              <a:lnSpc>
                <a:spcPct val="150000"/>
              </a:lnSpc>
            </a:pPr>
            <a:endParaRPr lang="sk-SK" sz="1050" dirty="0" smtClean="0">
              <a:ea typeface="Verdana" panose="020B0604030504040204" pitchFamily="34" charset="0"/>
            </a:endParaRPr>
          </a:p>
          <a:p>
            <a:pPr algn="just">
              <a:lnSpc>
                <a:spcPct val="150000"/>
              </a:lnSpc>
            </a:pPr>
            <a:r>
              <a:rPr lang="sk-SK" sz="1400" dirty="0">
                <a:ea typeface="Verdana" panose="020B0604030504040204" pitchFamily="34" charset="0"/>
              </a:rPr>
              <a:t>Verejný obstarávateľ uvedie v oznámení o vyhlásení verejného obstarávania, v súťažných podkladoch alebo v informatívnom dokumente, ak boli uverejnené podľa § 43 ods. </a:t>
            </a:r>
            <a:r>
              <a:rPr lang="sk-SK" sz="1400" dirty="0" smtClean="0">
                <a:ea typeface="Verdana" panose="020B0604030504040204" pitchFamily="34" charset="0"/>
              </a:rPr>
              <a:t>2:</a:t>
            </a:r>
            <a:endParaRPr lang="sk-SK" sz="1400" dirty="0">
              <a:ea typeface="Verdana" panose="020B0604030504040204" pitchFamily="34" charset="0"/>
            </a:endParaRPr>
          </a:p>
          <a:p>
            <a:pPr algn="just">
              <a:lnSpc>
                <a:spcPct val="150000"/>
              </a:lnSpc>
            </a:pPr>
            <a:r>
              <a:rPr lang="sk-SK" sz="1400" dirty="0" smtClean="0">
                <a:ea typeface="Verdana" panose="020B0604030504040204" pitchFamily="34" charset="0"/>
              </a:rPr>
              <a:t>podmienky </a:t>
            </a:r>
            <a:r>
              <a:rPr lang="sk-SK" sz="1400" dirty="0">
                <a:ea typeface="Verdana" panose="020B0604030504040204" pitchFamily="34" charset="0"/>
              </a:rPr>
              <a:t>účasti týkajúce sa osobného postavenia podľa § 32,</a:t>
            </a:r>
          </a:p>
          <a:p>
            <a:pPr algn="just">
              <a:lnSpc>
                <a:spcPct val="150000"/>
              </a:lnSpc>
            </a:pPr>
            <a:r>
              <a:rPr lang="sk-SK" sz="1400" dirty="0" smtClean="0">
                <a:ea typeface="Verdana" panose="020B0604030504040204" pitchFamily="34" charset="0"/>
              </a:rPr>
              <a:t>podmienky </a:t>
            </a:r>
            <a:r>
              <a:rPr lang="sk-SK" sz="1400" dirty="0">
                <a:ea typeface="Verdana" panose="020B0604030504040204" pitchFamily="34" charset="0"/>
              </a:rPr>
              <a:t>účasti týkajúce sa finančného a ekonomického postavenia </a:t>
            </a:r>
            <a:r>
              <a:rPr lang="sk-SK" sz="1400" b="1" dirty="0">
                <a:ea typeface="Verdana" panose="020B0604030504040204" pitchFamily="34" charset="0"/>
              </a:rPr>
              <a:t>a doklady na ich preukázanie podľa § 33, ak sa vyžadujú</a:t>
            </a:r>
            <a:r>
              <a:rPr lang="sk-SK" sz="1400" dirty="0">
                <a:ea typeface="Verdana" panose="020B0604030504040204" pitchFamily="34" charset="0"/>
              </a:rPr>
              <a:t>,</a:t>
            </a:r>
          </a:p>
          <a:p>
            <a:pPr algn="just">
              <a:lnSpc>
                <a:spcPct val="150000"/>
              </a:lnSpc>
            </a:pPr>
            <a:r>
              <a:rPr lang="sk-SK" sz="1400" dirty="0" smtClean="0">
                <a:ea typeface="Verdana" panose="020B0604030504040204" pitchFamily="34" charset="0"/>
              </a:rPr>
              <a:t>podmienky </a:t>
            </a:r>
            <a:r>
              <a:rPr lang="sk-SK" sz="1400" dirty="0">
                <a:ea typeface="Verdana" panose="020B0604030504040204" pitchFamily="34" charset="0"/>
              </a:rPr>
              <a:t>účasti týkajúce sa technickej spôsobilosti alebo odbornej spôsobilosti </a:t>
            </a:r>
            <a:r>
              <a:rPr lang="sk-SK" sz="1400" b="1" dirty="0">
                <a:ea typeface="Verdana" panose="020B0604030504040204" pitchFamily="34" charset="0"/>
              </a:rPr>
              <a:t>a doklady na ich preukázanie podľa § 34 až 36, ak sa vyžadujú.</a:t>
            </a:r>
          </a:p>
          <a:p>
            <a:pPr algn="just">
              <a:lnSpc>
                <a:spcPct val="150000"/>
              </a:lnSpc>
            </a:pPr>
            <a:r>
              <a:rPr lang="sk-SK" sz="1400" u="sng" dirty="0" smtClean="0">
                <a:ea typeface="Verdana" panose="020B0604030504040204" pitchFamily="34" charset="0"/>
              </a:rPr>
              <a:t>stanovené </a:t>
            </a:r>
            <a:r>
              <a:rPr lang="sk-SK" sz="1400" u="sng" dirty="0">
                <a:ea typeface="Verdana" panose="020B0604030504040204" pitchFamily="34" charset="0"/>
              </a:rPr>
              <a:t>podmienky účasti môžu byť uvedené aj v súťažných podkladoch, musia však byť v súlade s oznámením o vyhlásení verejného obstarávania, resp. s oznámením použitým ako výzva na súťaž</a:t>
            </a:r>
            <a:r>
              <a:rPr lang="sk-SK" sz="1400" dirty="0">
                <a:ea typeface="Verdana" panose="020B0604030504040204" pitchFamily="34" charset="0"/>
              </a:rPr>
              <a:t>,</a:t>
            </a:r>
          </a:p>
          <a:p>
            <a:pPr algn="just">
              <a:lnSpc>
                <a:spcPct val="150000"/>
              </a:lnSpc>
            </a:pPr>
            <a:r>
              <a:rPr lang="sk-SK" sz="1400" u="sng" dirty="0">
                <a:ea typeface="Verdana" panose="020B0604030504040204" pitchFamily="34" charset="0"/>
              </a:rPr>
              <a:t>ak je zákazka alebo koncesia rozdelená na časti</a:t>
            </a:r>
            <a:r>
              <a:rPr lang="sk-SK" sz="1400" dirty="0">
                <a:ea typeface="Verdana" panose="020B0604030504040204" pitchFamily="34" charset="0"/>
              </a:rPr>
              <a:t>, kde každá časť bude </a:t>
            </a:r>
            <a:r>
              <a:rPr lang="sk-SK" sz="1400" dirty="0" smtClean="0">
                <a:ea typeface="Verdana" panose="020B0604030504040204" pitchFamily="34" charset="0"/>
              </a:rPr>
              <a:t>predmetom samostatnej </a:t>
            </a:r>
            <a:r>
              <a:rPr lang="sk-SK" sz="1400" dirty="0">
                <a:ea typeface="Verdana" panose="020B0604030504040204" pitchFamily="34" charset="0"/>
              </a:rPr>
              <a:t>zmluvy alebo koncesnej zmluvy</a:t>
            </a:r>
            <a:r>
              <a:rPr lang="sk-SK" sz="1400" b="1" dirty="0">
                <a:ea typeface="Verdana" panose="020B0604030504040204" pitchFamily="34" charset="0"/>
              </a:rPr>
              <a:t>, </a:t>
            </a:r>
            <a:r>
              <a:rPr lang="sk-SK" sz="1400" b="1" dirty="0" smtClean="0">
                <a:ea typeface="Verdana" panose="020B0604030504040204" pitchFamily="34" charset="0"/>
              </a:rPr>
              <a:t>je potrebné určiť </a:t>
            </a:r>
            <a:r>
              <a:rPr lang="sk-SK" sz="1400" b="1" dirty="0">
                <a:ea typeface="Verdana" panose="020B0604030504040204" pitchFamily="34" charset="0"/>
              </a:rPr>
              <a:t>podmienky účasti vo </a:t>
            </a:r>
            <a:r>
              <a:rPr lang="sk-SK" sz="1400" b="1" dirty="0" smtClean="0">
                <a:ea typeface="Verdana" panose="020B0604030504040204" pitchFamily="34" charset="0"/>
              </a:rPr>
              <a:t>vzťahu ku </a:t>
            </a:r>
            <a:r>
              <a:rPr lang="sk-SK" sz="1400" b="1" dirty="0">
                <a:ea typeface="Verdana" panose="020B0604030504040204" pitchFamily="34" charset="0"/>
              </a:rPr>
              <a:t>každej časti zákazky</a:t>
            </a:r>
            <a:r>
              <a:rPr lang="sk-SK" sz="1400" dirty="0">
                <a:ea typeface="Verdana" panose="020B0604030504040204" pitchFamily="34" charset="0"/>
              </a:rPr>
              <a:t>.</a:t>
            </a:r>
          </a:p>
          <a:p>
            <a:pPr algn="just">
              <a:lnSpc>
                <a:spcPct val="150000"/>
              </a:lnSpc>
            </a:pPr>
            <a:endParaRPr lang="sk-SK" sz="1050" dirty="0">
              <a:ea typeface="Verdana" panose="020B0604030504040204" pitchFamily="34" charset="0"/>
            </a:endParaRPr>
          </a:p>
        </p:txBody>
      </p:sp>
    </p:spTree>
    <p:extLst>
      <p:ext uri="{BB962C8B-B14F-4D97-AF65-F5344CB8AC3E}">
        <p14:creationId xmlns:p14="http://schemas.microsoft.com/office/powerpoint/2010/main" val="3487556453"/>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
            </a:r>
            <a:br>
              <a:rPr lang="sk-SK" sz="3600" b="1" dirty="0" smtClean="0"/>
            </a:br>
            <a:r>
              <a:rPr lang="sk-SK" sz="3600" b="1" dirty="0" smtClean="0"/>
              <a:t/>
            </a:r>
            <a:br>
              <a:rPr lang="sk-SK" sz="3600" b="1" dirty="0" smtClean="0"/>
            </a:br>
            <a:r>
              <a:rPr lang="sk-SK" sz="3600" b="1" dirty="0" smtClean="0"/>
              <a:t>Kritériá na vyhodnotenie ponúk</a:t>
            </a:r>
            <a:r>
              <a:rPr lang="sk-SK" sz="3600" b="1" dirty="0"/>
              <a:t/>
            </a:r>
            <a:br>
              <a:rPr lang="sk-SK" sz="3600" b="1" dirty="0"/>
            </a:br>
            <a:r>
              <a:rPr lang="sk-SK" sz="3600" b="1" dirty="0"/>
              <a:t/>
            </a:r>
            <a:br>
              <a:rPr lang="sk-SK" sz="3600" b="1" dirty="0"/>
            </a:br>
            <a:endParaRPr lang="sk-SK" dirty="0"/>
          </a:p>
        </p:txBody>
      </p:sp>
      <p:sp>
        <p:nvSpPr>
          <p:cNvPr id="4" name="Zástupný objekt pre obsah 3"/>
          <p:cNvSpPr>
            <a:spLocks noGrp="1"/>
          </p:cNvSpPr>
          <p:nvPr>
            <p:ph idx="1"/>
          </p:nvPr>
        </p:nvSpPr>
        <p:spPr/>
        <p:txBody>
          <a:bodyPr/>
          <a:lstStyle/>
          <a:p>
            <a:pPr>
              <a:buFont typeface="Wingdings" panose="05000000000000000000" pitchFamily="2" charset="2"/>
              <a:buChar char="ü"/>
            </a:pPr>
            <a:r>
              <a:rPr lang="sk-SK" sz="1800" b="1" dirty="0" smtClean="0"/>
              <a:t>§ 44 ods. 3 písm. c) </a:t>
            </a:r>
          </a:p>
          <a:p>
            <a:pPr marL="0" indent="0">
              <a:buNone/>
            </a:pPr>
            <a:r>
              <a:rPr lang="sk-SK" sz="1800" b="1" u="sng" dirty="0" smtClean="0"/>
              <a:t>Kritérium najnižšej ceny</a:t>
            </a:r>
          </a:p>
          <a:p>
            <a:pPr>
              <a:buFontTx/>
              <a:buChar char="-"/>
            </a:pPr>
            <a:r>
              <a:rPr lang="sk-SK" sz="1800" dirty="0" smtClean="0"/>
              <a:t>najjednoduchšie</a:t>
            </a:r>
          </a:p>
          <a:p>
            <a:pPr>
              <a:buFontTx/>
              <a:buChar char="-"/>
            </a:pPr>
            <a:r>
              <a:rPr lang="sk-SK" sz="1800" dirty="0" smtClean="0"/>
              <a:t>v SR najčastejšie používané kritérium na vyhodnotenie ponúk</a:t>
            </a:r>
          </a:p>
          <a:p>
            <a:pPr>
              <a:buFontTx/>
              <a:buChar char="-"/>
            </a:pPr>
            <a:r>
              <a:rPr lang="sk-SK" sz="1800" dirty="0"/>
              <a:t>ú</a:t>
            </a:r>
            <a:r>
              <a:rPr lang="sk-SK" sz="1800" dirty="0" smtClean="0"/>
              <a:t>spešným </a:t>
            </a:r>
            <a:r>
              <a:rPr lang="sk-SK" sz="1800" dirty="0"/>
              <a:t>uchádzačom sa stane ten uchádzač, ktorý ponúkne za celý predmet zákazky najnižšiu </a:t>
            </a:r>
            <a:r>
              <a:rPr lang="sk-SK" sz="1800" dirty="0" smtClean="0"/>
              <a:t>cenu</a:t>
            </a:r>
          </a:p>
          <a:p>
            <a:pPr marL="0" indent="0">
              <a:buNone/>
            </a:pPr>
            <a:endParaRPr lang="sk-SK" sz="1800" dirty="0" smtClean="0"/>
          </a:p>
          <a:p>
            <a:pPr>
              <a:buFontTx/>
              <a:buChar char="-"/>
            </a:pPr>
            <a:r>
              <a:rPr lang="sk-SK" sz="1800" dirty="0" smtClean="0"/>
              <a:t>Hodnotí sa </a:t>
            </a:r>
          </a:p>
          <a:p>
            <a:pPr>
              <a:buFontTx/>
              <a:buChar char="-"/>
            </a:pPr>
            <a:endParaRPr lang="sk-SK" sz="1800" dirty="0" smtClean="0"/>
          </a:p>
          <a:p>
            <a:pPr>
              <a:buFontTx/>
              <a:buChar char="-"/>
            </a:pPr>
            <a:endParaRPr lang="sk-SK" sz="1800" dirty="0" smtClean="0"/>
          </a:p>
          <a:p>
            <a:pPr>
              <a:buFontTx/>
              <a:buChar char="-"/>
            </a:pPr>
            <a:endParaRPr lang="sk-SK" sz="1800" dirty="0" smtClean="0"/>
          </a:p>
          <a:p>
            <a:pPr marL="0" indent="0">
              <a:buNone/>
            </a:pPr>
            <a:endParaRPr lang="sk-SK" sz="1800" dirty="0" smtClean="0"/>
          </a:p>
          <a:p>
            <a:pPr marL="0" indent="0">
              <a:buNone/>
            </a:pPr>
            <a:endParaRPr lang="sk-SK" sz="1800" b="1" dirty="0"/>
          </a:p>
        </p:txBody>
      </p:sp>
      <p:cxnSp>
        <p:nvCxnSpPr>
          <p:cNvPr id="5" name="Rovná spojovacia šípka 4"/>
          <p:cNvCxnSpPr/>
          <p:nvPr/>
        </p:nvCxnSpPr>
        <p:spPr>
          <a:xfrm flipV="1">
            <a:off x="2096814" y="4225159"/>
            <a:ext cx="772510" cy="252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Rovná spojovacia šípka 5"/>
          <p:cNvCxnSpPr/>
          <p:nvPr/>
        </p:nvCxnSpPr>
        <p:spPr>
          <a:xfrm>
            <a:off x="2096814" y="4585049"/>
            <a:ext cx="704138" cy="381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bdĺžnik 8"/>
          <p:cNvSpPr/>
          <p:nvPr/>
        </p:nvSpPr>
        <p:spPr>
          <a:xfrm>
            <a:off x="3051208" y="4032985"/>
            <a:ext cx="1713298" cy="444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p:cNvSpPr/>
          <p:nvPr/>
        </p:nvSpPr>
        <p:spPr>
          <a:xfrm>
            <a:off x="3031448" y="4729655"/>
            <a:ext cx="1713298" cy="4906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solidFill>
                  <a:schemeClr val="tx1"/>
                </a:solidFill>
              </a:rPr>
              <a:t>Jednotková cena</a:t>
            </a:r>
            <a:endParaRPr lang="sk-SK" dirty="0">
              <a:solidFill>
                <a:schemeClr val="tx1"/>
              </a:solidFill>
            </a:endParaRPr>
          </a:p>
        </p:txBody>
      </p:sp>
      <p:sp>
        <p:nvSpPr>
          <p:cNvPr id="11" name="BlokTextu 10"/>
          <p:cNvSpPr txBox="1"/>
          <p:nvPr/>
        </p:nvSpPr>
        <p:spPr>
          <a:xfrm>
            <a:off x="3031448" y="4108075"/>
            <a:ext cx="1713298" cy="369332"/>
          </a:xfrm>
          <a:prstGeom prst="rect">
            <a:avLst/>
          </a:prstGeom>
          <a:solidFill>
            <a:schemeClr val="accent1">
              <a:lumMod val="60000"/>
              <a:lumOff val="40000"/>
            </a:schemeClr>
          </a:solidFill>
        </p:spPr>
        <p:txBody>
          <a:bodyPr wrap="square" rtlCol="0">
            <a:spAutoFit/>
          </a:bodyPr>
          <a:lstStyle/>
          <a:p>
            <a:pPr algn="ctr"/>
            <a:r>
              <a:rPr lang="sk-SK" dirty="0" smtClean="0"/>
              <a:t>Celková cena</a:t>
            </a:r>
            <a:endParaRPr lang="sk-SK" dirty="0"/>
          </a:p>
        </p:txBody>
      </p:sp>
    </p:spTree>
    <p:extLst>
      <p:ext uri="{BB962C8B-B14F-4D97-AF65-F5344CB8AC3E}">
        <p14:creationId xmlns:p14="http://schemas.microsoft.com/office/powerpoint/2010/main" val="2189925880"/>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12034"/>
            <a:ext cx="9021170" cy="1005949"/>
          </a:xfrm>
          <a:noFill/>
        </p:spPr>
        <p:txBody>
          <a:bodyPr/>
          <a:lstStyle/>
          <a:p>
            <a:pPr algn="ctr"/>
            <a:r>
              <a:rPr lang="sk-SK" sz="3600" b="1" dirty="0" smtClean="0"/>
              <a:t>Vyhodnotenie ponúk</a:t>
            </a:r>
            <a:endParaRPr lang="sk-SK" dirty="0"/>
          </a:p>
        </p:txBody>
      </p:sp>
      <p:sp>
        <p:nvSpPr>
          <p:cNvPr id="4" name="Zástupný objekt pre obsah 3"/>
          <p:cNvSpPr>
            <a:spLocks noGrp="1"/>
          </p:cNvSpPr>
          <p:nvPr>
            <p:ph idx="1"/>
          </p:nvPr>
        </p:nvSpPr>
        <p:spPr>
          <a:xfrm>
            <a:off x="628650" y="1825625"/>
            <a:ext cx="7886700" cy="4414754"/>
          </a:xfrm>
        </p:spPr>
        <p:txBody>
          <a:bodyPr/>
          <a:lstStyle/>
          <a:p>
            <a:pPr>
              <a:buFont typeface="Wingdings" panose="05000000000000000000" pitchFamily="2" charset="2"/>
              <a:buChar char="ü"/>
            </a:pPr>
            <a:r>
              <a:rPr lang="sk-SK" sz="1600" b="1" dirty="0" smtClean="0"/>
              <a:t>§ 53</a:t>
            </a:r>
            <a:endParaRPr lang="sk-SK" sz="1600" dirty="0" smtClean="0"/>
          </a:p>
          <a:p>
            <a:pPr algn="just">
              <a:buFontTx/>
              <a:buChar char="-"/>
            </a:pPr>
            <a:r>
              <a:rPr lang="sk-SK" sz="1600" dirty="0"/>
              <a:t>n</a:t>
            </a:r>
            <a:r>
              <a:rPr lang="sk-SK" sz="1600" dirty="0" smtClean="0"/>
              <a:t>everejné</a:t>
            </a:r>
          </a:p>
          <a:p>
            <a:pPr algn="just">
              <a:buFontTx/>
              <a:buChar char="-"/>
            </a:pPr>
            <a:r>
              <a:rPr lang="sk-SK" altLang="sk-SK" sz="1600" dirty="0" smtClean="0">
                <a:cs typeface="Times New Roman" panose="02020603050405020304" pitchFamily="18" charset="0"/>
              </a:rPr>
              <a:t>(§ 51) povinnosť </a:t>
            </a:r>
            <a:r>
              <a:rPr lang="sk-SK" altLang="sk-SK" sz="1600" dirty="0">
                <a:cs typeface="Times New Roman" panose="02020603050405020304" pitchFamily="18" charset="0"/>
              </a:rPr>
              <a:t>zriadiť </a:t>
            </a:r>
            <a:r>
              <a:rPr lang="sk-SK" altLang="sk-SK" sz="1600" b="1" dirty="0">
                <a:cs typeface="Times New Roman" panose="02020603050405020304" pitchFamily="18" charset="0"/>
              </a:rPr>
              <a:t>najmenej 3</a:t>
            </a:r>
            <a:r>
              <a:rPr lang="sk-SK" altLang="sk-SK" sz="1600" dirty="0">
                <a:cs typeface="Times New Roman" panose="02020603050405020304" pitchFamily="18" charset="0"/>
              </a:rPr>
              <a:t> </a:t>
            </a:r>
            <a:r>
              <a:rPr lang="sk-SK" altLang="sk-SK" sz="1600" b="1" dirty="0">
                <a:cs typeface="Times New Roman" panose="02020603050405020304" pitchFamily="18" charset="0"/>
              </a:rPr>
              <a:t>člennú komisiu </a:t>
            </a:r>
            <a:r>
              <a:rPr lang="sk-SK" sz="1600" b="1" dirty="0">
                <a:cs typeface="Times New Roman" panose="02020603050405020304" pitchFamily="18" charset="0"/>
              </a:rPr>
              <a:t>s </a:t>
            </a:r>
            <a:r>
              <a:rPr lang="sk-SK" sz="1600" b="1" dirty="0" smtClean="0">
                <a:cs typeface="Times New Roman" panose="02020603050405020304" pitchFamily="18" charset="0"/>
              </a:rPr>
              <a:t>odborným </a:t>
            </a:r>
            <a:r>
              <a:rPr lang="sk-SK" sz="1600" b="1" dirty="0">
                <a:cs typeface="Times New Roman" panose="02020603050405020304" pitchFamily="18" charset="0"/>
              </a:rPr>
              <a:t>vzdelaním alebo odbornou </a:t>
            </a:r>
            <a:r>
              <a:rPr lang="sk-SK" sz="1600" b="1" dirty="0" smtClean="0">
                <a:cs typeface="Times New Roman" panose="02020603050405020304" pitchFamily="18" charset="0"/>
              </a:rPr>
              <a:t>praxou,</a:t>
            </a:r>
            <a:r>
              <a:rPr lang="sk-SK" sz="1600" dirty="0" smtClean="0">
                <a:cs typeface="Times New Roman" panose="02020603050405020304" pitchFamily="18" charset="0"/>
              </a:rPr>
              <a:t> </a:t>
            </a:r>
            <a:r>
              <a:rPr lang="sk-SK" sz="1600" dirty="0"/>
              <a:t>ktorá im umožňuje vyhodnotiť </a:t>
            </a:r>
            <a:r>
              <a:rPr lang="sk-SK" sz="1600" dirty="0" smtClean="0"/>
              <a:t>ponuku (</a:t>
            </a:r>
            <a:r>
              <a:rPr lang="sk-SK" sz="1600" u="sng" dirty="0" smtClean="0"/>
              <a:t>povinnosť platí </a:t>
            </a:r>
            <a:r>
              <a:rPr lang="sk-SK" sz="1600" u="sng" dirty="0"/>
              <a:t>len pri zadávaní nadlimitných </a:t>
            </a:r>
            <a:r>
              <a:rPr lang="sk-SK" sz="1600" u="sng" dirty="0" smtClean="0"/>
              <a:t>zákaziek</a:t>
            </a:r>
            <a:r>
              <a:rPr lang="sk-SK" sz="1600" dirty="0" smtClean="0"/>
              <a:t>)</a:t>
            </a:r>
          </a:p>
          <a:p>
            <a:pPr algn="just">
              <a:buFontTx/>
              <a:buChar char="-"/>
            </a:pPr>
            <a:r>
              <a:rPr lang="sk-SK" sz="1600" b="1" dirty="0" smtClean="0"/>
              <a:t>Komisia: </a:t>
            </a:r>
            <a:r>
              <a:rPr lang="sk-SK" sz="1600" dirty="0"/>
              <a:t>vyhodnotí ponuky z hľadiska splnenia požiadaviek </a:t>
            </a:r>
            <a:r>
              <a:rPr lang="sk-SK" sz="1600" dirty="0" smtClean="0"/>
              <a:t>VO/O na </a:t>
            </a:r>
            <a:r>
              <a:rPr lang="sk-SK" sz="1600" dirty="0"/>
              <a:t>predmet zákazky alebo koncesie</a:t>
            </a:r>
            <a:endParaRPr lang="sk-SK" sz="1600" dirty="0" smtClean="0"/>
          </a:p>
          <a:p>
            <a:pPr algn="just">
              <a:buFontTx/>
              <a:buChar char="-"/>
            </a:pPr>
            <a:r>
              <a:rPr lang="sk-SK" sz="1600" dirty="0" smtClean="0"/>
              <a:t>ak VO/O vyžadoval </a:t>
            </a:r>
            <a:r>
              <a:rPr lang="sk-SK" sz="1600" dirty="0"/>
              <a:t>od uchádzačov </a:t>
            </a:r>
            <a:r>
              <a:rPr lang="sk-SK" sz="1600" b="1" dirty="0"/>
              <a:t>zábezpeku</a:t>
            </a:r>
            <a:r>
              <a:rPr lang="sk-SK" sz="1600" dirty="0"/>
              <a:t>, komisia posúdi jej </a:t>
            </a:r>
            <a:r>
              <a:rPr lang="sk-SK" sz="1600" dirty="0" smtClean="0"/>
              <a:t>zloženie</a:t>
            </a:r>
          </a:p>
          <a:p>
            <a:pPr algn="just">
              <a:buFontTx/>
              <a:buChar char="-"/>
            </a:pPr>
            <a:r>
              <a:rPr lang="sk-SK" sz="1600" dirty="0">
                <a:cs typeface="Times New Roman" panose="02020603050405020304" pitchFamily="18" charset="0"/>
              </a:rPr>
              <a:t>v prípade pochybností overenie správnosti informácií a dôkazov, ktoré poskytli </a:t>
            </a:r>
            <a:r>
              <a:rPr lang="sk-SK" sz="1600" dirty="0" smtClean="0">
                <a:cs typeface="Times New Roman" panose="02020603050405020304" pitchFamily="18" charset="0"/>
              </a:rPr>
              <a:t>uchádzači. </a:t>
            </a:r>
            <a:r>
              <a:rPr lang="sk-SK" sz="1600" b="1" dirty="0">
                <a:cs typeface="Times New Roman" panose="02020603050405020304" pitchFamily="18" charset="0"/>
              </a:rPr>
              <a:t>Ak komisia identifikuje nezrovnalosti alebo nejasnosti </a:t>
            </a:r>
            <a:r>
              <a:rPr lang="sk-SK" sz="1600" dirty="0">
                <a:cs typeface="Times New Roman" panose="02020603050405020304" pitchFamily="18" charset="0"/>
              </a:rPr>
              <a:t>v informáciách alebo dôkazoch, ktoré uchádzač poskytol, </a:t>
            </a:r>
            <a:r>
              <a:rPr lang="sk-SK" sz="1600" b="1" dirty="0">
                <a:cs typeface="Times New Roman" panose="02020603050405020304" pitchFamily="18" charset="0"/>
              </a:rPr>
              <a:t>písomne požiada o vysvetlenie ponuky a ak je to potrebné aj o predloženie dôkazov</a:t>
            </a:r>
            <a:endParaRPr lang="sk-SK" sz="1600" dirty="0" smtClean="0"/>
          </a:p>
          <a:p>
            <a:pPr algn="just">
              <a:buFontTx/>
              <a:buChar char="-"/>
            </a:pPr>
            <a:r>
              <a:rPr lang="sk-SK" sz="1600" dirty="0"/>
              <a:t>v</a:t>
            </a:r>
            <a:r>
              <a:rPr lang="sk-SK" sz="1600" dirty="0" smtClean="0"/>
              <a:t>ysvetlením </a:t>
            </a:r>
            <a:r>
              <a:rPr lang="sk-SK" sz="1600" dirty="0"/>
              <a:t>ponuky však </a:t>
            </a:r>
            <a:r>
              <a:rPr lang="sk-SK" sz="1600" b="1" dirty="0"/>
              <a:t>nemôže dôjsť k jej zmene</a:t>
            </a:r>
            <a:r>
              <a:rPr lang="sk-SK" sz="1600" dirty="0"/>
              <a:t>. Za zmenu ponuky </a:t>
            </a:r>
            <a:r>
              <a:rPr lang="sk-SK" sz="1600" u="sng" dirty="0" smtClean="0"/>
              <a:t>sa </a:t>
            </a:r>
            <a:r>
              <a:rPr lang="sk-SK" sz="1600" u="sng" dirty="0"/>
              <a:t>nepovažuje</a:t>
            </a:r>
            <a:r>
              <a:rPr lang="sk-SK" sz="1600" dirty="0"/>
              <a:t> odstránenie zrejmých chýb v písaní a </a:t>
            </a:r>
            <a:r>
              <a:rPr lang="sk-SK" sz="1600" dirty="0" smtClean="0"/>
              <a:t>počítaní</a:t>
            </a:r>
            <a:endParaRPr lang="sk-SK" sz="1600" dirty="0"/>
          </a:p>
          <a:p>
            <a:pPr algn="just">
              <a:buFontTx/>
              <a:buChar char="-"/>
            </a:pPr>
            <a:r>
              <a:rPr lang="sk-SK" sz="1600" b="1" dirty="0"/>
              <a:t>z</a:t>
            </a:r>
            <a:r>
              <a:rPr lang="sk-SK" sz="1600" b="1" dirty="0" smtClean="0"/>
              <a:t>ápisnicu</a:t>
            </a:r>
            <a:r>
              <a:rPr lang="sk-SK" sz="1600" dirty="0" smtClean="0"/>
              <a:t> </a:t>
            </a:r>
            <a:r>
              <a:rPr lang="sk-SK" sz="1600" b="1" dirty="0"/>
              <a:t>o vyhodnotení </a:t>
            </a:r>
            <a:r>
              <a:rPr lang="sk-SK" sz="1600" b="1" dirty="0" smtClean="0"/>
              <a:t>ponúk </a:t>
            </a:r>
            <a:r>
              <a:rPr lang="sk-SK" sz="1600" dirty="0" smtClean="0"/>
              <a:t>podpisujú </a:t>
            </a:r>
            <a:r>
              <a:rPr lang="sk-SK" sz="1600" dirty="0"/>
              <a:t>prítomní členovia komisie</a:t>
            </a:r>
            <a:r>
              <a:rPr lang="sk-SK" sz="1600" dirty="0" smtClean="0"/>
              <a:t> (povinnosť ju uverejniť </a:t>
            </a:r>
            <a:r>
              <a:rPr lang="sk-SK" sz="1600" dirty="0"/>
              <a:t>v profile bezodkladne po uzavretí </a:t>
            </a:r>
            <a:r>
              <a:rPr lang="sk-SK" sz="1600" dirty="0" smtClean="0"/>
              <a:t>zmluvy).</a:t>
            </a:r>
          </a:p>
          <a:p>
            <a:pPr marL="0" indent="0">
              <a:buNone/>
            </a:pPr>
            <a:endParaRPr lang="sk-SK" sz="1800" dirty="0" smtClean="0"/>
          </a:p>
          <a:p>
            <a:pPr marL="0" indent="0">
              <a:buNone/>
            </a:pPr>
            <a:endParaRPr lang="sk-SK" sz="1800" b="1" dirty="0"/>
          </a:p>
        </p:txBody>
      </p:sp>
    </p:spTree>
    <p:extLst>
      <p:ext uri="{BB962C8B-B14F-4D97-AF65-F5344CB8AC3E}">
        <p14:creationId xmlns:p14="http://schemas.microsoft.com/office/powerpoint/2010/main" val="3565807835"/>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33102"/>
            <a:ext cx="9021170" cy="1005949"/>
          </a:xfrm>
          <a:noFill/>
        </p:spPr>
        <p:txBody>
          <a:bodyPr/>
          <a:lstStyle/>
          <a:p>
            <a:pPr algn="ctr"/>
            <a:r>
              <a:rPr lang="sk-SK" sz="3600" b="1" dirty="0" smtClean="0"/>
              <a:t>Vyhodnotenie ponúk</a:t>
            </a:r>
            <a:endParaRPr lang="sk-SK" dirty="0"/>
          </a:p>
        </p:txBody>
      </p:sp>
      <p:sp>
        <p:nvSpPr>
          <p:cNvPr id="4" name="Zástupný objekt pre obsah 3"/>
          <p:cNvSpPr>
            <a:spLocks noGrp="1"/>
          </p:cNvSpPr>
          <p:nvPr>
            <p:ph idx="1"/>
          </p:nvPr>
        </p:nvSpPr>
        <p:spPr>
          <a:xfrm>
            <a:off x="628650" y="1825625"/>
            <a:ext cx="7886700" cy="4656818"/>
          </a:xfrm>
        </p:spPr>
        <p:txBody>
          <a:bodyPr/>
          <a:lstStyle/>
          <a:p>
            <a:pPr marL="0" indent="0">
              <a:buNone/>
            </a:pPr>
            <a:endParaRPr lang="sk-SK" sz="1800" dirty="0" smtClean="0"/>
          </a:p>
          <a:p>
            <a:pPr marL="0" indent="0">
              <a:buNone/>
            </a:pPr>
            <a:endParaRPr lang="sk-SK" sz="1800" b="1" dirty="0"/>
          </a:p>
        </p:txBody>
      </p:sp>
      <p:sp>
        <p:nvSpPr>
          <p:cNvPr id="3" name="Obdĺžnik 2"/>
          <p:cNvSpPr/>
          <p:nvPr/>
        </p:nvSpPr>
        <p:spPr>
          <a:xfrm>
            <a:off x="346842" y="1717983"/>
            <a:ext cx="8387256" cy="4409412"/>
          </a:xfrm>
          <a:prstGeom prst="rect">
            <a:avLst/>
          </a:prstGeom>
        </p:spPr>
        <p:txBody>
          <a:bodyPr wrap="square">
            <a:spAutoFit/>
          </a:bodyPr>
          <a:lstStyle/>
          <a:p>
            <a:pPr marL="285750" indent="-285750" algn="just">
              <a:buFont typeface="Wingdings" panose="05000000000000000000" pitchFamily="2" charset="2"/>
              <a:buChar char="ü"/>
            </a:pPr>
            <a:r>
              <a:rPr lang="sk-SK" altLang="sk-SK" sz="1600" b="1" dirty="0">
                <a:solidFill>
                  <a:prstClr val="black"/>
                </a:solidFill>
                <a:latin typeface="+mj-lt"/>
                <a:cs typeface="Times New Roman" panose="02020603050405020304" pitchFamily="18" charset="0"/>
              </a:rPr>
              <a:t>§ 53 ods. </a:t>
            </a:r>
            <a:r>
              <a:rPr lang="sk-SK" altLang="sk-SK" sz="1600" b="1" dirty="0" smtClean="0">
                <a:solidFill>
                  <a:prstClr val="black"/>
                </a:solidFill>
                <a:latin typeface="+mj-lt"/>
                <a:cs typeface="Times New Roman" panose="02020603050405020304" pitchFamily="18" charset="0"/>
              </a:rPr>
              <a:t>2 - Mimoriadne </a:t>
            </a:r>
            <a:r>
              <a:rPr lang="sk-SK" altLang="sk-SK" sz="1600" b="1" dirty="0">
                <a:solidFill>
                  <a:prstClr val="black"/>
                </a:solidFill>
                <a:latin typeface="+mj-lt"/>
                <a:cs typeface="Times New Roman" panose="02020603050405020304" pitchFamily="18" charset="0"/>
              </a:rPr>
              <a:t>nízka ponuka </a:t>
            </a:r>
            <a:r>
              <a:rPr lang="sk-SK" altLang="sk-SK" sz="1600" b="1" dirty="0" smtClean="0">
                <a:solidFill>
                  <a:prstClr val="black"/>
                </a:solidFill>
                <a:latin typeface="+mj-lt"/>
                <a:cs typeface="Times New Roman" panose="02020603050405020304" pitchFamily="18" charset="0"/>
              </a:rPr>
              <a:t> </a:t>
            </a:r>
          </a:p>
          <a:p>
            <a:pPr algn="just"/>
            <a:endParaRPr lang="sk-SK" sz="1600" b="1" dirty="0">
              <a:solidFill>
                <a:prstClr val="black"/>
              </a:solidFill>
              <a:latin typeface="+mj-lt"/>
              <a:cs typeface="Times New Roman" panose="02020603050405020304" pitchFamily="18" charset="0"/>
            </a:endParaRPr>
          </a:p>
          <a:p>
            <a:pPr algn="just"/>
            <a:r>
              <a:rPr lang="sk-SK" sz="1600" b="1" dirty="0" smtClean="0">
                <a:solidFill>
                  <a:prstClr val="black"/>
                </a:solidFill>
                <a:latin typeface="+mj-lt"/>
                <a:cs typeface="Times New Roman" panose="02020603050405020304" pitchFamily="18" charset="0"/>
              </a:rPr>
              <a:t>Ak </a:t>
            </a:r>
            <a:r>
              <a:rPr lang="sk-SK" sz="1600" b="1" dirty="0">
                <a:solidFill>
                  <a:prstClr val="black"/>
                </a:solidFill>
                <a:latin typeface="+mj-lt"/>
                <a:cs typeface="Times New Roman" panose="02020603050405020304" pitchFamily="18" charset="0"/>
              </a:rPr>
              <a:t>sa pri určitej zákazke javí ponuka ako mimoriadne nízka </a:t>
            </a:r>
            <a:r>
              <a:rPr lang="sk-SK" sz="1600" dirty="0">
                <a:solidFill>
                  <a:prstClr val="black"/>
                </a:solidFill>
                <a:latin typeface="+mj-lt"/>
                <a:cs typeface="Times New Roman" panose="02020603050405020304" pitchFamily="18" charset="0"/>
              </a:rPr>
              <a:t>vo vzťahu k tovaru, stavebným prácam alebo službe, komisia písomne </a:t>
            </a:r>
            <a:r>
              <a:rPr lang="sk-SK" sz="1600" b="1" dirty="0">
                <a:solidFill>
                  <a:prstClr val="black"/>
                </a:solidFill>
                <a:latin typeface="+mj-lt"/>
                <a:cs typeface="Times New Roman" panose="02020603050405020304" pitchFamily="18" charset="0"/>
              </a:rPr>
              <a:t>požiada uchádzača o vysvetlenie </a:t>
            </a:r>
            <a:r>
              <a:rPr lang="sk-SK" sz="1600" dirty="0">
                <a:solidFill>
                  <a:prstClr val="black"/>
                </a:solidFill>
                <a:latin typeface="+mj-lt"/>
                <a:cs typeface="Times New Roman" panose="02020603050405020304" pitchFamily="18" charset="0"/>
              </a:rPr>
              <a:t>týkajúce sa tej časti ponuky, ktoré sú pre jej cenu podstatné. </a:t>
            </a:r>
            <a:r>
              <a:rPr lang="sk-SK" sz="1600" b="1" dirty="0">
                <a:solidFill>
                  <a:prstClr val="black"/>
                </a:solidFill>
                <a:latin typeface="+mj-lt"/>
                <a:cs typeface="Times New Roman" panose="02020603050405020304" pitchFamily="18" charset="0"/>
              </a:rPr>
              <a:t>Vysvetlenie sa môže týkať najmä</a:t>
            </a:r>
            <a:r>
              <a:rPr lang="sk-SK" sz="1600" b="1" dirty="0" smtClean="0">
                <a:solidFill>
                  <a:prstClr val="black"/>
                </a:solidFill>
                <a:latin typeface="+mj-lt"/>
                <a:cs typeface="Times New Roman" panose="02020603050405020304" pitchFamily="18" charset="0"/>
              </a:rPr>
              <a:t>:</a:t>
            </a:r>
          </a:p>
          <a:p>
            <a:pPr algn="just"/>
            <a:endParaRPr lang="sk-SK" sz="1600" b="1" dirty="0">
              <a:solidFill>
                <a:prstClr val="black"/>
              </a:solidFill>
              <a:latin typeface="+mj-lt"/>
              <a:cs typeface="Times New Roman" panose="02020603050405020304" pitchFamily="18" charset="0"/>
            </a:endParaRPr>
          </a:p>
          <a:p>
            <a:pPr lvl="0" algn="just"/>
            <a:r>
              <a:rPr lang="sk-SK" sz="1600" dirty="0">
                <a:solidFill>
                  <a:prstClr val="black"/>
                </a:solidFill>
                <a:latin typeface="+mj-lt"/>
                <a:cs typeface="Times New Roman" panose="02020603050405020304" pitchFamily="18" charset="0"/>
              </a:rPr>
              <a:t>a) hospodárnosti stavebných postupov, hospodárnosti výrobných postupov alebo hospodárnosti poskytovaných služieb,</a:t>
            </a:r>
          </a:p>
          <a:p>
            <a:pPr lvl="0" algn="just"/>
            <a:r>
              <a:rPr lang="sk-SK" sz="1600" dirty="0">
                <a:solidFill>
                  <a:prstClr val="black"/>
                </a:solidFill>
                <a:latin typeface="+mj-lt"/>
                <a:cs typeface="Times New Roman" panose="02020603050405020304" pitchFamily="18" charset="0"/>
              </a:rPr>
              <a:t>b) technického riešenia alebo osobitne výhodných podmienok, ktoré má uchádzač k dispozícii na dodanie tovaru, na uskutočnenie stavebných prác, na poskytnutie služby,</a:t>
            </a:r>
          </a:p>
          <a:p>
            <a:pPr lvl="0" algn="just"/>
            <a:r>
              <a:rPr lang="sk-SK" sz="1600" dirty="0">
                <a:solidFill>
                  <a:prstClr val="black"/>
                </a:solidFill>
                <a:latin typeface="+mj-lt"/>
                <a:cs typeface="Times New Roman" panose="02020603050405020304" pitchFamily="18" charset="0"/>
              </a:rPr>
              <a:t>c) osobitosti tovaru, osobitosti stavebných prác alebo osobitosti služby navrhovanej uchádzačom,</a:t>
            </a:r>
          </a:p>
          <a:p>
            <a:pPr lvl="0" algn="just"/>
            <a:r>
              <a:rPr lang="sk-SK" sz="1600" dirty="0">
                <a:solidFill>
                  <a:prstClr val="black"/>
                </a:solidFill>
                <a:latin typeface="+mj-lt"/>
                <a:cs typeface="Times New Roman" panose="02020603050405020304" pitchFamily="18" charset="0"/>
              </a:rPr>
              <a:t>d) dodržiavania povinností v oblasti pracovného práva, najmä s ohľadom na dodržiavanie minimálnych mzdových nárokov, ochrany životného prostredia alebo sociálneho práva podľa osobitných predpisov,</a:t>
            </a:r>
          </a:p>
          <a:p>
            <a:pPr lvl="0" algn="just"/>
            <a:r>
              <a:rPr lang="sk-SK" sz="1600" dirty="0">
                <a:solidFill>
                  <a:prstClr val="black"/>
                </a:solidFill>
                <a:latin typeface="+mj-lt"/>
                <a:cs typeface="Times New Roman" panose="02020603050405020304" pitchFamily="18" charset="0"/>
              </a:rPr>
              <a:t>e) dodržiavania povinností voči subdodávateľom,</a:t>
            </a:r>
          </a:p>
          <a:p>
            <a:pPr lvl="0" algn="just"/>
            <a:r>
              <a:rPr lang="sk-SK" sz="1600" dirty="0">
                <a:solidFill>
                  <a:prstClr val="black"/>
                </a:solidFill>
                <a:latin typeface="+mj-lt"/>
                <a:cs typeface="Times New Roman" panose="02020603050405020304" pitchFamily="18" charset="0"/>
              </a:rPr>
              <a:t>f) možnosti uchádzača získať štátnu pomoc.</a:t>
            </a:r>
          </a:p>
          <a:p>
            <a:pPr lvl="0">
              <a:lnSpc>
                <a:spcPct val="90000"/>
              </a:lnSpc>
              <a:spcBef>
                <a:spcPts val="1000"/>
              </a:spcBef>
              <a:defRPr/>
            </a:pPr>
            <a:r>
              <a:rPr lang="sk-SK" dirty="0" smtClean="0">
                <a:solidFill>
                  <a:prstClr val="black"/>
                </a:solidFill>
                <a:latin typeface="Calibri Light" panose="020F0302020204030204"/>
              </a:rPr>
              <a:t>                    </a:t>
            </a:r>
            <a:r>
              <a:rPr lang="sk-SK" sz="1600" b="1" dirty="0" smtClean="0">
                <a:solidFill>
                  <a:prstClr val="black"/>
                </a:solidFill>
                <a:latin typeface="Calibri Light" panose="020F0302020204030204"/>
              </a:rPr>
              <a:t>demonštratívny výpočet dôvodov </a:t>
            </a:r>
            <a:r>
              <a:rPr lang="sk-SK" sz="1600" dirty="0" smtClean="0">
                <a:solidFill>
                  <a:prstClr val="black"/>
                </a:solidFill>
                <a:latin typeface="Calibri Light" panose="020F0302020204030204"/>
              </a:rPr>
              <a:t>(aj iné dôvody ako uvádza zákon) </a:t>
            </a:r>
            <a:endParaRPr lang="sk-SK" sz="1600" dirty="0">
              <a:solidFill>
                <a:prstClr val="black"/>
              </a:solidFill>
              <a:latin typeface="Calibri Light" panose="020F0302020204030204"/>
            </a:endParaRPr>
          </a:p>
        </p:txBody>
      </p:sp>
      <p:sp>
        <p:nvSpPr>
          <p:cNvPr id="5" name="Šípka doprava 4"/>
          <p:cNvSpPr/>
          <p:nvPr/>
        </p:nvSpPr>
        <p:spPr>
          <a:xfrm>
            <a:off x="628650" y="5791200"/>
            <a:ext cx="696600" cy="33619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67848647"/>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33102"/>
            <a:ext cx="9021170" cy="1005949"/>
          </a:xfrm>
          <a:noFill/>
        </p:spPr>
        <p:txBody>
          <a:bodyPr/>
          <a:lstStyle/>
          <a:p>
            <a:pPr algn="ctr"/>
            <a:r>
              <a:rPr lang="sk-SK" sz="3600" b="1" dirty="0" smtClean="0"/>
              <a:t>Vyhodnotenie ponúk</a:t>
            </a:r>
            <a:endParaRPr lang="sk-SK" dirty="0"/>
          </a:p>
        </p:txBody>
      </p:sp>
      <p:sp>
        <p:nvSpPr>
          <p:cNvPr id="4" name="Zástupný objekt pre obsah 3"/>
          <p:cNvSpPr>
            <a:spLocks noGrp="1"/>
          </p:cNvSpPr>
          <p:nvPr>
            <p:ph idx="1"/>
          </p:nvPr>
        </p:nvSpPr>
        <p:spPr>
          <a:xfrm>
            <a:off x="628650" y="1825625"/>
            <a:ext cx="7886700" cy="4656818"/>
          </a:xfrm>
        </p:spPr>
        <p:txBody>
          <a:bodyPr/>
          <a:lstStyle/>
          <a:p>
            <a:pPr marL="0" indent="0">
              <a:buNone/>
            </a:pPr>
            <a:endParaRPr lang="sk-SK" sz="1800" dirty="0" smtClean="0"/>
          </a:p>
          <a:p>
            <a:pPr marL="0" indent="0">
              <a:buNone/>
            </a:pPr>
            <a:endParaRPr lang="sk-SK" sz="1800" b="1" dirty="0"/>
          </a:p>
        </p:txBody>
      </p:sp>
      <p:sp>
        <p:nvSpPr>
          <p:cNvPr id="3" name="Obdĺžnik 2"/>
          <p:cNvSpPr/>
          <p:nvPr/>
        </p:nvSpPr>
        <p:spPr>
          <a:xfrm>
            <a:off x="346842" y="1717983"/>
            <a:ext cx="8387256" cy="3433761"/>
          </a:xfrm>
          <a:prstGeom prst="rect">
            <a:avLst/>
          </a:prstGeom>
        </p:spPr>
        <p:txBody>
          <a:bodyPr wrap="square">
            <a:spAutoFit/>
          </a:bodyPr>
          <a:lstStyle/>
          <a:p>
            <a:pPr marL="285750" indent="-285750" algn="just">
              <a:buFont typeface="Wingdings" panose="05000000000000000000" pitchFamily="2" charset="2"/>
              <a:buChar char="ü"/>
            </a:pPr>
            <a:r>
              <a:rPr lang="sk-SK" altLang="sk-SK" b="1" dirty="0" smtClean="0">
                <a:solidFill>
                  <a:prstClr val="black"/>
                </a:solidFill>
                <a:latin typeface="+mj-lt"/>
                <a:cs typeface="Times New Roman" panose="02020603050405020304" pitchFamily="18" charset="0"/>
              </a:rPr>
              <a:t>Žiadosť o vysvetlenie MNP a vylúčenie MNP</a:t>
            </a:r>
          </a:p>
          <a:p>
            <a:pPr algn="just"/>
            <a:endParaRPr lang="sk-SK" b="1" dirty="0">
              <a:solidFill>
                <a:prstClr val="black"/>
              </a:solidFill>
              <a:latin typeface="+mj-lt"/>
              <a:cs typeface="Times New Roman" panose="02020603050405020304" pitchFamily="18" charset="0"/>
            </a:endParaRPr>
          </a:p>
          <a:p>
            <a:pPr algn="just"/>
            <a:r>
              <a:rPr lang="sk-SK" dirty="0" smtClean="0">
                <a:latin typeface="+mj-lt"/>
              </a:rPr>
              <a:t>- povinnosť verejného </a:t>
            </a:r>
            <a:r>
              <a:rPr lang="sk-SK" dirty="0">
                <a:latin typeface="+mj-lt"/>
              </a:rPr>
              <a:t>obstarávateľ </a:t>
            </a:r>
            <a:r>
              <a:rPr lang="sk-SK" dirty="0" smtClean="0">
                <a:latin typeface="+mj-lt"/>
              </a:rPr>
              <a:t>zrozumiteľne </a:t>
            </a:r>
            <a:r>
              <a:rPr lang="sk-SK" dirty="0">
                <a:latin typeface="+mj-lt"/>
              </a:rPr>
              <a:t>vysvetliť a uviesť, </a:t>
            </a:r>
            <a:r>
              <a:rPr lang="sk-SK" u="sng" dirty="0">
                <a:latin typeface="+mj-lt"/>
              </a:rPr>
              <a:t>na základe akých konkrétnych dôvodov</a:t>
            </a:r>
            <a:r>
              <a:rPr lang="sk-SK" dirty="0">
                <a:latin typeface="+mj-lt"/>
              </a:rPr>
              <a:t> považujú ponuku uchádzača za mimoriadne (nereálne) nízku. </a:t>
            </a:r>
            <a:endParaRPr lang="sk-SK" dirty="0" smtClean="0">
              <a:latin typeface="+mj-lt"/>
            </a:endParaRPr>
          </a:p>
          <a:p>
            <a:endParaRPr lang="sk-SK" dirty="0">
              <a:latin typeface="+mj-lt"/>
            </a:endParaRPr>
          </a:p>
          <a:p>
            <a:pPr algn="just"/>
            <a:r>
              <a:rPr lang="sk-SK" u="sng" dirty="0" smtClean="0">
                <a:latin typeface="+mj-lt"/>
              </a:rPr>
              <a:t>- vylúčenie </a:t>
            </a:r>
            <a:r>
              <a:rPr lang="sk-SK" u="sng" dirty="0">
                <a:latin typeface="+mj-lt"/>
              </a:rPr>
              <a:t>mimoriadne nízkej </a:t>
            </a:r>
            <a:r>
              <a:rPr lang="sk-SK" u="sng" dirty="0" smtClean="0">
                <a:latin typeface="+mj-lt"/>
              </a:rPr>
              <a:t>ponuky </a:t>
            </a:r>
            <a:r>
              <a:rPr lang="sk-SK" dirty="0" smtClean="0">
                <a:latin typeface="+mj-lt"/>
              </a:rPr>
              <a:t>- až </a:t>
            </a:r>
            <a:r>
              <a:rPr lang="sk-SK" dirty="0">
                <a:latin typeface="+mj-lt"/>
              </a:rPr>
              <a:t>vtedy, keď uchádzačom predložené vysvetlenie mimoriadne nízkej ponuky a dôkazy dostatočne neodôvodňujú nízku úroveň cien alebo nákladov, a to najmä s ohľadom na konkrétne skutočnosti týkajúce sa plnenia predmetu zákazky. Vylúčenie mimoriadne nízkej ponuky </a:t>
            </a:r>
            <a:r>
              <a:rPr lang="sk-SK" u="sng" dirty="0">
                <a:latin typeface="+mj-lt"/>
              </a:rPr>
              <a:t>musí dostatočne odôvodnené</a:t>
            </a:r>
            <a:r>
              <a:rPr lang="sk-SK" dirty="0">
                <a:latin typeface="+mj-lt"/>
              </a:rPr>
              <a:t>, pričom z neho musí vyplývať, </a:t>
            </a:r>
            <a:r>
              <a:rPr lang="sk-SK" u="sng" dirty="0">
                <a:latin typeface="+mj-lt"/>
              </a:rPr>
              <a:t>v čom konkrétnom spočíva nereálnosť ponukovej ceny</a:t>
            </a:r>
            <a:r>
              <a:rPr lang="sk-SK" dirty="0">
                <a:latin typeface="+mj-lt"/>
              </a:rPr>
              <a:t>.</a:t>
            </a:r>
          </a:p>
          <a:p>
            <a:pPr marL="228600" lvl="0" indent="-228600">
              <a:lnSpc>
                <a:spcPct val="90000"/>
              </a:lnSpc>
              <a:spcBef>
                <a:spcPts val="1000"/>
              </a:spcBef>
              <a:buFont typeface="Arial" panose="020B0604020202020204" pitchFamily="34" charset="0"/>
              <a:buChar char="•"/>
              <a:defRPr/>
            </a:pPr>
            <a:endParaRPr lang="sk-SK" sz="3200" dirty="0">
              <a:solidFill>
                <a:prstClr val="black"/>
              </a:solidFill>
              <a:latin typeface="Calibri Light" panose="020F0302020204030204"/>
            </a:endParaRPr>
          </a:p>
        </p:txBody>
      </p:sp>
    </p:spTree>
    <p:extLst>
      <p:ext uri="{BB962C8B-B14F-4D97-AF65-F5344CB8AC3E}">
        <p14:creationId xmlns:p14="http://schemas.microsoft.com/office/powerpoint/2010/main" val="11330743"/>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33102"/>
            <a:ext cx="9021170" cy="1005949"/>
          </a:xfrm>
          <a:noFill/>
        </p:spPr>
        <p:txBody>
          <a:bodyPr/>
          <a:lstStyle/>
          <a:p>
            <a:pPr algn="ctr"/>
            <a:r>
              <a:rPr lang="sk-SK" sz="3600" b="1" dirty="0" smtClean="0"/>
              <a:t>Vyhodnotenie ponúk</a:t>
            </a:r>
            <a:endParaRPr lang="sk-SK" dirty="0"/>
          </a:p>
        </p:txBody>
      </p:sp>
      <p:sp>
        <p:nvSpPr>
          <p:cNvPr id="4" name="Zástupný objekt pre obsah 3"/>
          <p:cNvSpPr>
            <a:spLocks noGrp="1"/>
          </p:cNvSpPr>
          <p:nvPr>
            <p:ph idx="1"/>
          </p:nvPr>
        </p:nvSpPr>
        <p:spPr>
          <a:xfrm>
            <a:off x="346842" y="1825625"/>
            <a:ext cx="8168508" cy="4656818"/>
          </a:xfrm>
        </p:spPr>
        <p:txBody>
          <a:bodyPr/>
          <a:lstStyle/>
          <a:p>
            <a:pPr marL="0" indent="0">
              <a:buNone/>
            </a:pPr>
            <a:endParaRPr lang="sk-SK" sz="1800" dirty="0" smtClean="0"/>
          </a:p>
          <a:p>
            <a:pPr marL="0" indent="0">
              <a:buNone/>
            </a:pPr>
            <a:endParaRPr lang="sk-SK" sz="1800" b="1" dirty="0"/>
          </a:p>
        </p:txBody>
      </p:sp>
      <p:sp>
        <p:nvSpPr>
          <p:cNvPr id="3" name="Obdĺžnik 2"/>
          <p:cNvSpPr/>
          <p:nvPr/>
        </p:nvSpPr>
        <p:spPr>
          <a:xfrm>
            <a:off x="346842" y="1717983"/>
            <a:ext cx="8387256" cy="4154984"/>
          </a:xfrm>
          <a:prstGeom prst="rect">
            <a:avLst/>
          </a:prstGeom>
        </p:spPr>
        <p:txBody>
          <a:bodyPr wrap="square">
            <a:spAutoFit/>
          </a:bodyPr>
          <a:lstStyle/>
          <a:p>
            <a:pPr marL="285750" indent="-285750" algn="just">
              <a:buFont typeface="Wingdings" panose="05000000000000000000" pitchFamily="2" charset="2"/>
              <a:buChar char="ü"/>
            </a:pPr>
            <a:r>
              <a:rPr lang="sk-SK" altLang="sk-SK" b="1" dirty="0">
                <a:solidFill>
                  <a:prstClr val="black"/>
                </a:solidFill>
                <a:latin typeface="+mj-lt"/>
                <a:cs typeface="Times New Roman" panose="02020603050405020304" pitchFamily="18" charset="0"/>
              </a:rPr>
              <a:t>§ 53 ods. 3</a:t>
            </a:r>
            <a:r>
              <a:rPr lang="sk-SK" altLang="sk-SK" b="1" dirty="0" smtClean="0">
                <a:solidFill>
                  <a:prstClr val="black"/>
                </a:solidFill>
                <a:latin typeface="+mj-lt"/>
                <a:cs typeface="Times New Roman" panose="02020603050405020304" pitchFamily="18" charset="0"/>
              </a:rPr>
              <a:t> </a:t>
            </a:r>
            <a:r>
              <a:rPr lang="sk-SK" altLang="sk-SK" b="1" dirty="0">
                <a:solidFill>
                  <a:prstClr val="black"/>
                </a:solidFill>
                <a:latin typeface="+mj-lt"/>
                <a:cs typeface="Times New Roman" panose="02020603050405020304" pitchFamily="18" charset="0"/>
              </a:rPr>
              <a:t>- </a:t>
            </a:r>
            <a:r>
              <a:rPr lang="sk-SK" b="1" dirty="0">
                <a:latin typeface="+mj-lt"/>
              </a:rPr>
              <a:t>podmienky pre aplikáciu </a:t>
            </a:r>
            <a:r>
              <a:rPr lang="sk-SK" b="1" dirty="0">
                <a:solidFill>
                  <a:prstClr val="black"/>
                </a:solidFill>
                <a:latin typeface="+mj-lt"/>
                <a:cs typeface="Times New Roman" panose="02020603050405020304" pitchFamily="18" charset="0"/>
              </a:rPr>
              <a:t>m</a:t>
            </a:r>
            <a:r>
              <a:rPr lang="sk-SK" altLang="sk-SK" b="1" dirty="0" smtClean="0">
                <a:solidFill>
                  <a:prstClr val="black"/>
                </a:solidFill>
                <a:latin typeface="+mj-lt"/>
                <a:cs typeface="Times New Roman" panose="02020603050405020304" pitchFamily="18" charset="0"/>
              </a:rPr>
              <a:t>imoriadne nízkej ponuky  </a:t>
            </a:r>
            <a:endParaRPr lang="sk-SK" altLang="sk-SK" b="1" dirty="0">
              <a:solidFill>
                <a:prstClr val="black"/>
              </a:solidFill>
              <a:latin typeface="+mj-lt"/>
              <a:cs typeface="Times New Roman" panose="02020603050405020304" pitchFamily="18" charset="0"/>
            </a:endParaRPr>
          </a:p>
          <a:p>
            <a:pPr algn="just"/>
            <a:endParaRPr lang="sk-SK" dirty="0" smtClean="0">
              <a:latin typeface="+mj-lt"/>
            </a:endParaRPr>
          </a:p>
          <a:p>
            <a:pPr algn="just"/>
            <a:r>
              <a:rPr lang="sk-SK" dirty="0" smtClean="0">
                <a:latin typeface="+mj-lt"/>
              </a:rPr>
              <a:t>Ak </a:t>
            </a:r>
            <a:r>
              <a:rPr lang="sk-SK" dirty="0">
                <a:latin typeface="+mj-lt"/>
              </a:rPr>
              <a:t>boli predložené </a:t>
            </a:r>
            <a:r>
              <a:rPr lang="sk-SK" b="1" dirty="0">
                <a:latin typeface="+mj-lt"/>
              </a:rPr>
              <a:t>najmenej tri ponuky od uchádzačov, ktorí spĺňajú podmienky účasti</a:t>
            </a:r>
            <a:r>
              <a:rPr lang="sk-SK" dirty="0">
                <a:latin typeface="+mj-lt"/>
              </a:rPr>
              <a:t>, ktoré </a:t>
            </a:r>
            <a:r>
              <a:rPr lang="sk-SK" b="1" dirty="0">
                <a:latin typeface="+mj-lt"/>
              </a:rPr>
              <a:t>spĺňajú požiadavky </a:t>
            </a:r>
            <a:r>
              <a:rPr lang="sk-SK" b="1" dirty="0" smtClean="0">
                <a:latin typeface="+mj-lt"/>
              </a:rPr>
              <a:t>VO/O na </a:t>
            </a:r>
            <a:r>
              <a:rPr lang="sk-SK" b="1" dirty="0">
                <a:latin typeface="+mj-lt"/>
              </a:rPr>
              <a:t>predmet zákazky</a:t>
            </a:r>
            <a:r>
              <a:rPr lang="sk-SK" dirty="0">
                <a:latin typeface="+mj-lt"/>
              </a:rPr>
              <a:t>, mimoriadne nízkou ponukou je vždy aj ponuka, ktorá obsahuje cenu plnenia najmenej </a:t>
            </a:r>
            <a:r>
              <a:rPr lang="sk-SK" dirty="0" smtClean="0">
                <a:latin typeface="+mj-lt"/>
              </a:rPr>
              <a:t>o:</a:t>
            </a:r>
            <a:endParaRPr lang="sk-SK" dirty="0">
              <a:latin typeface="+mj-lt"/>
            </a:endParaRPr>
          </a:p>
          <a:p>
            <a:pPr algn="just"/>
            <a:r>
              <a:rPr lang="sk-SK" dirty="0">
                <a:latin typeface="+mj-lt"/>
              </a:rPr>
              <a:t>	</a:t>
            </a:r>
            <a:r>
              <a:rPr lang="sk-SK" b="1" dirty="0">
                <a:latin typeface="+mj-lt"/>
              </a:rPr>
              <a:t>a)</a:t>
            </a:r>
            <a:r>
              <a:rPr lang="sk-SK" dirty="0">
                <a:latin typeface="+mj-lt"/>
              </a:rPr>
              <a:t> 15% nižšiu, ako priemer cien </a:t>
            </a:r>
            <a:r>
              <a:rPr lang="sk-SK" dirty="0" smtClean="0">
                <a:latin typeface="+mj-lt"/>
              </a:rPr>
              <a:t>plnenia</a:t>
            </a:r>
          </a:p>
          <a:p>
            <a:pPr algn="just"/>
            <a:r>
              <a:rPr lang="sk-SK" dirty="0">
                <a:latin typeface="+mj-lt"/>
              </a:rPr>
              <a:t> </a:t>
            </a:r>
            <a:r>
              <a:rPr lang="sk-SK" dirty="0" smtClean="0">
                <a:latin typeface="+mj-lt"/>
              </a:rPr>
              <a:t>                  </a:t>
            </a:r>
            <a:r>
              <a:rPr lang="sk-SK" dirty="0">
                <a:latin typeface="+mj-lt"/>
              </a:rPr>
              <a:t>podľa ostatných ponúk okrem ponuky s  </a:t>
            </a:r>
            <a:endParaRPr lang="sk-SK" dirty="0" smtClean="0">
              <a:latin typeface="+mj-lt"/>
            </a:endParaRPr>
          </a:p>
          <a:p>
            <a:pPr algn="just"/>
            <a:r>
              <a:rPr lang="sk-SK" dirty="0">
                <a:latin typeface="+mj-lt"/>
              </a:rPr>
              <a:t> </a:t>
            </a:r>
            <a:r>
              <a:rPr lang="sk-SK" dirty="0" smtClean="0">
                <a:latin typeface="+mj-lt"/>
              </a:rPr>
              <a:t>                   najnižšou </a:t>
            </a:r>
            <a:r>
              <a:rPr lang="sk-SK" dirty="0">
                <a:latin typeface="+mj-lt"/>
              </a:rPr>
              <a:t>cenou </a:t>
            </a:r>
            <a:r>
              <a:rPr lang="sk-SK" dirty="0" smtClean="0">
                <a:latin typeface="+mj-lt"/>
              </a:rPr>
              <a:t>a</a:t>
            </a:r>
          </a:p>
          <a:p>
            <a:pPr algn="just"/>
            <a:endParaRPr lang="sk-SK" dirty="0">
              <a:latin typeface="+mj-lt"/>
            </a:endParaRPr>
          </a:p>
          <a:p>
            <a:pPr algn="just"/>
            <a:r>
              <a:rPr lang="sk-SK" dirty="0">
                <a:latin typeface="+mj-lt"/>
              </a:rPr>
              <a:t>	</a:t>
            </a:r>
            <a:r>
              <a:rPr lang="sk-SK" b="1" dirty="0">
                <a:latin typeface="+mj-lt"/>
              </a:rPr>
              <a:t>b)</a:t>
            </a:r>
            <a:r>
              <a:rPr lang="sk-SK" dirty="0">
                <a:latin typeface="+mj-lt"/>
              </a:rPr>
              <a:t> 10% nižšiu, ako je cena plnenia podľa </a:t>
            </a:r>
            <a:endParaRPr lang="sk-SK" dirty="0" smtClean="0">
              <a:latin typeface="+mj-lt"/>
            </a:endParaRPr>
          </a:p>
          <a:p>
            <a:pPr algn="just"/>
            <a:r>
              <a:rPr lang="sk-SK" dirty="0">
                <a:latin typeface="+mj-lt"/>
              </a:rPr>
              <a:t> </a:t>
            </a:r>
            <a:r>
              <a:rPr lang="sk-SK" dirty="0" smtClean="0">
                <a:latin typeface="+mj-lt"/>
              </a:rPr>
              <a:t>                  ponuky </a:t>
            </a:r>
            <a:r>
              <a:rPr lang="sk-SK" dirty="0">
                <a:latin typeface="+mj-lt"/>
              </a:rPr>
              <a:t>s druhou najnižšou cenou plnenia</a:t>
            </a:r>
            <a:r>
              <a:rPr lang="sk-SK" dirty="0" smtClean="0">
                <a:latin typeface="+mj-lt"/>
              </a:rPr>
              <a:t>.</a:t>
            </a:r>
          </a:p>
          <a:p>
            <a:pPr algn="just"/>
            <a:endParaRPr lang="sk-SK" dirty="0">
              <a:latin typeface="+mj-lt"/>
            </a:endParaRPr>
          </a:p>
          <a:p>
            <a:pPr marL="285750" indent="-285750" algn="just">
              <a:lnSpc>
                <a:spcPct val="150000"/>
              </a:lnSpc>
              <a:buFont typeface="Wingdings" panose="05000000000000000000" pitchFamily="2" charset="2"/>
              <a:buChar char="ü"/>
            </a:pPr>
            <a:r>
              <a:rPr lang="sk-SK" b="1" dirty="0" smtClean="0">
                <a:latin typeface="+mj-lt"/>
              </a:rPr>
              <a:t>Rozsudok KS BA č</a:t>
            </a:r>
            <a:r>
              <a:rPr lang="sk-SK" b="1" dirty="0">
                <a:latin typeface="+mj-lt"/>
              </a:rPr>
              <a:t>. 2S 366/10-352</a:t>
            </a:r>
            <a:r>
              <a:rPr lang="sk-SK" dirty="0" smtClean="0">
                <a:latin typeface="+mj-lt"/>
              </a:rPr>
              <a:t> </a:t>
            </a:r>
            <a:endParaRPr lang="sk-SK" sz="3200" dirty="0">
              <a:solidFill>
                <a:prstClr val="black"/>
              </a:solidFill>
              <a:latin typeface="+mj-lt"/>
            </a:endParaRPr>
          </a:p>
        </p:txBody>
      </p:sp>
      <p:sp>
        <p:nvSpPr>
          <p:cNvPr id="5" name="Pravá zložená zátvorka 4"/>
          <p:cNvSpPr/>
          <p:nvPr/>
        </p:nvSpPr>
        <p:spPr>
          <a:xfrm>
            <a:off x="5171090" y="3200400"/>
            <a:ext cx="520262" cy="1749972"/>
          </a:xfrm>
          <a:prstGeom prst="rightBrace">
            <a:avLst>
              <a:gd name="adj1" fmla="val 29545"/>
              <a:gd name="adj2" fmla="val 47507"/>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7" name="Zaoblený obdĺžnik 6"/>
          <p:cNvSpPr/>
          <p:nvPr/>
        </p:nvSpPr>
        <p:spPr>
          <a:xfrm>
            <a:off x="5915364" y="3594123"/>
            <a:ext cx="2213811" cy="962526"/>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400" dirty="0">
                <a:solidFill>
                  <a:schemeClr val="tx1"/>
                </a:solidFill>
                <a:latin typeface="+mj-lt"/>
              </a:rPr>
              <a:t>zároveň </a:t>
            </a:r>
            <a:r>
              <a:rPr lang="sk-SK" sz="1400" dirty="0" smtClean="0">
                <a:solidFill>
                  <a:schemeClr val="tx1"/>
                </a:solidFill>
                <a:latin typeface="+mj-lt"/>
              </a:rPr>
              <a:t>obidve podmienky majú </a:t>
            </a:r>
            <a:r>
              <a:rPr lang="sk-SK" sz="1400" dirty="0">
                <a:solidFill>
                  <a:schemeClr val="tx1"/>
                </a:solidFill>
                <a:latin typeface="+mj-lt"/>
              </a:rPr>
              <a:t>byť  </a:t>
            </a:r>
            <a:r>
              <a:rPr lang="sk-SK" sz="1400" dirty="0" smtClean="0">
                <a:solidFill>
                  <a:schemeClr val="tx1"/>
                </a:solidFill>
                <a:latin typeface="+mj-lt"/>
              </a:rPr>
              <a:t>naplnené </a:t>
            </a:r>
            <a:endParaRPr lang="sk-SK" sz="1400" dirty="0">
              <a:solidFill>
                <a:schemeClr val="tx1"/>
              </a:solidFill>
              <a:latin typeface="+mj-lt"/>
            </a:endParaRPr>
          </a:p>
        </p:txBody>
      </p:sp>
    </p:spTree>
    <p:extLst>
      <p:ext uri="{BB962C8B-B14F-4D97-AF65-F5344CB8AC3E}">
        <p14:creationId xmlns:p14="http://schemas.microsoft.com/office/powerpoint/2010/main" val="1061561824"/>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33102"/>
            <a:ext cx="9021170" cy="1005949"/>
          </a:xfrm>
          <a:noFill/>
        </p:spPr>
        <p:txBody>
          <a:bodyPr/>
          <a:lstStyle/>
          <a:p>
            <a:pPr algn="ctr"/>
            <a:r>
              <a:rPr lang="sk-SK" sz="3600" b="1" dirty="0" smtClean="0"/>
              <a:t>Vyhodnotenie ponúk</a:t>
            </a:r>
            <a:endParaRPr lang="sk-SK" dirty="0"/>
          </a:p>
        </p:txBody>
      </p:sp>
      <p:sp>
        <p:nvSpPr>
          <p:cNvPr id="4" name="Zástupný objekt pre obsah 3"/>
          <p:cNvSpPr>
            <a:spLocks noGrp="1"/>
          </p:cNvSpPr>
          <p:nvPr>
            <p:ph idx="1"/>
          </p:nvPr>
        </p:nvSpPr>
        <p:spPr>
          <a:xfrm>
            <a:off x="346842" y="1825625"/>
            <a:ext cx="8168508" cy="4656818"/>
          </a:xfrm>
        </p:spPr>
        <p:txBody>
          <a:bodyPr/>
          <a:lstStyle/>
          <a:p>
            <a:pPr marL="0" indent="0">
              <a:buNone/>
            </a:pPr>
            <a:endParaRPr lang="sk-SK" sz="1800" dirty="0" smtClean="0"/>
          </a:p>
          <a:p>
            <a:pPr marL="0" indent="0">
              <a:buNone/>
            </a:pPr>
            <a:endParaRPr lang="sk-SK" sz="1800" dirty="0"/>
          </a:p>
          <a:p>
            <a:pPr marL="0" indent="0">
              <a:buNone/>
            </a:pPr>
            <a:endParaRPr lang="sk-SK" sz="1800" dirty="0" smtClean="0"/>
          </a:p>
          <a:p>
            <a:pPr marL="0" indent="0">
              <a:buNone/>
            </a:pPr>
            <a:endParaRPr lang="sk-SK" sz="1800" b="1" dirty="0"/>
          </a:p>
        </p:txBody>
      </p:sp>
      <p:sp>
        <p:nvSpPr>
          <p:cNvPr id="3" name="Obdĺžnik 2"/>
          <p:cNvSpPr/>
          <p:nvPr/>
        </p:nvSpPr>
        <p:spPr>
          <a:xfrm>
            <a:off x="346842" y="1717983"/>
            <a:ext cx="8387256" cy="2723823"/>
          </a:xfrm>
          <a:prstGeom prst="rect">
            <a:avLst/>
          </a:prstGeom>
        </p:spPr>
        <p:txBody>
          <a:bodyPr wrap="square">
            <a:spAutoFit/>
          </a:bodyPr>
          <a:lstStyle/>
          <a:p>
            <a:pPr algn="just"/>
            <a:r>
              <a:rPr lang="sk-SK" b="1" i="1" dirty="0" smtClean="0">
                <a:latin typeface="+mj-lt"/>
              </a:rPr>
              <a:t>Kedy sa </a:t>
            </a:r>
            <a:r>
              <a:rPr lang="sk-SK" b="1" i="1" u="sng" dirty="0" smtClean="0">
                <a:latin typeface="+mj-lt"/>
              </a:rPr>
              <a:t>neuplatňuje</a:t>
            </a:r>
            <a:r>
              <a:rPr lang="sk-SK" b="1" i="1" dirty="0" smtClean="0">
                <a:latin typeface="+mj-lt"/>
              </a:rPr>
              <a:t> postup podľa § 53 ods. 3?</a:t>
            </a:r>
          </a:p>
          <a:p>
            <a:pPr algn="just"/>
            <a:endParaRPr lang="sk-SK" dirty="0">
              <a:latin typeface="+mj-lt"/>
            </a:endParaRPr>
          </a:p>
          <a:p>
            <a:pPr algn="just"/>
            <a:r>
              <a:rPr lang="sk-SK" dirty="0" smtClean="0">
                <a:latin typeface="+mj-lt"/>
              </a:rPr>
              <a:t>Pri </a:t>
            </a:r>
            <a:r>
              <a:rPr lang="sk-SK" dirty="0">
                <a:latin typeface="+mj-lt"/>
              </a:rPr>
              <a:t>tzv. reverznej verejnej súťaži a tzv. super reverznej verejnej </a:t>
            </a:r>
            <a:r>
              <a:rPr lang="sk-SK" dirty="0" smtClean="0">
                <a:latin typeface="+mj-lt"/>
              </a:rPr>
              <a:t>súťaži, </a:t>
            </a:r>
            <a:r>
              <a:rPr lang="sk-SK" u="sng" dirty="0" smtClean="0">
                <a:latin typeface="+mj-lt"/>
              </a:rPr>
              <a:t>keďže </a:t>
            </a:r>
            <a:r>
              <a:rPr lang="sk-SK" u="sng" dirty="0">
                <a:latin typeface="+mj-lt"/>
              </a:rPr>
              <a:t>v čase vyhodnocovania ponúk nie sú ešte vyhodnotené podmienky účasti</a:t>
            </a:r>
            <a:r>
              <a:rPr lang="sk-SK" dirty="0">
                <a:latin typeface="+mj-lt"/>
              </a:rPr>
              <a:t>, čo je jedna z podmienok pre použitie postupu podľa predmetného ustanovenia.</a:t>
            </a:r>
          </a:p>
          <a:p>
            <a:pPr>
              <a:lnSpc>
                <a:spcPct val="150000"/>
              </a:lnSpc>
            </a:pPr>
            <a:endParaRPr lang="sk-SK" dirty="0" smtClean="0">
              <a:solidFill>
                <a:prstClr val="black"/>
              </a:solidFill>
              <a:latin typeface="+mj-lt"/>
            </a:endParaRPr>
          </a:p>
          <a:p>
            <a:pPr>
              <a:lnSpc>
                <a:spcPct val="150000"/>
              </a:lnSpc>
            </a:pPr>
            <a:endParaRPr lang="sk-SK" dirty="0" smtClean="0">
              <a:solidFill>
                <a:prstClr val="black"/>
              </a:solidFill>
              <a:latin typeface="+mj-lt"/>
            </a:endParaRPr>
          </a:p>
          <a:p>
            <a:pPr>
              <a:lnSpc>
                <a:spcPct val="150000"/>
              </a:lnSpc>
            </a:pPr>
            <a:endParaRPr lang="sk-SK" dirty="0">
              <a:solidFill>
                <a:prstClr val="black"/>
              </a:solidFill>
              <a:latin typeface="+mj-lt"/>
            </a:endParaRPr>
          </a:p>
        </p:txBody>
      </p:sp>
      <p:sp>
        <p:nvSpPr>
          <p:cNvPr id="5" name="Zaoblený obdĺžnik 4"/>
          <p:cNvSpPr/>
          <p:nvPr/>
        </p:nvSpPr>
        <p:spPr>
          <a:xfrm>
            <a:off x="1039860" y="3686476"/>
            <a:ext cx="3272257" cy="195156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sk-SK" sz="1400" b="1" dirty="0">
                <a:solidFill>
                  <a:schemeClr val="tx1"/>
                </a:solidFill>
                <a:effectLst/>
                <a:latin typeface="+mj-lt"/>
                <a:ea typeface="Times New Roman" panose="02020603050405020304" pitchFamily="18" charset="0"/>
              </a:rPr>
              <a:t>Reverzná verejná súťaž</a:t>
            </a:r>
            <a:r>
              <a:rPr lang="sk-SK" sz="1200" b="1" dirty="0">
                <a:solidFill>
                  <a:schemeClr val="tx1"/>
                </a:solidFill>
                <a:effectLst/>
                <a:latin typeface="+mj-lt"/>
                <a:ea typeface="Times New Roman" panose="02020603050405020304" pitchFamily="18" charset="0"/>
              </a:rPr>
              <a:t>                                                </a:t>
            </a:r>
          </a:p>
          <a:p>
            <a:pPr marL="457200" indent="-228600" algn="just">
              <a:lnSpc>
                <a:spcPct val="150000"/>
              </a:lnSpc>
              <a:spcAft>
                <a:spcPts val="0"/>
              </a:spcAft>
              <a:buFont typeface="+mj-lt"/>
              <a:buAutoNum type="arabicPeriod"/>
            </a:pPr>
            <a:r>
              <a:rPr lang="sk-SK" sz="1200" dirty="0" smtClean="0">
                <a:solidFill>
                  <a:schemeClr val="tx1"/>
                </a:solidFill>
                <a:effectLst/>
                <a:latin typeface="+mj-lt"/>
                <a:ea typeface="Times New Roman" panose="02020603050405020304" pitchFamily="18" charset="0"/>
              </a:rPr>
              <a:t>Otvorenie </a:t>
            </a:r>
            <a:r>
              <a:rPr lang="sk-SK" sz="1200" dirty="0">
                <a:solidFill>
                  <a:schemeClr val="tx1"/>
                </a:solidFill>
                <a:effectLst/>
                <a:latin typeface="+mj-lt"/>
                <a:ea typeface="Times New Roman" panose="02020603050405020304" pitchFamily="18" charset="0"/>
              </a:rPr>
              <a:t>ponúk</a:t>
            </a:r>
          </a:p>
          <a:p>
            <a:pPr marL="457200" indent="-228600" algn="just">
              <a:lnSpc>
                <a:spcPct val="150000"/>
              </a:lnSpc>
              <a:spcAft>
                <a:spcPts val="0"/>
              </a:spcAft>
              <a:buFont typeface="+mj-lt"/>
              <a:buAutoNum type="arabicPeriod"/>
            </a:pPr>
            <a:r>
              <a:rPr lang="sk-SK" sz="1200" dirty="0" smtClean="0">
                <a:solidFill>
                  <a:schemeClr val="tx1"/>
                </a:solidFill>
                <a:effectLst/>
                <a:latin typeface="+mj-lt"/>
                <a:ea typeface="Times New Roman" panose="02020603050405020304" pitchFamily="18" charset="0"/>
              </a:rPr>
              <a:t>Vyhodnotenie </a:t>
            </a:r>
            <a:r>
              <a:rPr lang="sk-SK" sz="1200" dirty="0">
                <a:solidFill>
                  <a:schemeClr val="tx1"/>
                </a:solidFill>
                <a:effectLst/>
                <a:latin typeface="+mj-lt"/>
                <a:ea typeface="Times New Roman" panose="02020603050405020304" pitchFamily="18" charset="0"/>
              </a:rPr>
              <a:t>ponúk</a:t>
            </a:r>
          </a:p>
          <a:p>
            <a:pPr marL="457200" indent="-228600" algn="just">
              <a:lnSpc>
                <a:spcPct val="150000"/>
              </a:lnSpc>
              <a:spcAft>
                <a:spcPts val="0"/>
              </a:spcAft>
              <a:buFont typeface="+mj-lt"/>
              <a:buAutoNum type="arabicPeriod"/>
            </a:pPr>
            <a:r>
              <a:rPr lang="sk-SK" sz="1200" dirty="0" smtClean="0">
                <a:solidFill>
                  <a:schemeClr val="tx1"/>
                </a:solidFill>
                <a:effectLst/>
                <a:latin typeface="+mj-lt"/>
                <a:ea typeface="Times New Roman" panose="02020603050405020304" pitchFamily="18" charset="0"/>
              </a:rPr>
              <a:t>Vyhodnotenie </a:t>
            </a:r>
            <a:r>
              <a:rPr lang="sk-SK" sz="1200" dirty="0">
                <a:solidFill>
                  <a:schemeClr val="tx1"/>
                </a:solidFill>
                <a:effectLst/>
                <a:latin typeface="+mj-lt"/>
                <a:ea typeface="Times New Roman" panose="02020603050405020304" pitchFamily="18" charset="0"/>
              </a:rPr>
              <a:t>ponúk na </a:t>
            </a:r>
            <a:r>
              <a:rPr lang="sk-SK" sz="1200" dirty="0" smtClean="0">
                <a:solidFill>
                  <a:schemeClr val="tx1"/>
                </a:solidFill>
                <a:effectLst/>
                <a:latin typeface="+mj-lt"/>
                <a:ea typeface="Times New Roman" panose="02020603050405020304" pitchFamily="18" charset="0"/>
              </a:rPr>
              <a:t>základe kritérií</a:t>
            </a:r>
          </a:p>
          <a:p>
            <a:pPr marL="457200" indent="-228600" algn="just">
              <a:lnSpc>
                <a:spcPct val="150000"/>
              </a:lnSpc>
              <a:spcAft>
                <a:spcPts val="0"/>
              </a:spcAft>
              <a:buFont typeface="+mj-lt"/>
              <a:buAutoNum type="arabicPeriod"/>
            </a:pPr>
            <a:r>
              <a:rPr lang="sk-SK" sz="1200" b="1" dirty="0" smtClean="0">
                <a:solidFill>
                  <a:schemeClr val="tx1"/>
                </a:solidFill>
                <a:effectLst/>
                <a:latin typeface="+mj-lt"/>
                <a:ea typeface="Times New Roman" panose="02020603050405020304" pitchFamily="18" charset="0"/>
              </a:rPr>
              <a:t> </a:t>
            </a:r>
            <a:r>
              <a:rPr lang="sk-SK" sz="1200" dirty="0">
                <a:solidFill>
                  <a:schemeClr val="tx1"/>
                </a:solidFill>
                <a:effectLst/>
                <a:latin typeface="+mj-lt"/>
                <a:ea typeface="Times New Roman" panose="02020603050405020304" pitchFamily="18" charset="0"/>
              </a:rPr>
              <a:t>Vyhodnotenie podmienok účasti</a:t>
            </a:r>
          </a:p>
          <a:p>
            <a:pPr algn="ctr">
              <a:spcAft>
                <a:spcPts val="0"/>
              </a:spcAft>
            </a:pPr>
            <a:r>
              <a:rPr lang="sk-SK" sz="1200" dirty="0">
                <a:effectLst/>
                <a:latin typeface="Times New Roman" panose="02020603050405020304" pitchFamily="18" charset="0"/>
                <a:ea typeface="Times New Roman" panose="02020603050405020304" pitchFamily="18" charset="0"/>
              </a:rPr>
              <a:t> </a:t>
            </a:r>
          </a:p>
        </p:txBody>
      </p:sp>
      <p:sp>
        <p:nvSpPr>
          <p:cNvPr id="8" name="Zaoblený obdĺžnik 7"/>
          <p:cNvSpPr/>
          <p:nvPr/>
        </p:nvSpPr>
        <p:spPr>
          <a:xfrm>
            <a:off x="4996915" y="3686476"/>
            <a:ext cx="3328938" cy="195156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sk-SK" sz="1400" b="1" dirty="0" smtClean="0">
                <a:solidFill>
                  <a:schemeClr val="tx1"/>
                </a:solidFill>
                <a:effectLst/>
                <a:latin typeface="+mj-lt"/>
                <a:ea typeface="Times New Roman" panose="02020603050405020304" pitchFamily="18" charset="0"/>
              </a:rPr>
              <a:t>Super reverzná </a:t>
            </a:r>
            <a:r>
              <a:rPr lang="sk-SK" sz="1400" b="1" dirty="0">
                <a:solidFill>
                  <a:schemeClr val="tx1"/>
                </a:solidFill>
                <a:effectLst/>
                <a:latin typeface="+mj-lt"/>
                <a:ea typeface="Times New Roman" panose="02020603050405020304" pitchFamily="18" charset="0"/>
              </a:rPr>
              <a:t>verejná súťaž                                                </a:t>
            </a:r>
          </a:p>
          <a:p>
            <a:pPr marL="457200" indent="-228600" algn="just">
              <a:lnSpc>
                <a:spcPct val="150000"/>
              </a:lnSpc>
              <a:spcAft>
                <a:spcPts val="0"/>
              </a:spcAft>
              <a:buFont typeface="+mj-lt"/>
              <a:buAutoNum type="arabicPeriod"/>
            </a:pPr>
            <a:r>
              <a:rPr lang="sk-SK" sz="1200" dirty="0" smtClean="0">
                <a:solidFill>
                  <a:schemeClr val="tx1"/>
                </a:solidFill>
                <a:effectLst/>
                <a:latin typeface="+mj-lt"/>
                <a:ea typeface="Times New Roman" panose="02020603050405020304" pitchFamily="18" charset="0"/>
              </a:rPr>
              <a:t> </a:t>
            </a:r>
            <a:r>
              <a:rPr lang="sk-SK" sz="1200" dirty="0">
                <a:solidFill>
                  <a:schemeClr val="tx1"/>
                </a:solidFill>
                <a:effectLst/>
                <a:latin typeface="+mj-lt"/>
                <a:ea typeface="Times New Roman" panose="02020603050405020304" pitchFamily="18" charset="0"/>
              </a:rPr>
              <a:t>Otvorenie ponúk</a:t>
            </a:r>
          </a:p>
          <a:p>
            <a:pPr marL="457200" indent="-228600" algn="just">
              <a:lnSpc>
                <a:spcPct val="150000"/>
              </a:lnSpc>
              <a:spcAft>
                <a:spcPts val="0"/>
              </a:spcAft>
              <a:buFont typeface="+mj-lt"/>
              <a:buAutoNum type="arabicPeriod"/>
            </a:pPr>
            <a:r>
              <a:rPr lang="sk-SK" sz="1200" dirty="0">
                <a:solidFill>
                  <a:schemeClr val="tx1"/>
                </a:solidFill>
                <a:latin typeface="+mj-lt"/>
                <a:ea typeface="Times New Roman" panose="02020603050405020304" pitchFamily="18" charset="0"/>
              </a:rPr>
              <a:t> Vyhodnotenie ponúk na </a:t>
            </a:r>
            <a:r>
              <a:rPr lang="sk-SK" sz="1200" dirty="0" smtClean="0">
                <a:solidFill>
                  <a:schemeClr val="tx1"/>
                </a:solidFill>
                <a:latin typeface="+mj-lt"/>
                <a:ea typeface="Times New Roman" panose="02020603050405020304" pitchFamily="18" charset="0"/>
              </a:rPr>
              <a:t>základe kritérií</a:t>
            </a:r>
            <a:endParaRPr lang="sk-SK" sz="1200" dirty="0">
              <a:solidFill>
                <a:schemeClr val="tx1"/>
              </a:solidFill>
              <a:effectLst/>
              <a:latin typeface="+mj-lt"/>
              <a:ea typeface="Times New Roman" panose="02020603050405020304" pitchFamily="18" charset="0"/>
            </a:endParaRPr>
          </a:p>
          <a:p>
            <a:pPr marL="457200" indent="-228600" algn="just">
              <a:lnSpc>
                <a:spcPct val="150000"/>
              </a:lnSpc>
              <a:spcAft>
                <a:spcPts val="0"/>
              </a:spcAft>
              <a:buFont typeface="+mj-lt"/>
              <a:buAutoNum type="arabicPeriod"/>
            </a:pPr>
            <a:r>
              <a:rPr lang="sk-SK" sz="1200" dirty="0" smtClean="0">
                <a:solidFill>
                  <a:schemeClr val="tx1"/>
                </a:solidFill>
                <a:effectLst/>
                <a:latin typeface="+mj-lt"/>
                <a:ea typeface="Times New Roman" panose="02020603050405020304" pitchFamily="18" charset="0"/>
              </a:rPr>
              <a:t> </a:t>
            </a:r>
            <a:r>
              <a:rPr lang="sk-SK" sz="1200" dirty="0">
                <a:solidFill>
                  <a:schemeClr val="tx1"/>
                </a:solidFill>
                <a:effectLst/>
                <a:latin typeface="+mj-lt"/>
                <a:ea typeface="Times New Roman" panose="02020603050405020304" pitchFamily="18" charset="0"/>
              </a:rPr>
              <a:t>Vyhodnotenie </a:t>
            </a:r>
            <a:r>
              <a:rPr lang="sk-SK" sz="1200" dirty="0" smtClean="0">
                <a:solidFill>
                  <a:schemeClr val="tx1"/>
                </a:solidFill>
                <a:effectLst/>
                <a:latin typeface="+mj-lt"/>
                <a:ea typeface="Times New Roman" panose="02020603050405020304" pitchFamily="18" charset="0"/>
              </a:rPr>
              <a:t>ponúk</a:t>
            </a:r>
            <a:endParaRPr lang="sk-SK" sz="1200" dirty="0">
              <a:solidFill>
                <a:schemeClr val="tx1"/>
              </a:solidFill>
              <a:effectLst/>
              <a:latin typeface="+mj-lt"/>
              <a:ea typeface="Times New Roman" panose="02020603050405020304" pitchFamily="18" charset="0"/>
            </a:endParaRPr>
          </a:p>
          <a:p>
            <a:pPr marL="457200" indent="-228600" algn="just">
              <a:lnSpc>
                <a:spcPct val="150000"/>
              </a:lnSpc>
              <a:spcAft>
                <a:spcPts val="0"/>
              </a:spcAft>
              <a:buFont typeface="+mj-lt"/>
              <a:buAutoNum type="arabicPeriod"/>
            </a:pPr>
            <a:r>
              <a:rPr lang="sk-SK" sz="1200" b="1" dirty="0">
                <a:solidFill>
                  <a:schemeClr val="tx1"/>
                </a:solidFill>
                <a:latin typeface="+mj-lt"/>
                <a:ea typeface="Times New Roman" panose="02020603050405020304" pitchFamily="18" charset="0"/>
              </a:rPr>
              <a:t> </a:t>
            </a:r>
            <a:r>
              <a:rPr lang="sk-SK" sz="1200" dirty="0">
                <a:solidFill>
                  <a:schemeClr val="tx1"/>
                </a:solidFill>
                <a:latin typeface="+mj-lt"/>
                <a:ea typeface="Times New Roman" panose="02020603050405020304" pitchFamily="18" charset="0"/>
              </a:rPr>
              <a:t>Vyhodnotenie podmienok účasti</a:t>
            </a:r>
          </a:p>
          <a:p>
            <a:pPr algn="ctr">
              <a:spcAft>
                <a:spcPts val="0"/>
              </a:spcAft>
            </a:pPr>
            <a:r>
              <a:rPr lang="sk-SK" sz="1200" dirty="0">
                <a:effectLst/>
                <a:latin typeface="+mj-lt"/>
                <a:ea typeface="Times New Roman" panose="02020603050405020304" pitchFamily="18" charset="0"/>
              </a:rPr>
              <a:t> </a:t>
            </a:r>
          </a:p>
        </p:txBody>
      </p:sp>
    </p:spTree>
    <p:extLst>
      <p:ext uri="{BB962C8B-B14F-4D97-AF65-F5344CB8AC3E}">
        <p14:creationId xmlns:p14="http://schemas.microsoft.com/office/powerpoint/2010/main" val="1424312042"/>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33102"/>
            <a:ext cx="9021170" cy="1005949"/>
          </a:xfrm>
          <a:noFill/>
        </p:spPr>
        <p:txBody>
          <a:bodyPr/>
          <a:lstStyle/>
          <a:p>
            <a:pPr algn="ctr"/>
            <a:r>
              <a:rPr lang="sk-SK" sz="3600" b="1" dirty="0" smtClean="0"/>
              <a:t>Vyhodnotenie ponúk</a:t>
            </a:r>
            <a:endParaRPr lang="sk-SK" dirty="0"/>
          </a:p>
        </p:txBody>
      </p:sp>
      <p:sp>
        <p:nvSpPr>
          <p:cNvPr id="4" name="Zástupný objekt pre obsah 3"/>
          <p:cNvSpPr>
            <a:spLocks noGrp="1"/>
          </p:cNvSpPr>
          <p:nvPr>
            <p:ph idx="1"/>
          </p:nvPr>
        </p:nvSpPr>
        <p:spPr>
          <a:xfrm>
            <a:off x="346842" y="1825625"/>
            <a:ext cx="8168508" cy="4656818"/>
          </a:xfrm>
        </p:spPr>
        <p:txBody>
          <a:bodyPr/>
          <a:lstStyle/>
          <a:p>
            <a:pPr marL="0" indent="0">
              <a:buNone/>
            </a:pPr>
            <a:endParaRPr lang="sk-SK" sz="1800" dirty="0" smtClean="0"/>
          </a:p>
          <a:p>
            <a:pPr marL="0" indent="0">
              <a:buNone/>
            </a:pPr>
            <a:endParaRPr lang="sk-SK" sz="1800" dirty="0"/>
          </a:p>
          <a:p>
            <a:pPr marL="0" indent="0">
              <a:buNone/>
            </a:pPr>
            <a:endParaRPr lang="sk-SK" sz="1800" dirty="0" smtClean="0"/>
          </a:p>
          <a:p>
            <a:pPr marL="0" indent="0">
              <a:buNone/>
            </a:pPr>
            <a:endParaRPr lang="sk-SK" sz="1800" b="1" dirty="0"/>
          </a:p>
        </p:txBody>
      </p:sp>
      <p:sp>
        <p:nvSpPr>
          <p:cNvPr id="3" name="Obdĺžnik 2"/>
          <p:cNvSpPr/>
          <p:nvPr/>
        </p:nvSpPr>
        <p:spPr>
          <a:xfrm>
            <a:off x="346842" y="1717983"/>
            <a:ext cx="8387256" cy="5323509"/>
          </a:xfrm>
          <a:prstGeom prst="rect">
            <a:avLst/>
          </a:prstGeom>
        </p:spPr>
        <p:txBody>
          <a:bodyPr wrap="square">
            <a:spAutoFit/>
          </a:bodyPr>
          <a:lstStyle/>
          <a:p>
            <a:pPr marL="285750" lvl="0" indent="-285750">
              <a:buFont typeface="Wingdings" panose="05000000000000000000" pitchFamily="2" charset="2"/>
              <a:buChar char="ü"/>
            </a:pPr>
            <a:r>
              <a:rPr lang="sk-SK" altLang="sk-SK" b="1" dirty="0">
                <a:solidFill>
                  <a:srgbClr val="000000"/>
                </a:solidFill>
                <a:latin typeface="+mj-lt"/>
                <a:cs typeface="Times New Roman" panose="02020603050405020304" pitchFamily="18" charset="0"/>
              </a:rPr>
              <a:t>§ 53 ods. </a:t>
            </a:r>
            <a:r>
              <a:rPr lang="sk-SK" altLang="sk-SK" b="1" dirty="0" smtClean="0">
                <a:solidFill>
                  <a:srgbClr val="000000"/>
                </a:solidFill>
                <a:latin typeface="+mj-lt"/>
                <a:cs typeface="Times New Roman" panose="02020603050405020304" pitchFamily="18" charset="0"/>
              </a:rPr>
              <a:t>5 -  Vylúčenie </a:t>
            </a:r>
            <a:r>
              <a:rPr lang="sk-SK" altLang="sk-SK" b="1" dirty="0">
                <a:solidFill>
                  <a:srgbClr val="000000"/>
                </a:solidFill>
                <a:latin typeface="+mj-lt"/>
                <a:cs typeface="Times New Roman" panose="02020603050405020304" pitchFamily="18" charset="0"/>
              </a:rPr>
              <a:t>ponuky </a:t>
            </a:r>
            <a:r>
              <a:rPr lang="sk-SK" altLang="sk-SK" b="1" dirty="0" smtClean="0">
                <a:solidFill>
                  <a:srgbClr val="000000"/>
                </a:solidFill>
                <a:latin typeface="+mj-lt"/>
                <a:cs typeface="Times New Roman" panose="02020603050405020304" pitchFamily="18" charset="0"/>
              </a:rPr>
              <a:t> (</a:t>
            </a:r>
            <a:r>
              <a:rPr lang="sk-SK" altLang="sk-SK" b="1" dirty="0" smtClean="0">
                <a:solidFill>
                  <a:srgbClr val="FF0000"/>
                </a:solidFill>
                <a:latin typeface="+mj-lt"/>
                <a:cs typeface="Times New Roman" panose="02020603050405020304" pitchFamily="18" charset="0"/>
              </a:rPr>
              <a:t>TAXATÍVNY VÝPOČET</a:t>
            </a:r>
            <a:r>
              <a:rPr lang="sk-SK" altLang="sk-SK" b="1" dirty="0" smtClean="0">
                <a:solidFill>
                  <a:srgbClr val="000000"/>
                </a:solidFill>
                <a:latin typeface="+mj-lt"/>
                <a:cs typeface="Times New Roman" panose="02020603050405020304" pitchFamily="18" charset="0"/>
              </a:rPr>
              <a:t>) </a:t>
            </a:r>
            <a:endParaRPr lang="sk-SK" altLang="sk-SK" dirty="0">
              <a:solidFill>
                <a:prstClr val="black"/>
              </a:solidFill>
              <a:latin typeface="+mj-lt"/>
              <a:cs typeface="Times New Roman" panose="02020603050405020304" pitchFamily="18" charset="0"/>
            </a:endParaRPr>
          </a:p>
          <a:p>
            <a:pPr marL="0" lvl="0" indent="0" algn="just">
              <a:lnSpc>
                <a:spcPct val="107000"/>
              </a:lnSpc>
              <a:spcAft>
                <a:spcPts val="0"/>
              </a:spcAft>
              <a:buNone/>
            </a:pPr>
            <a:endParaRPr lang="sk-SK" sz="1600" dirty="0" smtClean="0">
              <a:solidFill>
                <a:srgbClr val="000000"/>
              </a:solidFill>
              <a:latin typeface="+mj-lt"/>
              <a:ea typeface="Times New Roman" panose="02020603050405020304" pitchFamily="18" charset="0"/>
              <a:cs typeface="Times New Roman" panose="02020603050405020304" pitchFamily="18" charset="0"/>
            </a:endParaRPr>
          </a:p>
          <a:p>
            <a:pPr marL="0" lvl="0" indent="0" algn="just">
              <a:lnSpc>
                <a:spcPct val="107000"/>
              </a:lnSpc>
              <a:spcAft>
                <a:spcPts val="0"/>
              </a:spcAft>
              <a:buNone/>
            </a:pPr>
            <a:r>
              <a:rPr lang="sk-SK" sz="1600" dirty="0" smtClean="0">
                <a:solidFill>
                  <a:srgbClr val="000000"/>
                </a:solidFill>
                <a:latin typeface="+mj-lt"/>
                <a:ea typeface="Times New Roman" panose="02020603050405020304" pitchFamily="18" charset="0"/>
                <a:cs typeface="Times New Roman" panose="02020603050405020304" pitchFamily="18" charset="0"/>
              </a:rPr>
              <a:t>VO/O  </a:t>
            </a:r>
            <a:r>
              <a:rPr lang="sk-SK" sz="1600" dirty="0">
                <a:solidFill>
                  <a:srgbClr val="000000"/>
                </a:solidFill>
                <a:latin typeface="+mj-lt"/>
                <a:ea typeface="Times New Roman" panose="02020603050405020304" pitchFamily="18" charset="0"/>
                <a:cs typeface="Times New Roman" panose="02020603050405020304" pitchFamily="18" charset="0"/>
              </a:rPr>
              <a:t>vylúčia ponuku, </a:t>
            </a:r>
            <a:r>
              <a:rPr lang="sk-SK" sz="1600" dirty="0" smtClean="0">
                <a:solidFill>
                  <a:srgbClr val="000000"/>
                </a:solidFill>
                <a:latin typeface="+mj-lt"/>
                <a:ea typeface="Times New Roman" panose="02020603050405020304" pitchFamily="18" charset="0"/>
                <a:cs typeface="Times New Roman" panose="02020603050405020304" pitchFamily="18" charset="0"/>
              </a:rPr>
              <a:t>ak:</a:t>
            </a:r>
          </a:p>
          <a:p>
            <a:pPr lvl="0" algn="just">
              <a:lnSpc>
                <a:spcPct val="107000"/>
              </a:lnSpc>
              <a:spcAft>
                <a:spcPts val="0"/>
              </a:spcAft>
            </a:pPr>
            <a:r>
              <a:rPr lang="sk-SK" sz="1600" dirty="0" smtClean="0">
                <a:solidFill>
                  <a:srgbClr val="000000"/>
                </a:solidFill>
                <a:latin typeface="+mj-lt"/>
                <a:ea typeface="Times New Roman" panose="02020603050405020304" pitchFamily="18" charset="0"/>
                <a:cs typeface="Times New Roman" panose="02020603050405020304" pitchFamily="18" charset="0"/>
              </a:rPr>
              <a:t>a</a:t>
            </a:r>
            <a:r>
              <a:rPr lang="sk-SK" sz="1600" dirty="0">
                <a:solidFill>
                  <a:srgbClr val="000000"/>
                </a:solidFill>
                <a:latin typeface="+mj-lt"/>
                <a:ea typeface="Times New Roman" panose="02020603050405020304" pitchFamily="18" charset="0"/>
                <a:cs typeface="Times New Roman" panose="02020603050405020304" pitchFamily="18" charset="0"/>
              </a:rPr>
              <a:t>)</a:t>
            </a:r>
            <a:r>
              <a:rPr lang="sk-SK" sz="1600" dirty="0">
                <a:solidFill>
                  <a:prstClr val="black"/>
                </a:solidFill>
                <a:latin typeface="+mj-lt"/>
                <a:ea typeface="Times New Roman" panose="02020603050405020304" pitchFamily="18" charset="0"/>
                <a:cs typeface="Times New Roman" panose="02020603050405020304" pitchFamily="18" charset="0"/>
              </a:rPr>
              <a:t> </a:t>
            </a:r>
            <a:r>
              <a:rPr lang="sk-SK" sz="1600" dirty="0">
                <a:solidFill>
                  <a:srgbClr val="000000"/>
                </a:solidFill>
                <a:latin typeface="+mj-lt"/>
                <a:ea typeface="Times New Roman" panose="02020603050405020304" pitchFamily="18" charset="0"/>
                <a:cs typeface="Times New Roman" panose="02020603050405020304" pitchFamily="18" charset="0"/>
              </a:rPr>
              <a:t>uchádzač nezložil zábezpeku podľa určených podmienok,</a:t>
            </a:r>
            <a:endParaRPr lang="sk-SK" sz="1600" dirty="0">
              <a:solidFill>
                <a:prstClr val="black"/>
              </a:solidFill>
              <a:latin typeface="+mj-lt"/>
              <a:ea typeface="Calibri" panose="020F0502020204030204" pitchFamily="34" charset="0"/>
              <a:cs typeface="Times New Roman" panose="02020603050405020304" pitchFamily="18" charset="0"/>
            </a:endParaRPr>
          </a:p>
          <a:p>
            <a:pPr lvl="0" algn="just">
              <a:lnSpc>
                <a:spcPct val="107000"/>
              </a:lnSpc>
              <a:spcAft>
                <a:spcPts val="0"/>
              </a:spcAft>
            </a:pPr>
            <a:r>
              <a:rPr lang="sk-SK" sz="1600" dirty="0">
                <a:solidFill>
                  <a:srgbClr val="000000"/>
                </a:solidFill>
                <a:latin typeface="+mj-lt"/>
                <a:ea typeface="Times New Roman" panose="02020603050405020304" pitchFamily="18" charset="0"/>
                <a:cs typeface="Times New Roman" panose="02020603050405020304" pitchFamily="18" charset="0"/>
              </a:rPr>
              <a:t>b)</a:t>
            </a:r>
            <a:r>
              <a:rPr lang="sk-SK" sz="1600" dirty="0">
                <a:solidFill>
                  <a:prstClr val="black"/>
                </a:solidFill>
                <a:latin typeface="+mj-lt"/>
                <a:ea typeface="Times New Roman" panose="02020603050405020304" pitchFamily="18" charset="0"/>
                <a:cs typeface="Times New Roman" panose="02020603050405020304" pitchFamily="18" charset="0"/>
              </a:rPr>
              <a:t> </a:t>
            </a:r>
            <a:r>
              <a:rPr lang="sk-SK" sz="1600" dirty="0">
                <a:solidFill>
                  <a:srgbClr val="000000"/>
                </a:solidFill>
                <a:latin typeface="+mj-lt"/>
                <a:ea typeface="Times New Roman" panose="02020603050405020304" pitchFamily="18" charset="0"/>
                <a:cs typeface="Times New Roman" panose="02020603050405020304" pitchFamily="18" charset="0"/>
              </a:rPr>
              <a:t>ponuka nespĺňa požiadavky na predmet zákazky alebo koncesie uvedené v dokumentoch potrebných na vypracovanie ponuky,</a:t>
            </a:r>
            <a:endParaRPr lang="sk-SK" sz="1600" dirty="0">
              <a:solidFill>
                <a:prstClr val="black"/>
              </a:solidFill>
              <a:latin typeface="+mj-lt"/>
              <a:ea typeface="Calibri" panose="020F0502020204030204" pitchFamily="34" charset="0"/>
              <a:cs typeface="Times New Roman" panose="02020603050405020304" pitchFamily="18" charset="0"/>
            </a:endParaRPr>
          </a:p>
          <a:p>
            <a:pPr lvl="0" algn="just">
              <a:lnSpc>
                <a:spcPct val="107000"/>
              </a:lnSpc>
              <a:spcAft>
                <a:spcPts val="0"/>
              </a:spcAft>
            </a:pPr>
            <a:r>
              <a:rPr lang="sk-SK" sz="1600" dirty="0">
                <a:solidFill>
                  <a:srgbClr val="000000"/>
                </a:solidFill>
                <a:latin typeface="+mj-lt"/>
                <a:ea typeface="Times New Roman" panose="02020603050405020304" pitchFamily="18" charset="0"/>
                <a:cs typeface="Times New Roman" panose="02020603050405020304" pitchFamily="18" charset="0"/>
              </a:rPr>
              <a:t>c)</a:t>
            </a:r>
            <a:r>
              <a:rPr lang="sk-SK" sz="1600" dirty="0">
                <a:solidFill>
                  <a:prstClr val="black"/>
                </a:solidFill>
                <a:latin typeface="+mj-lt"/>
                <a:ea typeface="Times New Roman" panose="02020603050405020304" pitchFamily="18" charset="0"/>
                <a:cs typeface="Times New Roman" panose="02020603050405020304" pitchFamily="18" charset="0"/>
              </a:rPr>
              <a:t> </a:t>
            </a:r>
            <a:r>
              <a:rPr lang="sk-SK" sz="1600" dirty="0">
                <a:solidFill>
                  <a:srgbClr val="000000"/>
                </a:solidFill>
                <a:latin typeface="+mj-lt"/>
                <a:ea typeface="Times New Roman" panose="02020603050405020304" pitchFamily="18" charset="0"/>
                <a:cs typeface="Times New Roman" panose="02020603050405020304" pitchFamily="18" charset="0"/>
              </a:rPr>
              <a:t>uchádzač nedoručí písomné vysvetlenie ponuky na základe požiadavky je svojim obsahom v súlade s požiadavkou podľa odseku 1</a:t>
            </a:r>
            <a:r>
              <a:rPr lang="sk-SK" sz="1600" dirty="0" smtClean="0">
                <a:solidFill>
                  <a:srgbClr val="000000"/>
                </a:solidFill>
                <a:latin typeface="+mj-lt"/>
                <a:ea typeface="Times New Roman" panose="02020603050405020304" pitchFamily="18" charset="0"/>
                <a:cs typeface="Times New Roman" panose="02020603050405020304" pitchFamily="18" charset="0"/>
              </a:rPr>
              <a:t>,</a:t>
            </a:r>
          </a:p>
          <a:p>
            <a:pPr lvl="0" algn="just">
              <a:lnSpc>
                <a:spcPct val="107000"/>
              </a:lnSpc>
              <a:spcAft>
                <a:spcPts val="0"/>
              </a:spcAft>
            </a:pPr>
            <a:r>
              <a:rPr lang="sk-SK" sz="1600" dirty="0" smtClean="0">
                <a:latin typeface="+mj-lt"/>
              </a:rPr>
              <a:t>d) uchádzačom </a:t>
            </a:r>
            <a:r>
              <a:rPr lang="sk-SK" sz="1600" dirty="0">
                <a:latin typeface="+mj-lt"/>
              </a:rPr>
              <a:t>predložené vysvetlenie ponuky nie je svojim obsahom v súlade s požiadavkou podľa odseku 1,</a:t>
            </a:r>
            <a:endParaRPr lang="sk-SK" sz="1600" dirty="0">
              <a:solidFill>
                <a:prstClr val="black"/>
              </a:solidFill>
              <a:latin typeface="+mj-lt"/>
              <a:ea typeface="Calibri" panose="020F0502020204030204" pitchFamily="34" charset="0"/>
              <a:cs typeface="Times New Roman" panose="02020603050405020304" pitchFamily="18" charset="0"/>
            </a:endParaRPr>
          </a:p>
          <a:p>
            <a:pPr lvl="0" algn="just">
              <a:lnSpc>
                <a:spcPct val="107000"/>
              </a:lnSpc>
              <a:spcAft>
                <a:spcPts val="0"/>
              </a:spcAft>
            </a:pPr>
            <a:r>
              <a:rPr lang="sk-SK" sz="1600" dirty="0">
                <a:solidFill>
                  <a:srgbClr val="000000"/>
                </a:solidFill>
                <a:latin typeface="+mj-lt"/>
                <a:ea typeface="Times New Roman" panose="02020603050405020304" pitchFamily="18" charset="0"/>
                <a:cs typeface="Times New Roman" panose="02020603050405020304" pitchFamily="18" charset="0"/>
              </a:rPr>
              <a:t>e)</a:t>
            </a:r>
            <a:r>
              <a:rPr lang="sk-SK" sz="1600" dirty="0">
                <a:solidFill>
                  <a:prstClr val="black"/>
                </a:solidFill>
                <a:latin typeface="+mj-lt"/>
                <a:ea typeface="Times New Roman" panose="02020603050405020304" pitchFamily="18" charset="0"/>
                <a:cs typeface="Times New Roman" panose="02020603050405020304" pitchFamily="18" charset="0"/>
              </a:rPr>
              <a:t> </a:t>
            </a:r>
            <a:r>
              <a:rPr lang="sk-SK" sz="1600" dirty="0">
                <a:solidFill>
                  <a:srgbClr val="000000"/>
                </a:solidFill>
                <a:latin typeface="+mj-lt"/>
                <a:ea typeface="Times New Roman" panose="02020603050405020304" pitchFamily="18" charset="0"/>
                <a:cs typeface="Times New Roman" panose="02020603050405020304" pitchFamily="18" charset="0"/>
              </a:rPr>
              <a:t>uchádzač nedoručí písomné odôvodnenie mimoriadne nízkej ponuky do piatich pracovných dní odo dňa doručenia žiadosti, ak komisia neurčila dlhšiu lehotu,</a:t>
            </a:r>
            <a:endParaRPr lang="sk-SK" sz="1600" dirty="0">
              <a:solidFill>
                <a:prstClr val="black"/>
              </a:solidFill>
              <a:latin typeface="+mj-lt"/>
              <a:ea typeface="Calibri" panose="020F0502020204030204" pitchFamily="34" charset="0"/>
              <a:cs typeface="Times New Roman" panose="02020603050405020304" pitchFamily="18" charset="0"/>
            </a:endParaRPr>
          </a:p>
          <a:p>
            <a:pPr lvl="0" algn="just">
              <a:lnSpc>
                <a:spcPct val="107000"/>
              </a:lnSpc>
              <a:spcAft>
                <a:spcPts val="0"/>
              </a:spcAft>
            </a:pPr>
            <a:r>
              <a:rPr lang="sk-SK" sz="1600" dirty="0">
                <a:solidFill>
                  <a:srgbClr val="000000"/>
                </a:solidFill>
                <a:latin typeface="+mj-lt"/>
                <a:ea typeface="Times New Roman" panose="02020603050405020304" pitchFamily="18" charset="0"/>
                <a:cs typeface="Times New Roman" panose="02020603050405020304" pitchFamily="18" charset="0"/>
              </a:rPr>
              <a:t>f)</a:t>
            </a:r>
            <a:r>
              <a:rPr lang="sk-SK" sz="1600" dirty="0">
                <a:solidFill>
                  <a:prstClr val="black"/>
                </a:solidFill>
                <a:latin typeface="+mj-lt"/>
                <a:ea typeface="Times New Roman" panose="02020603050405020304" pitchFamily="18" charset="0"/>
                <a:cs typeface="Times New Roman" panose="02020603050405020304" pitchFamily="18" charset="0"/>
              </a:rPr>
              <a:t> </a:t>
            </a:r>
            <a:r>
              <a:rPr lang="sk-SK" sz="1600" dirty="0">
                <a:solidFill>
                  <a:srgbClr val="000000"/>
                </a:solidFill>
                <a:latin typeface="+mj-lt"/>
                <a:ea typeface="Times New Roman" panose="02020603050405020304" pitchFamily="18" charset="0"/>
                <a:cs typeface="Times New Roman" panose="02020603050405020304" pitchFamily="18" charset="0"/>
              </a:rPr>
              <a:t>uchádzačom predložené vysvetlenie mimoriadne nízkej ponuky a dôkazy dostatočne neodôvodňujú nízku úroveň cien alebo nákladov najmä s ohľadom na skutočnosti podľa odseku 2,</a:t>
            </a:r>
            <a:endParaRPr lang="sk-SK" sz="1600" dirty="0">
              <a:solidFill>
                <a:prstClr val="black"/>
              </a:solidFill>
              <a:latin typeface="+mj-lt"/>
              <a:ea typeface="Calibri" panose="020F0502020204030204" pitchFamily="34" charset="0"/>
              <a:cs typeface="Times New Roman" panose="02020603050405020304" pitchFamily="18" charset="0"/>
            </a:endParaRPr>
          </a:p>
          <a:p>
            <a:pPr lvl="0" algn="just">
              <a:lnSpc>
                <a:spcPct val="107000"/>
              </a:lnSpc>
              <a:spcAft>
                <a:spcPts val="0"/>
              </a:spcAft>
            </a:pPr>
            <a:r>
              <a:rPr lang="sk-SK" sz="1600" dirty="0">
                <a:solidFill>
                  <a:srgbClr val="000000"/>
                </a:solidFill>
                <a:latin typeface="+mj-lt"/>
                <a:ea typeface="Times New Roman" panose="02020603050405020304" pitchFamily="18" charset="0"/>
                <a:cs typeface="Times New Roman" panose="02020603050405020304" pitchFamily="18" charset="0"/>
              </a:rPr>
              <a:t>g)</a:t>
            </a:r>
            <a:r>
              <a:rPr lang="sk-SK" sz="1600" dirty="0">
                <a:solidFill>
                  <a:prstClr val="black"/>
                </a:solidFill>
                <a:latin typeface="+mj-lt"/>
                <a:ea typeface="Times New Roman" panose="02020603050405020304" pitchFamily="18" charset="0"/>
                <a:cs typeface="Times New Roman" panose="02020603050405020304" pitchFamily="18" charset="0"/>
              </a:rPr>
              <a:t> </a:t>
            </a:r>
            <a:r>
              <a:rPr lang="sk-SK" sz="1600" dirty="0">
                <a:solidFill>
                  <a:srgbClr val="000000"/>
                </a:solidFill>
                <a:latin typeface="+mj-lt"/>
                <a:ea typeface="Times New Roman" panose="02020603050405020304" pitchFamily="18" charset="0"/>
                <a:cs typeface="Times New Roman" panose="02020603050405020304" pitchFamily="18" charset="0"/>
              </a:rPr>
              <a:t>uchádzač poskytol nepravdivé informácie alebo skreslené informácie s podstatným vplyvom na vyhodnotenie ponúk,</a:t>
            </a:r>
            <a:endParaRPr lang="sk-SK" sz="1600" dirty="0">
              <a:solidFill>
                <a:prstClr val="black"/>
              </a:solidFill>
              <a:latin typeface="+mj-lt"/>
              <a:ea typeface="Calibri" panose="020F0502020204030204" pitchFamily="34" charset="0"/>
              <a:cs typeface="Times New Roman" panose="02020603050405020304" pitchFamily="18" charset="0"/>
            </a:endParaRPr>
          </a:p>
          <a:p>
            <a:pPr lvl="0" algn="just">
              <a:lnSpc>
                <a:spcPct val="107000"/>
              </a:lnSpc>
              <a:spcAft>
                <a:spcPts val="0"/>
              </a:spcAft>
            </a:pPr>
            <a:r>
              <a:rPr lang="sk-SK" sz="1600" dirty="0">
                <a:solidFill>
                  <a:srgbClr val="000000"/>
                </a:solidFill>
                <a:latin typeface="+mj-lt"/>
                <a:ea typeface="Times New Roman" panose="02020603050405020304" pitchFamily="18" charset="0"/>
                <a:cs typeface="Times New Roman" panose="02020603050405020304" pitchFamily="18" charset="0"/>
              </a:rPr>
              <a:t>h)</a:t>
            </a:r>
            <a:r>
              <a:rPr lang="sk-SK" sz="1600" dirty="0">
                <a:solidFill>
                  <a:prstClr val="black"/>
                </a:solidFill>
                <a:latin typeface="+mj-lt"/>
                <a:ea typeface="Times New Roman" panose="02020603050405020304" pitchFamily="18" charset="0"/>
                <a:cs typeface="Times New Roman" panose="02020603050405020304" pitchFamily="18" charset="0"/>
              </a:rPr>
              <a:t> </a:t>
            </a:r>
            <a:r>
              <a:rPr lang="sk-SK" sz="1600" dirty="0">
                <a:solidFill>
                  <a:srgbClr val="000000"/>
                </a:solidFill>
                <a:latin typeface="+mj-lt"/>
                <a:ea typeface="Times New Roman" panose="02020603050405020304" pitchFamily="18" charset="0"/>
                <a:cs typeface="Times New Roman" panose="02020603050405020304" pitchFamily="18" charset="0"/>
              </a:rPr>
              <a:t>uchádzač sa pokúsil neoprávnene ovplyvniť postup verejného obstarávania.</a:t>
            </a:r>
            <a:endParaRPr lang="sk-SK" sz="1600" dirty="0">
              <a:solidFill>
                <a:prstClr val="black"/>
              </a:solidFill>
              <a:latin typeface="+mj-lt"/>
              <a:ea typeface="Calibri" panose="020F0502020204030204" pitchFamily="34" charset="0"/>
              <a:cs typeface="Times New Roman" panose="02020603050405020304" pitchFamily="18" charset="0"/>
            </a:endParaRPr>
          </a:p>
          <a:p>
            <a:pPr>
              <a:lnSpc>
                <a:spcPct val="150000"/>
              </a:lnSpc>
            </a:pPr>
            <a:endParaRPr lang="sk-SK" sz="3200" dirty="0">
              <a:solidFill>
                <a:prstClr val="black"/>
              </a:solidFill>
              <a:latin typeface="+mj-lt"/>
            </a:endParaRPr>
          </a:p>
        </p:txBody>
      </p:sp>
    </p:spTree>
    <p:extLst>
      <p:ext uri="{BB962C8B-B14F-4D97-AF65-F5344CB8AC3E}">
        <p14:creationId xmlns:p14="http://schemas.microsoft.com/office/powerpoint/2010/main" val="2469986676"/>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33102"/>
            <a:ext cx="9021170" cy="1005949"/>
          </a:xfrm>
          <a:noFill/>
        </p:spPr>
        <p:txBody>
          <a:bodyPr/>
          <a:lstStyle/>
          <a:p>
            <a:pPr algn="ctr"/>
            <a:r>
              <a:rPr lang="sk-SK" sz="3600" b="1" dirty="0" smtClean="0"/>
              <a:t>Vyhodnotenie ponúk</a:t>
            </a:r>
            <a:endParaRPr lang="sk-SK" dirty="0"/>
          </a:p>
        </p:txBody>
      </p:sp>
      <p:sp>
        <p:nvSpPr>
          <p:cNvPr id="4" name="Zástupný objekt pre obsah 3"/>
          <p:cNvSpPr>
            <a:spLocks noGrp="1"/>
          </p:cNvSpPr>
          <p:nvPr>
            <p:ph idx="1"/>
          </p:nvPr>
        </p:nvSpPr>
        <p:spPr>
          <a:xfrm>
            <a:off x="346842" y="1825625"/>
            <a:ext cx="8168508" cy="4656818"/>
          </a:xfrm>
        </p:spPr>
        <p:txBody>
          <a:bodyPr/>
          <a:lstStyle/>
          <a:p>
            <a:pPr marL="0" indent="0">
              <a:buNone/>
            </a:pPr>
            <a:endParaRPr lang="sk-SK" sz="1800" dirty="0" smtClean="0"/>
          </a:p>
          <a:p>
            <a:pPr marL="0" indent="0">
              <a:buNone/>
            </a:pPr>
            <a:endParaRPr lang="sk-SK" sz="1800" dirty="0"/>
          </a:p>
          <a:p>
            <a:pPr marL="0" indent="0">
              <a:buNone/>
            </a:pPr>
            <a:endParaRPr lang="sk-SK" sz="1800" dirty="0" smtClean="0"/>
          </a:p>
          <a:p>
            <a:pPr marL="0" indent="0">
              <a:buNone/>
            </a:pPr>
            <a:endParaRPr lang="sk-SK" sz="1800" b="1" dirty="0"/>
          </a:p>
        </p:txBody>
      </p:sp>
      <p:sp>
        <p:nvSpPr>
          <p:cNvPr id="3" name="Obdĺžnik 2"/>
          <p:cNvSpPr/>
          <p:nvPr/>
        </p:nvSpPr>
        <p:spPr>
          <a:xfrm>
            <a:off x="346842" y="1717983"/>
            <a:ext cx="8387256" cy="3806042"/>
          </a:xfrm>
          <a:prstGeom prst="rect">
            <a:avLst/>
          </a:prstGeom>
        </p:spPr>
        <p:txBody>
          <a:bodyPr wrap="square">
            <a:spAutoFit/>
          </a:bodyPr>
          <a:lstStyle/>
          <a:p>
            <a:pPr lvl="0" algn="just">
              <a:lnSpc>
                <a:spcPct val="107000"/>
              </a:lnSpc>
              <a:spcAft>
                <a:spcPts val="0"/>
              </a:spcAft>
            </a:pPr>
            <a:r>
              <a:rPr lang="sk-SK" dirty="0">
                <a:solidFill>
                  <a:srgbClr val="000000"/>
                </a:solidFill>
                <a:latin typeface="+mj-lt"/>
                <a:ea typeface="Times New Roman" panose="02020603050405020304" pitchFamily="18" charset="0"/>
                <a:cs typeface="Times New Roman" panose="02020603050405020304" pitchFamily="18" charset="0"/>
              </a:rPr>
              <a:t>N</a:t>
            </a:r>
            <a:r>
              <a:rPr lang="sk-SK" dirty="0" smtClean="0">
                <a:solidFill>
                  <a:srgbClr val="000000"/>
                </a:solidFill>
                <a:latin typeface="+mj-lt"/>
                <a:ea typeface="Times New Roman" panose="02020603050405020304" pitchFamily="18" charset="0"/>
                <a:cs typeface="Times New Roman" panose="02020603050405020304" pitchFamily="18" charset="0"/>
              </a:rPr>
              <a:t>a záver k vyhodnocovaniu ponúk:</a:t>
            </a:r>
          </a:p>
          <a:p>
            <a:pPr lvl="0" algn="just">
              <a:lnSpc>
                <a:spcPct val="107000"/>
              </a:lnSpc>
              <a:spcAft>
                <a:spcPts val="0"/>
              </a:spcAft>
            </a:pPr>
            <a:endParaRPr lang="sk-SK" dirty="0" smtClean="0">
              <a:solidFill>
                <a:srgbClr val="000000"/>
              </a:solidFill>
              <a:latin typeface="+mj-lt"/>
              <a:ea typeface="Times New Roman" panose="02020603050405020304" pitchFamily="18" charset="0"/>
              <a:cs typeface="Times New Roman" panose="02020603050405020304" pitchFamily="18" charset="0"/>
            </a:endParaRPr>
          </a:p>
          <a:p>
            <a:pPr lvl="0" algn="just">
              <a:lnSpc>
                <a:spcPct val="107000"/>
              </a:lnSpc>
              <a:spcAft>
                <a:spcPts val="0"/>
              </a:spcAft>
            </a:pPr>
            <a:r>
              <a:rPr lang="sk-SK" dirty="0" smtClean="0">
                <a:solidFill>
                  <a:srgbClr val="000000"/>
                </a:solidFill>
                <a:latin typeface="+mj-lt"/>
                <a:ea typeface="Times New Roman" panose="02020603050405020304" pitchFamily="18" charset="0"/>
                <a:cs typeface="Times New Roman" panose="02020603050405020304" pitchFamily="18" charset="0"/>
              </a:rPr>
              <a:t>- komisia </a:t>
            </a:r>
            <a:r>
              <a:rPr lang="sk-SK" dirty="0">
                <a:solidFill>
                  <a:srgbClr val="000000"/>
                </a:solidFill>
                <a:latin typeface="+mj-lt"/>
                <a:ea typeface="Times New Roman" panose="02020603050405020304" pitchFamily="18" charset="0"/>
                <a:cs typeface="Times New Roman" panose="02020603050405020304" pitchFamily="18" charset="0"/>
              </a:rPr>
              <a:t>vyhodnocuje </a:t>
            </a:r>
            <a:r>
              <a:rPr lang="sk-SK" b="1" dirty="0">
                <a:solidFill>
                  <a:srgbClr val="000000"/>
                </a:solidFill>
                <a:latin typeface="+mj-lt"/>
                <a:ea typeface="Times New Roman" panose="02020603050405020304" pitchFamily="18" charset="0"/>
                <a:cs typeface="Times New Roman" panose="02020603050405020304" pitchFamily="18" charset="0"/>
              </a:rPr>
              <a:t>ponuky, ktoré neboli vylúčené</a:t>
            </a:r>
            <a:r>
              <a:rPr lang="sk-SK" dirty="0">
                <a:solidFill>
                  <a:srgbClr val="000000"/>
                </a:solidFill>
                <a:latin typeface="+mj-lt"/>
                <a:ea typeface="Times New Roman" panose="02020603050405020304" pitchFamily="18" charset="0"/>
                <a:cs typeface="Times New Roman" panose="02020603050405020304" pitchFamily="18" charset="0"/>
              </a:rPr>
              <a:t>, podľa kritérií určených v oznámení o vyhlásení verejného obstarávania alebo v súťažných podkladoch, ktoré sú nediskriminačné a podporujú hospodársku </a:t>
            </a:r>
            <a:r>
              <a:rPr lang="sk-SK" dirty="0" smtClean="0">
                <a:solidFill>
                  <a:srgbClr val="000000"/>
                </a:solidFill>
                <a:latin typeface="+mj-lt"/>
                <a:ea typeface="Times New Roman" panose="02020603050405020304" pitchFamily="18" charset="0"/>
                <a:cs typeface="Times New Roman" panose="02020603050405020304" pitchFamily="18" charset="0"/>
              </a:rPr>
              <a:t>súťaž,</a:t>
            </a:r>
            <a:endParaRPr lang="sk-SK" dirty="0">
              <a:solidFill>
                <a:srgbClr val="000000"/>
              </a:solidFill>
              <a:latin typeface="+mj-lt"/>
              <a:ea typeface="Times New Roman" panose="02020603050405020304" pitchFamily="18" charset="0"/>
              <a:cs typeface="Times New Roman" panose="02020603050405020304" pitchFamily="18" charset="0"/>
            </a:endParaRPr>
          </a:p>
          <a:p>
            <a:pPr algn="just">
              <a:lnSpc>
                <a:spcPct val="107000"/>
              </a:lnSpc>
              <a:spcAft>
                <a:spcPts val="800"/>
              </a:spcAft>
            </a:pPr>
            <a:r>
              <a:rPr lang="sk-SK" dirty="0" smtClean="0">
                <a:solidFill>
                  <a:srgbClr val="000000"/>
                </a:solidFill>
                <a:latin typeface="+mj-lt"/>
                <a:ea typeface="Times New Roman" panose="02020603050405020304" pitchFamily="18" charset="0"/>
                <a:cs typeface="Times New Roman" panose="02020603050405020304" pitchFamily="18" charset="0"/>
              </a:rPr>
              <a:t>- </a:t>
            </a:r>
            <a:r>
              <a:rPr lang="sk-SK" b="1" dirty="0" smtClean="0">
                <a:solidFill>
                  <a:srgbClr val="000000"/>
                </a:solidFill>
                <a:latin typeface="+mj-lt"/>
                <a:ea typeface="Times New Roman" panose="02020603050405020304" pitchFamily="18" charset="0"/>
                <a:cs typeface="Times New Roman" panose="02020603050405020304" pitchFamily="18" charset="0"/>
              </a:rPr>
              <a:t>povinnosť VO/O </a:t>
            </a:r>
            <a:r>
              <a:rPr lang="sk-SK" b="1" dirty="0">
                <a:solidFill>
                  <a:srgbClr val="000000"/>
                </a:solidFill>
                <a:latin typeface="+mj-lt"/>
                <a:ea typeface="Times New Roman" panose="02020603050405020304" pitchFamily="18" charset="0"/>
                <a:cs typeface="Times New Roman" panose="02020603050405020304" pitchFamily="18" charset="0"/>
              </a:rPr>
              <a:t>písomne oznámiť uchádzačovi vylúčenie s uvedením</a:t>
            </a:r>
            <a:r>
              <a:rPr lang="sk-SK" b="1" dirty="0">
                <a:latin typeface="+mj-lt"/>
                <a:ea typeface="Times New Roman" panose="02020603050405020304" pitchFamily="18" charset="0"/>
                <a:cs typeface="Times New Roman" panose="02020603050405020304" pitchFamily="18" charset="0"/>
              </a:rPr>
              <a:t> </a:t>
            </a:r>
            <a:r>
              <a:rPr lang="sk-SK" b="1" dirty="0">
                <a:solidFill>
                  <a:srgbClr val="000000"/>
                </a:solidFill>
                <a:latin typeface="+mj-lt"/>
                <a:ea typeface="Times New Roman" panose="02020603050405020304" pitchFamily="18" charset="0"/>
                <a:cs typeface="Times New Roman" panose="02020603050405020304" pitchFamily="18" charset="0"/>
              </a:rPr>
              <a:t>dôvodov vylúčenia a lehoty na podanie námietok</a:t>
            </a:r>
          </a:p>
          <a:p>
            <a:pPr algn="just">
              <a:lnSpc>
                <a:spcPct val="107000"/>
              </a:lnSpc>
              <a:spcAft>
                <a:spcPts val="800"/>
              </a:spcAft>
            </a:pPr>
            <a:r>
              <a:rPr lang="sk-SK" dirty="0" smtClean="0">
                <a:solidFill>
                  <a:srgbClr val="000000"/>
                </a:solidFill>
                <a:latin typeface="+mj-lt"/>
                <a:ea typeface="Times New Roman" panose="02020603050405020304" pitchFamily="18" charset="0"/>
                <a:cs typeface="Times New Roman" panose="02020603050405020304" pitchFamily="18" charset="0"/>
              </a:rPr>
              <a:t>- povinnosť vyhotoviť </a:t>
            </a:r>
            <a:r>
              <a:rPr lang="sk-SK" b="1" dirty="0" smtClean="0">
                <a:solidFill>
                  <a:srgbClr val="000000"/>
                </a:solidFill>
                <a:latin typeface="+mj-lt"/>
                <a:ea typeface="Times New Roman" panose="02020603050405020304" pitchFamily="18" charset="0"/>
                <a:cs typeface="Times New Roman" panose="02020603050405020304" pitchFamily="18" charset="0"/>
              </a:rPr>
              <a:t>zápisnicu, </a:t>
            </a:r>
            <a:r>
              <a:rPr lang="sk-SK" dirty="0">
                <a:latin typeface="+mj-lt"/>
              </a:rPr>
              <a:t>ktorú zverejní vo svojom profile</a:t>
            </a:r>
          </a:p>
          <a:p>
            <a:pPr algn="just">
              <a:lnSpc>
                <a:spcPct val="107000"/>
              </a:lnSpc>
              <a:spcAft>
                <a:spcPts val="800"/>
              </a:spcAft>
            </a:pPr>
            <a:endParaRPr lang="sk-SK" b="1" dirty="0">
              <a:solidFill>
                <a:srgbClr val="000000"/>
              </a:solidFill>
              <a:latin typeface="+mj-lt"/>
              <a:ea typeface="Times New Roman" panose="02020603050405020304" pitchFamily="18" charset="0"/>
              <a:cs typeface="Times New Roman" panose="02020603050405020304" pitchFamily="18" charset="0"/>
            </a:endParaRPr>
          </a:p>
          <a:p>
            <a:pPr>
              <a:lnSpc>
                <a:spcPct val="150000"/>
              </a:lnSpc>
            </a:pPr>
            <a:endParaRPr lang="sk-SK" sz="3200" dirty="0">
              <a:solidFill>
                <a:prstClr val="black"/>
              </a:solidFill>
              <a:latin typeface="+mj-lt"/>
            </a:endParaRPr>
          </a:p>
        </p:txBody>
      </p:sp>
    </p:spTree>
    <p:extLst>
      <p:ext uri="{BB962C8B-B14F-4D97-AF65-F5344CB8AC3E}">
        <p14:creationId xmlns:p14="http://schemas.microsoft.com/office/powerpoint/2010/main" val="3517887263"/>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33102"/>
            <a:ext cx="9021170" cy="1005949"/>
          </a:xfrm>
          <a:noFill/>
        </p:spPr>
        <p:txBody>
          <a:bodyPr/>
          <a:lstStyle/>
          <a:p>
            <a:pPr algn="ctr"/>
            <a:r>
              <a:rPr lang="sk-SK" sz="3600" b="1" dirty="0" smtClean="0"/>
              <a:t/>
            </a:r>
            <a:br>
              <a:rPr lang="sk-SK" sz="3600" b="1" dirty="0" smtClean="0"/>
            </a:br>
            <a:r>
              <a:rPr lang="sk-SK" sz="3600" b="1" dirty="0"/>
              <a:t/>
            </a:r>
            <a:br>
              <a:rPr lang="sk-SK" sz="3600" b="1" dirty="0"/>
            </a:br>
            <a:r>
              <a:rPr lang="sk-SK" sz="3600" b="1" dirty="0" smtClean="0"/>
              <a:t>Príklad </a:t>
            </a:r>
            <a:r>
              <a:rPr lang="sk-SK" sz="3600" b="1" dirty="0"/>
              <a:t>z praxe 1</a:t>
            </a:r>
            <a:r>
              <a:rPr lang="sk-SK" sz="3600" b="1" dirty="0" smtClean="0"/>
              <a:t>/3</a:t>
            </a:r>
            <a:r>
              <a:rPr lang="sk-SK" sz="3600" b="1" dirty="0"/>
              <a:t/>
            </a:r>
            <a:br>
              <a:rPr lang="sk-SK" sz="3600" b="1" dirty="0"/>
            </a:br>
            <a:r>
              <a:rPr lang="sk-SK" sz="3600" b="1" dirty="0"/>
              <a:t/>
            </a:r>
            <a:br>
              <a:rPr lang="sk-SK" sz="3600" b="1" dirty="0"/>
            </a:br>
            <a:endParaRPr lang="sk-SK" dirty="0"/>
          </a:p>
        </p:txBody>
      </p:sp>
      <p:sp>
        <p:nvSpPr>
          <p:cNvPr id="4" name="Zástupný objekt pre obsah 3"/>
          <p:cNvSpPr>
            <a:spLocks noGrp="1"/>
          </p:cNvSpPr>
          <p:nvPr>
            <p:ph idx="1"/>
          </p:nvPr>
        </p:nvSpPr>
        <p:spPr>
          <a:xfrm>
            <a:off x="346842" y="1825625"/>
            <a:ext cx="8168508" cy="4656818"/>
          </a:xfrm>
        </p:spPr>
        <p:txBody>
          <a:bodyPr/>
          <a:lstStyle/>
          <a:p>
            <a:pPr marL="0" indent="0">
              <a:buNone/>
            </a:pPr>
            <a:endParaRPr lang="sk-SK" sz="1800" dirty="0" smtClean="0"/>
          </a:p>
          <a:p>
            <a:pPr marL="0" indent="0">
              <a:buNone/>
            </a:pPr>
            <a:endParaRPr lang="sk-SK" sz="1800" dirty="0"/>
          </a:p>
          <a:p>
            <a:pPr marL="0" indent="0">
              <a:buNone/>
            </a:pPr>
            <a:endParaRPr lang="sk-SK" sz="1800" dirty="0" smtClean="0"/>
          </a:p>
          <a:p>
            <a:pPr marL="0" indent="0">
              <a:buNone/>
            </a:pPr>
            <a:endParaRPr lang="sk-SK" sz="1800" b="1" dirty="0"/>
          </a:p>
        </p:txBody>
      </p:sp>
      <p:sp>
        <p:nvSpPr>
          <p:cNvPr id="7" name="Zástupný objekt pre obsah 3"/>
          <p:cNvSpPr txBox="1">
            <a:spLocks/>
          </p:cNvSpPr>
          <p:nvPr/>
        </p:nvSpPr>
        <p:spPr bwMode="auto">
          <a:xfrm>
            <a:off x="628650" y="1717983"/>
            <a:ext cx="7886700" cy="442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j-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j-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k-SK" sz="1400" b="1" dirty="0" smtClean="0"/>
          </a:p>
          <a:p>
            <a:pPr marL="0" indent="0" algn="just">
              <a:spcAft>
                <a:spcPts val="0"/>
              </a:spcAft>
              <a:buFont typeface="Arial" panose="020B0604020202020204" pitchFamily="34" charset="0"/>
              <a:buNone/>
            </a:pPr>
            <a:r>
              <a:rPr lang="sk-SK" sz="1400" u="sng" dirty="0" smtClean="0">
                <a:solidFill>
                  <a:srgbClr val="0070C0"/>
                </a:solidFill>
                <a:cs typeface="Times New Roman" panose="02020603050405020304" pitchFamily="18" charset="0"/>
                <a:hlinkClick r:id="rId3"/>
              </a:rPr>
              <a:t>Rozhodnutie úradu č. 5409-6000/2022 z 13. 04. 2022</a:t>
            </a:r>
            <a:endParaRPr lang="sk-SK" sz="1400" dirty="0"/>
          </a:p>
          <a:p>
            <a:pPr algn="just"/>
            <a:r>
              <a:rPr lang="sk-SK" sz="1400" dirty="0" smtClean="0"/>
              <a:t>konanie </a:t>
            </a:r>
            <a:r>
              <a:rPr lang="sk-SK" sz="1400" dirty="0"/>
              <a:t>vo veci námietok navrhovateľa </a:t>
            </a:r>
            <a:r>
              <a:rPr lang="sk-SK" sz="1400" dirty="0" smtClean="0"/>
              <a:t>(uchádzača) smerujúcich </a:t>
            </a:r>
            <a:r>
              <a:rPr lang="sk-SK" sz="1400" dirty="0"/>
              <a:t>proti </a:t>
            </a:r>
            <a:r>
              <a:rPr lang="sk-SK" sz="1400" dirty="0" smtClean="0"/>
              <a:t>jeho vylúčeniu </a:t>
            </a:r>
            <a:r>
              <a:rPr lang="sk-SK" sz="1400" dirty="0"/>
              <a:t>z verejného </a:t>
            </a:r>
            <a:r>
              <a:rPr lang="sk-SK" sz="1400" dirty="0" smtClean="0"/>
              <a:t>obstarávania, </a:t>
            </a:r>
          </a:p>
          <a:p>
            <a:pPr marL="0" indent="0" algn="just">
              <a:lnSpc>
                <a:spcPct val="100000"/>
              </a:lnSpc>
              <a:spcBef>
                <a:spcPts val="0"/>
              </a:spcBef>
              <a:buFont typeface="Arial" panose="020B0604020202020204" pitchFamily="34" charset="0"/>
              <a:buNone/>
            </a:pPr>
            <a:endParaRPr lang="sk-SK" sz="1400" dirty="0" smtClean="0"/>
          </a:p>
          <a:p>
            <a:pPr algn="just">
              <a:lnSpc>
                <a:spcPct val="100000"/>
              </a:lnSpc>
              <a:spcBef>
                <a:spcPts val="0"/>
              </a:spcBef>
            </a:pPr>
            <a:r>
              <a:rPr lang="sk-SK" sz="1400" dirty="0" smtClean="0"/>
              <a:t>nadlimitná zákazka na poskytnutie služieb</a:t>
            </a:r>
          </a:p>
          <a:p>
            <a:pPr marL="0" indent="0" algn="just">
              <a:lnSpc>
                <a:spcPct val="100000"/>
              </a:lnSpc>
              <a:spcBef>
                <a:spcPts val="0"/>
              </a:spcBef>
              <a:buFont typeface="Arial" panose="020B0604020202020204" pitchFamily="34" charset="0"/>
              <a:buNone/>
            </a:pPr>
            <a:endParaRPr lang="sk-SK" sz="1400" dirty="0" smtClean="0"/>
          </a:p>
          <a:p>
            <a:pPr marL="0" indent="0" algn="just">
              <a:lnSpc>
                <a:spcPct val="100000"/>
              </a:lnSpc>
              <a:spcBef>
                <a:spcPts val="0"/>
              </a:spcBef>
              <a:buNone/>
            </a:pPr>
            <a:r>
              <a:rPr lang="sk-SK" sz="1400" b="1" dirty="0"/>
              <a:t>Predmetom </a:t>
            </a:r>
            <a:r>
              <a:rPr lang="sk-SK" sz="1400" b="1" dirty="0" smtClean="0"/>
              <a:t>námietok</a:t>
            </a:r>
            <a:r>
              <a:rPr lang="sk-SK" sz="1400" dirty="0" smtClean="0"/>
              <a:t>: </a:t>
            </a:r>
            <a:r>
              <a:rPr lang="sk-SK" sz="1400" dirty="0"/>
              <a:t>bolo vylúčenie ponuky navrhovateľa, a to z dôvodu, že ním predložené vysvetlenie podľa kontrolovaného nebolo svojim obsahom v súlade s požiadavkou uvedenou v žiadosti o </a:t>
            </a:r>
            <a:r>
              <a:rPr lang="sk-SK" sz="1400" dirty="0" smtClean="0"/>
              <a:t>vysvetlenie,                  a taktiež, že podaným </a:t>
            </a:r>
            <a:r>
              <a:rPr lang="sk-SK" sz="1400" dirty="0"/>
              <a:t>vysvetlením navrhovateľa došlo k zmene jeho </a:t>
            </a:r>
            <a:r>
              <a:rPr lang="sk-SK" sz="1400" dirty="0" smtClean="0"/>
              <a:t>ponuky.</a:t>
            </a:r>
            <a:endParaRPr lang="sk-SK" sz="1400" dirty="0" smtClean="0">
              <a:cs typeface="Times New Roman" panose="02020603050405020304" pitchFamily="18" charset="0"/>
            </a:endParaRPr>
          </a:p>
          <a:p>
            <a:pPr marL="0" indent="0" algn="just">
              <a:lnSpc>
                <a:spcPct val="100000"/>
              </a:lnSpc>
              <a:spcBef>
                <a:spcPts val="0"/>
              </a:spcBef>
              <a:buFont typeface="Arial" panose="020B0604020202020204" pitchFamily="34" charset="0"/>
              <a:buNone/>
            </a:pPr>
            <a:endParaRPr lang="sk-SK" sz="1400" b="1" dirty="0" smtClean="0">
              <a:cs typeface="Times New Roman" panose="02020603050405020304" pitchFamily="18" charset="0"/>
            </a:endParaRPr>
          </a:p>
          <a:p>
            <a:pPr marL="0" indent="0" algn="just">
              <a:lnSpc>
                <a:spcPct val="100000"/>
              </a:lnSpc>
              <a:spcBef>
                <a:spcPts val="0"/>
              </a:spcBef>
              <a:buNone/>
            </a:pPr>
            <a:r>
              <a:rPr lang="sk-SK" sz="1400" dirty="0"/>
              <a:t>Úrad má za to, že kontrolovaný vylúčením ponuky navrhovateľa z dôvodu podľa § 53 ods. 5 písm. d) </a:t>
            </a:r>
            <a:r>
              <a:rPr lang="sk-SK" sz="1400" dirty="0" smtClean="0"/>
              <a:t>                       v </a:t>
            </a:r>
            <a:r>
              <a:rPr lang="sk-SK" sz="1400" dirty="0"/>
              <a:t>spojitosti s § 53 ods. 1 predposledná veta zákona o verejnom obstarávaní neporušil ustanovenia zákona, </a:t>
            </a:r>
            <a:r>
              <a:rPr lang="sk-SK" sz="1400" dirty="0" smtClean="0"/>
              <a:t>              na </a:t>
            </a:r>
            <a:r>
              <a:rPr lang="sk-SK" sz="1400" dirty="0"/>
              <a:t>ktoré poukazuje v námietkach </a:t>
            </a:r>
            <a:r>
              <a:rPr lang="sk-SK" sz="1400" dirty="0" smtClean="0"/>
              <a:t>navrhovateľ a preto námietky </a:t>
            </a:r>
            <a:r>
              <a:rPr lang="sk-SK" sz="1400" dirty="0"/>
              <a:t>navrhovateľa </a:t>
            </a:r>
            <a:r>
              <a:rPr lang="sk-SK" sz="1400" b="1" dirty="0" smtClean="0"/>
              <a:t>zamietol</a:t>
            </a:r>
            <a:r>
              <a:rPr lang="sk-SK" sz="1400" b="1" dirty="0"/>
              <a:t> </a:t>
            </a:r>
            <a:r>
              <a:rPr lang="sk-SK" sz="1400" dirty="0" smtClean="0"/>
              <a:t>a považuje jeho námietky </a:t>
            </a:r>
            <a:r>
              <a:rPr lang="sk-SK" sz="1400" b="1" dirty="0" smtClean="0"/>
              <a:t>za </a:t>
            </a:r>
            <a:r>
              <a:rPr lang="sk-SK" sz="1400" b="1" dirty="0"/>
              <a:t>neopodstatnené</a:t>
            </a:r>
            <a:r>
              <a:rPr lang="sk-SK" sz="1400" dirty="0" smtClean="0"/>
              <a:t>. </a:t>
            </a:r>
          </a:p>
          <a:p>
            <a:pPr marL="0" indent="0" algn="just">
              <a:lnSpc>
                <a:spcPct val="100000"/>
              </a:lnSpc>
              <a:spcBef>
                <a:spcPts val="0"/>
              </a:spcBef>
              <a:buFont typeface="Arial" panose="020B0604020202020204" pitchFamily="34" charset="0"/>
              <a:buNone/>
            </a:pPr>
            <a:endParaRPr lang="sk-SK" sz="1400" dirty="0"/>
          </a:p>
        </p:txBody>
      </p:sp>
    </p:spTree>
    <p:extLst>
      <p:ext uri="{BB962C8B-B14F-4D97-AF65-F5344CB8AC3E}">
        <p14:creationId xmlns:p14="http://schemas.microsoft.com/office/powerpoint/2010/main" val="2419163377"/>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33102"/>
            <a:ext cx="9021170" cy="1005949"/>
          </a:xfrm>
          <a:noFill/>
        </p:spPr>
        <p:txBody>
          <a:bodyPr/>
          <a:lstStyle/>
          <a:p>
            <a:pPr algn="ctr"/>
            <a:r>
              <a:rPr lang="sk-SK" sz="3600" b="1" dirty="0" smtClean="0"/>
              <a:t/>
            </a:r>
            <a:br>
              <a:rPr lang="sk-SK" sz="3600" b="1" dirty="0" smtClean="0"/>
            </a:br>
            <a:r>
              <a:rPr lang="sk-SK" sz="3600" b="1" dirty="0"/>
              <a:t/>
            </a:r>
            <a:br>
              <a:rPr lang="sk-SK" sz="3600" b="1" dirty="0"/>
            </a:br>
            <a:r>
              <a:rPr lang="sk-SK" sz="3600" b="1" dirty="0" smtClean="0"/>
              <a:t>Príklad </a:t>
            </a:r>
            <a:r>
              <a:rPr lang="sk-SK" sz="3600" b="1" dirty="0"/>
              <a:t>z praxe </a:t>
            </a:r>
            <a:r>
              <a:rPr lang="sk-SK" sz="3600" b="1" dirty="0" smtClean="0"/>
              <a:t>2/3</a:t>
            </a:r>
            <a:r>
              <a:rPr lang="sk-SK" sz="3600" b="1" dirty="0"/>
              <a:t/>
            </a:r>
            <a:br>
              <a:rPr lang="sk-SK" sz="3600" b="1" dirty="0"/>
            </a:br>
            <a:r>
              <a:rPr lang="sk-SK" sz="3600" b="1" dirty="0"/>
              <a:t/>
            </a:r>
            <a:br>
              <a:rPr lang="sk-SK" sz="3600" b="1" dirty="0"/>
            </a:br>
            <a:endParaRPr lang="sk-SK" dirty="0"/>
          </a:p>
        </p:txBody>
      </p:sp>
      <p:sp>
        <p:nvSpPr>
          <p:cNvPr id="4" name="Zástupný objekt pre obsah 3"/>
          <p:cNvSpPr>
            <a:spLocks noGrp="1"/>
          </p:cNvSpPr>
          <p:nvPr>
            <p:ph idx="1"/>
          </p:nvPr>
        </p:nvSpPr>
        <p:spPr>
          <a:xfrm>
            <a:off x="346842" y="1825625"/>
            <a:ext cx="8168508" cy="4656818"/>
          </a:xfrm>
        </p:spPr>
        <p:txBody>
          <a:bodyPr/>
          <a:lstStyle/>
          <a:p>
            <a:pPr marL="0" indent="0">
              <a:buNone/>
            </a:pPr>
            <a:endParaRPr lang="sk-SK" sz="1800" dirty="0" smtClean="0"/>
          </a:p>
          <a:p>
            <a:pPr marL="0" indent="0">
              <a:buNone/>
            </a:pPr>
            <a:endParaRPr lang="sk-SK" sz="1800" dirty="0"/>
          </a:p>
          <a:p>
            <a:pPr marL="0" indent="0">
              <a:buNone/>
            </a:pPr>
            <a:endParaRPr lang="sk-SK" sz="1800" dirty="0" smtClean="0"/>
          </a:p>
          <a:p>
            <a:pPr marL="0" indent="0">
              <a:buNone/>
            </a:pPr>
            <a:endParaRPr lang="sk-SK" sz="1800" b="1" dirty="0"/>
          </a:p>
        </p:txBody>
      </p:sp>
      <p:sp>
        <p:nvSpPr>
          <p:cNvPr id="7" name="Zástupný objekt pre obsah 3"/>
          <p:cNvSpPr txBox="1">
            <a:spLocks/>
          </p:cNvSpPr>
          <p:nvPr/>
        </p:nvSpPr>
        <p:spPr bwMode="auto">
          <a:xfrm>
            <a:off x="628650" y="1717983"/>
            <a:ext cx="7886700" cy="442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j-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j-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k-SK" sz="1400" b="1" dirty="0" smtClean="0"/>
          </a:p>
          <a:p>
            <a:pPr marL="0" indent="0" algn="just">
              <a:spcAft>
                <a:spcPts val="0"/>
              </a:spcAft>
              <a:buFont typeface="Arial" panose="020B0604020202020204" pitchFamily="34" charset="0"/>
              <a:buNone/>
            </a:pPr>
            <a:r>
              <a:rPr lang="sk-SK" sz="1400" u="sng" dirty="0" smtClean="0">
                <a:solidFill>
                  <a:srgbClr val="0070C0"/>
                </a:solidFill>
                <a:cs typeface="Times New Roman" panose="02020603050405020304" pitchFamily="18" charset="0"/>
                <a:hlinkClick r:id="rId3"/>
              </a:rPr>
              <a:t>Rozhodnutie úradu č. 4605-6000/2021 z 01. 06. 2021</a:t>
            </a:r>
            <a:endParaRPr lang="sk-SK" sz="1400" dirty="0"/>
          </a:p>
          <a:p>
            <a:pPr algn="just"/>
            <a:r>
              <a:rPr lang="sk-SK" sz="1400" dirty="0" smtClean="0"/>
              <a:t>konanie </a:t>
            </a:r>
            <a:r>
              <a:rPr lang="sk-SK" sz="1400" dirty="0"/>
              <a:t>vo veci námietok </a:t>
            </a:r>
            <a:r>
              <a:rPr lang="sk-SK" sz="1400" dirty="0" smtClean="0"/>
              <a:t>uchádzača (navrhovateľa) smerujúcich proti vyhodnoteniu ponúk  </a:t>
            </a:r>
            <a:r>
              <a:rPr lang="sk-SK" sz="1400" dirty="0"/>
              <a:t>vo verejnom obstarávaní</a:t>
            </a:r>
            <a:r>
              <a:rPr lang="sk-SK" sz="1400" dirty="0" smtClean="0"/>
              <a:t> ,</a:t>
            </a:r>
          </a:p>
          <a:p>
            <a:pPr marL="0" indent="0" algn="just">
              <a:lnSpc>
                <a:spcPct val="100000"/>
              </a:lnSpc>
              <a:spcBef>
                <a:spcPts val="0"/>
              </a:spcBef>
              <a:buFont typeface="Arial" panose="020B0604020202020204" pitchFamily="34" charset="0"/>
              <a:buNone/>
            </a:pPr>
            <a:endParaRPr lang="sk-SK" sz="1400" dirty="0" smtClean="0"/>
          </a:p>
          <a:p>
            <a:pPr algn="just">
              <a:lnSpc>
                <a:spcPct val="100000"/>
              </a:lnSpc>
              <a:spcBef>
                <a:spcPts val="0"/>
              </a:spcBef>
            </a:pPr>
            <a:r>
              <a:rPr lang="sk-SK" sz="1400" dirty="0" smtClean="0"/>
              <a:t>nadlimitná zákazka na dodanie tovaru</a:t>
            </a:r>
          </a:p>
          <a:p>
            <a:pPr marL="0" indent="0" algn="just">
              <a:lnSpc>
                <a:spcPct val="100000"/>
              </a:lnSpc>
              <a:spcBef>
                <a:spcPts val="0"/>
              </a:spcBef>
              <a:buFont typeface="Arial" panose="020B0604020202020204" pitchFamily="34" charset="0"/>
              <a:buNone/>
            </a:pPr>
            <a:endParaRPr lang="sk-SK" sz="1400" dirty="0" smtClean="0"/>
          </a:p>
          <a:p>
            <a:pPr marL="0" indent="0" algn="just">
              <a:lnSpc>
                <a:spcPct val="100000"/>
              </a:lnSpc>
              <a:spcBef>
                <a:spcPts val="0"/>
              </a:spcBef>
              <a:buNone/>
            </a:pPr>
            <a:r>
              <a:rPr lang="sk-SK" sz="1400" dirty="0" smtClean="0"/>
              <a:t>Navrhovateľ sa nestotožňuje so závermi komisie kontrolovaného, že ponuka úspešného uchádzača vyhovuje všetkým požiadavkám kontrolovaného zmysle SP a ponuka úspešného uchádzača mala byť vylúčená.</a:t>
            </a:r>
            <a:endParaRPr lang="sk-SK" sz="1400" dirty="0" smtClean="0">
              <a:cs typeface="Times New Roman" panose="02020603050405020304" pitchFamily="18" charset="0"/>
            </a:endParaRPr>
          </a:p>
          <a:p>
            <a:pPr marL="0" indent="0" algn="just">
              <a:lnSpc>
                <a:spcPct val="100000"/>
              </a:lnSpc>
              <a:spcBef>
                <a:spcPts val="0"/>
              </a:spcBef>
              <a:buFont typeface="Arial" panose="020B0604020202020204" pitchFamily="34" charset="0"/>
              <a:buNone/>
            </a:pPr>
            <a:endParaRPr lang="sk-SK" sz="1400" b="1" dirty="0" smtClean="0">
              <a:cs typeface="Times New Roman" panose="02020603050405020304" pitchFamily="18" charset="0"/>
            </a:endParaRPr>
          </a:p>
          <a:p>
            <a:pPr algn="just"/>
            <a:r>
              <a:rPr lang="sk-SK" sz="1400" dirty="0"/>
              <a:t>Úrad konštatoval porušenie </a:t>
            </a:r>
            <a:r>
              <a:rPr lang="sk-SK" sz="1400" b="1" dirty="0"/>
              <a:t>§ 53 ods. </a:t>
            </a:r>
            <a:r>
              <a:rPr lang="sk-SK" sz="1400" b="1" dirty="0" smtClean="0"/>
              <a:t>5 zákona </a:t>
            </a:r>
            <a:r>
              <a:rPr lang="sk-SK" sz="1400" b="1" dirty="0"/>
              <a:t>o verejnom obstarávaní v spojení s § 10 ods. 2 zákona </a:t>
            </a:r>
            <a:r>
              <a:rPr lang="sk-SK" sz="1400" b="1" dirty="0" smtClean="0"/>
              <a:t>                     o </a:t>
            </a:r>
            <a:r>
              <a:rPr lang="sk-SK" sz="1400" b="1" dirty="0"/>
              <a:t>verejnom </a:t>
            </a:r>
            <a:r>
              <a:rPr lang="sk-SK" sz="1400" b="1" dirty="0" smtClean="0"/>
              <a:t>obstarávaní </a:t>
            </a:r>
            <a:r>
              <a:rPr lang="sk-SK" sz="1400" dirty="0" smtClean="0"/>
              <a:t>a považuje </a:t>
            </a:r>
            <a:r>
              <a:rPr lang="sk-SK" sz="1400" dirty="0"/>
              <a:t>námietky navrhovateľa </a:t>
            </a:r>
            <a:r>
              <a:rPr lang="sk-SK" sz="1400" b="1" dirty="0"/>
              <a:t>za opodstatnené. </a:t>
            </a:r>
            <a:endParaRPr lang="sk-SK" sz="1400" dirty="0"/>
          </a:p>
          <a:p>
            <a:pPr algn="just"/>
            <a:r>
              <a:rPr lang="sk-SK" sz="1400" dirty="0"/>
              <a:t>I</a:t>
            </a:r>
            <a:r>
              <a:rPr lang="sk-SK" sz="1400" dirty="0" smtClean="0"/>
              <a:t>dentifikované </a:t>
            </a:r>
            <a:r>
              <a:rPr lang="sk-SK" sz="1400" dirty="0"/>
              <a:t>porušenie zákona </a:t>
            </a:r>
            <a:r>
              <a:rPr lang="sk-SK" sz="1400" b="1" dirty="0"/>
              <a:t>má vplyv na výsledok verejného obstarávania</a:t>
            </a:r>
            <a:r>
              <a:rPr lang="sk-SK" sz="1400" dirty="0"/>
              <a:t>, keďže úspešným uchádzačom sa stal uchádzač, ktorého ponuka mala byť podľa § 53 ods. 5 písm. b) zákona o verejnom obstarávaní z verejného obstarávania vylúčená, z dôvodu, že nespĺňa všetky požiadavky na predmet zákazky určené kontrolovaným v súťažných podkladoch. </a:t>
            </a:r>
          </a:p>
          <a:p>
            <a:pPr marL="0" indent="0" algn="just">
              <a:lnSpc>
                <a:spcPct val="100000"/>
              </a:lnSpc>
              <a:spcBef>
                <a:spcPts val="0"/>
              </a:spcBef>
              <a:buNone/>
            </a:pPr>
            <a:endParaRPr lang="sk-SK" sz="1400" dirty="0" smtClean="0"/>
          </a:p>
          <a:p>
            <a:pPr marL="0" indent="0" algn="just">
              <a:lnSpc>
                <a:spcPct val="100000"/>
              </a:lnSpc>
              <a:spcBef>
                <a:spcPts val="0"/>
              </a:spcBef>
              <a:buNone/>
            </a:pPr>
            <a:endParaRPr lang="sk-SK" sz="1400" dirty="0"/>
          </a:p>
          <a:p>
            <a:pPr marL="0" indent="0" algn="just">
              <a:lnSpc>
                <a:spcPct val="100000"/>
              </a:lnSpc>
              <a:spcBef>
                <a:spcPts val="0"/>
              </a:spcBef>
              <a:buFont typeface="Arial" panose="020B0604020202020204" pitchFamily="34" charset="0"/>
              <a:buNone/>
            </a:pPr>
            <a:endParaRPr lang="sk-SK" sz="1400" dirty="0"/>
          </a:p>
        </p:txBody>
      </p:sp>
    </p:spTree>
    <p:extLst>
      <p:ext uri="{BB962C8B-B14F-4D97-AF65-F5344CB8AC3E}">
        <p14:creationId xmlns:p14="http://schemas.microsoft.com/office/powerpoint/2010/main" val="325058272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2000" b="1" dirty="0" smtClean="0">
                <a:latin typeface="+mn-lt"/>
                <a:ea typeface="Verdana" panose="020B0604030504040204" pitchFamily="34" charset="0"/>
              </a:rPr>
              <a:t>Určenie podmienok účasti – Osobné postavenie § 32 ZVO</a:t>
            </a:r>
            <a:endParaRPr lang="sk-SK" sz="2000" b="1" dirty="0">
              <a:latin typeface="+mn-lt"/>
              <a:ea typeface="Verdana" panose="020B0604030504040204" pitchFamily="34" charset="0"/>
            </a:endParaRPr>
          </a:p>
        </p:txBody>
      </p:sp>
      <p:sp>
        <p:nvSpPr>
          <p:cNvPr id="3" name="Zástupný objekt pre obsah 2"/>
          <p:cNvSpPr>
            <a:spLocks noGrp="1"/>
          </p:cNvSpPr>
          <p:nvPr>
            <p:ph idx="1"/>
          </p:nvPr>
        </p:nvSpPr>
        <p:spPr>
          <a:xfrm>
            <a:off x="628650" y="1616906"/>
            <a:ext cx="7886700" cy="4313918"/>
          </a:xfrm>
        </p:spPr>
        <p:txBody>
          <a:bodyPr/>
          <a:lstStyle/>
          <a:p>
            <a:pPr algn="just">
              <a:lnSpc>
                <a:spcPct val="150000"/>
              </a:lnSpc>
            </a:pPr>
            <a:r>
              <a:rPr lang="sk-SK" sz="1400" dirty="0" smtClean="0">
                <a:ea typeface="Verdana" panose="020B0604030504040204" pitchFamily="34" charset="0"/>
              </a:rPr>
              <a:t>Zákon </a:t>
            </a:r>
            <a:r>
              <a:rPr lang="sk-SK" sz="1400" dirty="0">
                <a:ea typeface="Verdana" panose="020B0604030504040204" pitchFamily="34" charset="0"/>
              </a:rPr>
              <a:t>o verejnom obstarávaní stanovuje presný a nemenný výpočet podmienok </a:t>
            </a:r>
            <a:r>
              <a:rPr lang="sk-SK" sz="1400" dirty="0" smtClean="0">
                <a:ea typeface="Verdana" panose="020B0604030504040204" pitchFamily="34" charset="0"/>
              </a:rPr>
              <a:t>účasti osobného </a:t>
            </a:r>
            <a:r>
              <a:rPr lang="sk-SK" sz="1400" dirty="0">
                <a:ea typeface="Verdana" panose="020B0604030504040204" pitchFamily="34" charset="0"/>
              </a:rPr>
              <a:t>postavenia v § 32 ods. 1 písm. a) až </a:t>
            </a:r>
            <a:r>
              <a:rPr lang="sk-SK" sz="1400" dirty="0" smtClean="0">
                <a:ea typeface="Verdana" panose="020B0604030504040204" pitchFamily="34" charset="0"/>
              </a:rPr>
              <a:t>f) ZVO, ktoré </a:t>
            </a:r>
            <a:r>
              <a:rPr lang="sk-SK" sz="1400" dirty="0">
                <a:ea typeface="Verdana" panose="020B0604030504040204" pitchFamily="34" charset="0"/>
              </a:rPr>
              <a:t>musí spĺňať ten, kto sa chce </a:t>
            </a:r>
            <a:r>
              <a:rPr lang="sk-SK" sz="1400" dirty="0" smtClean="0">
                <a:ea typeface="Verdana" panose="020B0604030504040204" pitchFamily="34" charset="0"/>
              </a:rPr>
              <a:t>zúčastniť verejného obstarávania,</a:t>
            </a:r>
          </a:p>
          <a:p>
            <a:pPr algn="just">
              <a:lnSpc>
                <a:spcPct val="150000"/>
              </a:lnSpc>
            </a:pPr>
            <a:r>
              <a:rPr lang="sk-SK" sz="1400" b="1" u="sng" dirty="0" smtClean="0">
                <a:ea typeface="Verdana" panose="020B0604030504040204" pitchFamily="34" charset="0"/>
              </a:rPr>
              <a:t>Rozsah </a:t>
            </a:r>
            <a:r>
              <a:rPr lang="sk-SK" sz="1400" b="1" u="sng" dirty="0">
                <a:ea typeface="Verdana" panose="020B0604030504040204" pitchFamily="34" charset="0"/>
              </a:rPr>
              <a:t>týchto podmienok nemožno meniť, teda nemožno </a:t>
            </a:r>
            <a:r>
              <a:rPr lang="sk-SK" sz="1400" b="1" u="sng" dirty="0" smtClean="0">
                <a:ea typeface="Verdana" panose="020B0604030504040204" pitchFamily="34" charset="0"/>
              </a:rPr>
              <a:t>ich rozširovať </a:t>
            </a:r>
            <a:r>
              <a:rPr lang="sk-SK" sz="1400" b="1" u="sng" dirty="0">
                <a:ea typeface="Verdana" panose="020B0604030504040204" pitchFamily="34" charset="0"/>
              </a:rPr>
              <a:t>o ďalšie podmienky alebo niektoré z nich vynechať</a:t>
            </a:r>
            <a:r>
              <a:rPr lang="sk-SK" sz="1400" dirty="0">
                <a:ea typeface="Verdana" panose="020B0604030504040204" pitchFamily="34" charset="0"/>
              </a:rPr>
              <a:t>. </a:t>
            </a:r>
            <a:endParaRPr lang="sk-SK" sz="1400" dirty="0" smtClean="0">
              <a:ea typeface="Verdana" panose="020B0604030504040204" pitchFamily="34" charset="0"/>
            </a:endParaRPr>
          </a:p>
          <a:p>
            <a:pPr algn="just">
              <a:lnSpc>
                <a:spcPct val="150000"/>
              </a:lnSpc>
            </a:pPr>
            <a:r>
              <a:rPr lang="sk-SK" sz="1400" dirty="0" smtClean="0">
                <a:ea typeface="Verdana" panose="020B0604030504040204" pitchFamily="34" charset="0"/>
              </a:rPr>
              <a:t>V </a:t>
            </a:r>
            <a:r>
              <a:rPr lang="sk-SK" sz="1400" dirty="0">
                <a:ea typeface="Verdana" panose="020B0604030504040204" pitchFamily="34" charset="0"/>
              </a:rPr>
              <a:t>prípade nadlimitnej </a:t>
            </a:r>
            <a:r>
              <a:rPr lang="sk-SK" sz="1400" dirty="0" smtClean="0">
                <a:ea typeface="Verdana" panose="020B0604030504040204" pitchFamily="34" charset="0"/>
              </a:rPr>
              <a:t>zákazky musí </a:t>
            </a:r>
            <a:r>
              <a:rPr lang="sk-SK" sz="1400" dirty="0">
                <a:ea typeface="Verdana" panose="020B0604030504040204" pitchFamily="34" charset="0"/>
              </a:rPr>
              <a:t>uchádzač spĺňať všetky podmienky, ktoré sú stanovené </a:t>
            </a:r>
            <a:r>
              <a:rPr lang="sk-SK" sz="1400" dirty="0" smtClean="0">
                <a:ea typeface="Verdana" panose="020B0604030504040204" pitchFamily="34" charset="0"/>
              </a:rPr>
              <a:t/>
            </a:r>
            <a:br>
              <a:rPr lang="sk-SK" sz="1400" dirty="0" smtClean="0">
                <a:ea typeface="Verdana" panose="020B0604030504040204" pitchFamily="34" charset="0"/>
              </a:rPr>
            </a:br>
            <a:r>
              <a:rPr lang="sk-SK" sz="1400" dirty="0" smtClean="0">
                <a:ea typeface="Verdana" panose="020B0604030504040204" pitchFamily="34" charset="0"/>
              </a:rPr>
              <a:t>v § 32 ods. </a:t>
            </a:r>
            <a:r>
              <a:rPr lang="sk-SK" sz="1400" dirty="0">
                <a:ea typeface="Verdana" panose="020B0604030504040204" pitchFamily="34" charset="0"/>
              </a:rPr>
              <a:t>1 písm. a) až f) ZVO</a:t>
            </a:r>
            <a:r>
              <a:rPr lang="sk-SK" sz="1400" dirty="0" smtClean="0">
                <a:ea typeface="Verdana" panose="020B0604030504040204" pitchFamily="34" charset="0"/>
              </a:rPr>
              <a:t>.</a:t>
            </a:r>
          </a:p>
          <a:p>
            <a:pPr algn="just">
              <a:lnSpc>
                <a:spcPct val="150000"/>
              </a:lnSpc>
            </a:pPr>
            <a:r>
              <a:rPr lang="sk-SK" sz="1400" dirty="0" smtClean="0">
                <a:ea typeface="Verdana" panose="020B0604030504040204" pitchFamily="34" charset="0"/>
              </a:rPr>
              <a:t>Ak ide </a:t>
            </a:r>
            <a:r>
              <a:rPr lang="sk-SK" sz="1400" dirty="0">
                <a:ea typeface="Verdana" panose="020B0604030504040204" pitchFamily="34" charset="0"/>
              </a:rPr>
              <a:t>o podlimitnú </a:t>
            </a:r>
            <a:r>
              <a:rPr lang="sk-SK" sz="1400" dirty="0" smtClean="0">
                <a:ea typeface="Verdana" panose="020B0604030504040204" pitchFamily="34" charset="0"/>
              </a:rPr>
              <a:t>zákazku, </a:t>
            </a:r>
            <a:r>
              <a:rPr lang="sk-SK" sz="1400" dirty="0">
                <a:ea typeface="Verdana" panose="020B0604030504040204" pitchFamily="34" charset="0"/>
              </a:rPr>
              <a:t>verejný obstarávateľ alebo obstarávateľ musí vždy požadovať splnenie dvoch </a:t>
            </a:r>
            <a:r>
              <a:rPr lang="sk-SK" sz="1400" dirty="0" smtClean="0">
                <a:ea typeface="Verdana" panose="020B0604030504040204" pitchFamily="34" charset="0"/>
              </a:rPr>
              <a:t>konkrétnych podmienok</a:t>
            </a:r>
            <a:r>
              <a:rPr lang="sk-SK" sz="1400" dirty="0">
                <a:ea typeface="Verdana" panose="020B0604030504040204" pitchFamily="34" charset="0"/>
              </a:rPr>
              <a:t>, a to, </a:t>
            </a:r>
            <a:r>
              <a:rPr lang="sk-SK" sz="1400" dirty="0" smtClean="0">
                <a:ea typeface="Verdana" panose="020B0604030504040204" pitchFamily="34" charset="0"/>
              </a:rPr>
              <a:t>že:</a:t>
            </a:r>
          </a:p>
          <a:p>
            <a:pPr lvl="1" algn="just">
              <a:lnSpc>
                <a:spcPct val="150000"/>
              </a:lnSpc>
            </a:pPr>
            <a:r>
              <a:rPr lang="sk-SK" sz="1400" b="1" dirty="0" smtClean="0">
                <a:ea typeface="Verdana" panose="020B0604030504040204" pitchFamily="34" charset="0"/>
              </a:rPr>
              <a:t>uchádzač </a:t>
            </a:r>
            <a:r>
              <a:rPr lang="sk-SK" sz="1400" b="1" dirty="0">
                <a:ea typeface="Verdana" panose="020B0604030504040204" pitchFamily="34" charset="0"/>
              </a:rPr>
              <a:t>je oprávnený dodávať tovar, poskytovať služby a </a:t>
            </a:r>
            <a:r>
              <a:rPr lang="sk-SK" sz="1400" b="1" dirty="0" smtClean="0">
                <a:ea typeface="Verdana" panose="020B0604030504040204" pitchFamily="34" charset="0"/>
              </a:rPr>
              <a:t>uskutočňovať stavebné </a:t>
            </a:r>
            <a:r>
              <a:rPr lang="sk-SK" sz="1400" b="1" dirty="0">
                <a:ea typeface="Verdana" panose="020B0604030504040204" pitchFamily="34" charset="0"/>
              </a:rPr>
              <a:t>práce </a:t>
            </a:r>
            <a:r>
              <a:rPr lang="sk-SK" sz="1400" dirty="0">
                <a:ea typeface="Verdana" panose="020B0604030504040204" pitchFamily="34" charset="0"/>
              </a:rPr>
              <a:t>(§ 32 ods. 1 písm. e)) a že </a:t>
            </a:r>
            <a:r>
              <a:rPr lang="sk-SK" sz="1400" b="1" dirty="0">
                <a:ea typeface="Verdana" panose="020B0604030504040204" pitchFamily="34" charset="0"/>
              </a:rPr>
              <a:t>nemá uložený zákaz účasti vo </a:t>
            </a:r>
            <a:r>
              <a:rPr lang="sk-SK" sz="1400" b="1" dirty="0" smtClean="0">
                <a:ea typeface="Verdana" panose="020B0604030504040204" pitchFamily="34" charset="0"/>
              </a:rPr>
              <a:t>verejnom obstarávaní</a:t>
            </a:r>
            <a:r>
              <a:rPr lang="sk-SK" sz="1400" dirty="0" smtClean="0">
                <a:ea typeface="Verdana" panose="020B0604030504040204" pitchFamily="34" charset="0"/>
              </a:rPr>
              <a:t> (§ </a:t>
            </a:r>
            <a:r>
              <a:rPr lang="sk-SK" sz="1400" dirty="0">
                <a:ea typeface="Verdana" panose="020B0604030504040204" pitchFamily="34" charset="0"/>
              </a:rPr>
              <a:t>32 ods. 1 písm. f)). Vyžadovanie niektorých z ostatných podmienok účasti </a:t>
            </a:r>
            <a:r>
              <a:rPr lang="sk-SK" sz="1400" dirty="0" smtClean="0">
                <a:ea typeface="Verdana" panose="020B0604030504040204" pitchFamily="34" charset="0"/>
              </a:rPr>
              <a:t>osobného postavenia</a:t>
            </a:r>
            <a:r>
              <a:rPr lang="sk-SK" sz="1400" dirty="0">
                <a:ea typeface="Verdana" panose="020B0604030504040204" pitchFamily="34" charset="0"/>
              </a:rPr>
              <a:t>, </a:t>
            </a:r>
            <a:r>
              <a:rPr lang="sk-SK" sz="1400" dirty="0" smtClean="0">
                <a:ea typeface="Verdana" panose="020B0604030504040204" pitchFamily="34" charset="0"/>
              </a:rPr>
              <a:t>v </a:t>
            </a:r>
            <a:r>
              <a:rPr lang="sk-SK" sz="1400" dirty="0">
                <a:ea typeface="Verdana" panose="020B0604030504040204" pitchFamily="34" charset="0"/>
              </a:rPr>
              <a:t>prípade podlimitných zákaziek je už len na uvážení verejného obstarávateľa.</a:t>
            </a:r>
          </a:p>
          <a:p>
            <a:pPr algn="just">
              <a:lnSpc>
                <a:spcPct val="150000"/>
              </a:lnSpc>
            </a:pPr>
            <a:endParaRPr lang="sk-SK" sz="1050" dirty="0">
              <a:ea typeface="Verdana" panose="020B0604030504040204" pitchFamily="34" charset="0"/>
            </a:endParaRPr>
          </a:p>
        </p:txBody>
      </p:sp>
    </p:spTree>
    <p:extLst>
      <p:ext uri="{BB962C8B-B14F-4D97-AF65-F5344CB8AC3E}">
        <p14:creationId xmlns:p14="http://schemas.microsoft.com/office/powerpoint/2010/main" val="1191660777"/>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33102"/>
            <a:ext cx="9021170" cy="1005949"/>
          </a:xfrm>
          <a:noFill/>
        </p:spPr>
        <p:txBody>
          <a:bodyPr/>
          <a:lstStyle/>
          <a:p>
            <a:pPr algn="ctr"/>
            <a:r>
              <a:rPr lang="sk-SK" sz="3600" b="1" dirty="0" smtClean="0"/>
              <a:t/>
            </a:r>
            <a:br>
              <a:rPr lang="sk-SK" sz="3600" b="1" dirty="0" smtClean="0"/>
            </a:br>
            <a:r>
              <a:rPr lang="sk-SK" sz="3600" b="1" dirty="0"/>
              <a:t/>
            </a:r>
            <a:br>
              <a:rPr lang="sk-SK" sz="3600" b="1" dirty="0"/>
            </a:br>
            <a:r>
              <a:rPr lang="sk-SK" sz="3600" b="1" dirty="0" smtClean="0"/>
              <a:t>Príklad </a:t>
            </a:r>
            <a:r>
              <a:rPr lang="sk-SK" sz="3600" b="1" dirty="0"/>
              <a:t>z praxe 3</a:t>
            </a:r>
            <a:r>
              <a:rPr lang="sk-SK" sz="3600" b="1" dirty="0" smtClean="0"/>
              <a:t>/3</a:t>
            </a:r>
            <a:r>
              <a:rPr lang="sk-SK" sz="3600" b="1" dirty="0"/>
              <a:t/>
            </a:r>
            <a:br>
              <a:rPr lang="sk-SK" sz="3600" b="1" dirty="0"/>
            </a:br>
            <a:r>
              <a:rPr lang="sk-SK" sz="3600" b="1" dirty="0"/>
              <a:t/>
            </a:r>
            <a:br>
              <a:rPr lang="sk-SK" sz="3600" b="1" dirty="0"/>
            </a:br>
            <a:endParaRPr lang="sk-SK" dirty="0"/>
          </a:p>
        </p:txBody>
      </p:sp>
      <p:sp>
        <p:nvSpPr>
          <p:cNvPr id="4" name="Zástupný objekt pre obsah 3"/>
          <p:cNvSpPr>
            <a:spLocks noGrp="1"/>
          </p:cNvSpPr>
          <p:nvPr>
            <p:ph idx="1"/>
          </p:nvPr>
        </p:nvSpPr>
        <p:spPr>
          <a:xfrm>
            <a:off x="346842" y="1739051"/>
            <a:ext cx="8168508" cy="4656818"/>
          </a:xfrm>
        </p:spPr>
        <p:txBody>
          <a:bodyPr/>
          <a:lstStyle/>
          <a:p>
            <a:pPr marL="0" indent="0">
              <a:buNone/>
            </a:pPr>
            <a:endParaRPr lang="sk-SK" sz="1800" dirty="0" smtClean="0"/>
          </a:p>
          <a:p>
            <a:pPr marL="0" indent="0">
              <a:buNone/>
            </a:pPr>
            <a:endParaRPr lang="sk-SK" sz="1800" dirty="0"/>
          </a:p>
          <a:p>
            <a:pPr marL="0" indent="0">
              <a:buNone/>
            </a:pPr>
            <a:endParaRPr lang="sk-SK" sz="1800" dirty="0" smtClean="0"/>
          </a:p>
          <a:p>
            <a:pPr marL="0" indent="0">
              <a:buNone/>
            </a:pPr>
            <a:endParaRPr lang="sk-SK" sz="1800" b="1" dirty="0"/>
          </a:p>
        </p:txBody>
      </p:sp>
      <p:sp>
        <p:nvSpPr>
          <p:cNvPr id="7" name="Zástupný objekt pre obsah 3"/>
          <p:cNvSpPr txBox="1">
            <a:spLocks/>
          </p:cNvSpPr>
          <p:nvPr/>
        </p:nvSpPr>
        <p:spPr bwMode="auto">
          <a:xfrm>
            <a:off x="628650" y="1717983"/>
            <a:ext cx="7886700" cy="442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j-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j-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k-SK" sz="1400" b="1" dirty="0" smtClean="0"/>
          </a:p>
          <a:p>
            <a:pPr marL="0" indent="0" algn="just">
              <a:spcAft>
                <a:spcPts val="0"/>
              </a:spcAft>
              <a:buFont typeface="Arial" panose="020B0604020202020204" pitchFamily="34" charset="0"/>
              <a:buNone/>
            </a:pPr>
            <a:r>
              <a:rPr lang="sk-SK" sz="1400" u="sng" dirty="0" smtClean="0">
                <a:solidFill>
                  <a:srgbClr val="0070C0"/>
                </a:solidFill>
                <a:cs typeface="Times New Roman" panose="02020603050405020304" pitchFamily="18" charset="0"/>
                <a:hlinkClick r:id="rId3"/>
              </a:rPr>
              <a:t>Rozhodnutie úradu č. 10752-6000/2018 z 14. 11. 2018</a:t>
            </a:r>
            <a:endParaRPr lang="sk-SK" sz="1400" dirty="0" smtClean="0"/>
          </a:p>
          <a:p>
            <a:pPr algn="just"/>
            <a:r>
              <a:rPr lang="sk-SK" sz="1400" dirty="0"/>
              <a:t>nadlimitná zákazka na uskutočnenie stavebných </a:t>
            </a:r>
            <a:r>
              <a:rPr lang="sk-SK" sz="1400" dirty="0" smtClean="0"/>
              <a:t>prác</a:t>
            </a:r>
          </a:p>
          <a:p>
            <a:pPr algn="just"/>
            <a:r>
              <a:rPr lang="sk-SK" sz="1400" dirty="0" smtClean="0"/>
              <a:t>konanie vo veci námietok,</a:t>
            </a:r>
          </a:p>
          <a:p>
            <a:pPr algn="just"/>
            <a:r>
              <a:rPr lang="sk-SK" sz="1400" dirty="0" smtClean="0"/>
              <a:t>boli namietané 2 skutočnosti vo vzťahu ku kritériám na vyhodnotenie ponúk,</a:t>
            </a:r>
          </a:p>
          <a:p>
            <a:pPr marL="0" indent="0" algn="just">
              <a:lnSpc>
                <a:spcPct val="100000"/>
              </a:lnSpc>
              <a:spcBef>
                <a:spcPts val="0"/>
              </a:spcBef>
              <a:buFont typeface="Arial" panose="020B0604020202020204" pitchFamily="34" charset="0"/>
              <a:buNone/>
            </a:pPr>
            <a:endParaRPr lang="sk-SK" sz="1400" dirty="0" smtClean="0"/>
          </a:p>
          <a:p>
            <a:pPr algn="just">
              <a:lnSpc>
                <a:spcPct val="100000"/>
              </a:lnSpc>
              <a:spcBef>
                <a:spcPts val="0"/>
              </a:spcBef>
              <a:buFontTx/>
              <a:buChar char="-"/>
            </a:pPr>
            <a:r>
              <a:rPr lang="sk-SK" sz="1400" dirty="0" smtClean="0"/>
              <a:t>navrhovateľ namietal, že:</a:t>
            </a:r>
          </a:p>
          <a:p>
            <a:pPr marL="0" indent="0" algn="just">
              <a:lnSpc>
                <a:spcPct val="100000"/>
              </a:lnSpc>
              <a:spcBef>
                <a:spcPts val="0"/>
              </a:spcBef>
              <a:buNone/>
            </a:pPr>
            <a:r>
              <a:rPr lang="sk-SK" sz="1400" dirty="0" smtClean="0"/>
              <a:t>1) VO hodnotil  v rámci </a:t>
            </a:r>
            <a:r>
              <a:rPr lang="sk-SK" sz="1400" dirty="0"/>
              <a:t>k</a:t>
            </a:r>
            <a:r>
              <a:rPr lang="sk-SK" sz="1400" dirty="0" smtClean="0"/>
              <a:t>ritéria </a:t>
            </a:r>
            <a:r>
              <a:rPr lang="sk-SK" sz="1400" dirty="0"/>
              <a:t>č. 2</a:t>
            </a:r>
            <a:r>
              <a:rPr lang="sk-SK" sz="1400" dirty="0" smtClean="0"/>
              <a:t>: „Objem </a:t>
            </a:r>
            <a:r>
              <a:rPr lang="sk-SK" sz="1400" dirty="0"/>
              <a:t>recyklácie a opätovné použitia stavebného </a:t>
            </a:r>
            <a:r>
              <a:rPr lang="sk-SK" sz="1400" dirty="0" smtClean="0"/>
              <a:t>materiálu“ </a:t>
            </a:r>
            <a:r>
              <a:rPr lang="sk-SK" sz="1400" dirty="0"/>
              <a:t>v percentách a nie v m3 a ďalej namietal spôsob jeho priraďovania bodov v tomto </a:t>
            </a:r>
            <a:r>
              <a:rPr lang="sk-SK" sz="1400" dirty="0" smtClean="0"/>
              <a:t>kritériu </a:t>
            </a:r>
            <a:r>
              <a:rPr lang="sk-SK" sz="1400" b="1" dirty="0" smtClean="0"/>
              <a:t>(námietky neopodstatnené),</a:t>
            </a:r>
          </a:p>
          <a:p>
            <a:pPr algn="just">
              <a:lnSpc>
                <a:spcPct val="100000"/>
              </a:lnSpc>
              <a:spcBef>
                <a:spcPts val="0"/>
              </a:spcBef>
              <a:buFontTx/>
              <a:buChar char="-"/>
            </a:pPr>
            <a:endParaRPr lang="sk-SK" sz="1400" b="1" dirty="0" smtClean="0"/>
          </a:p>
          <a:p>
            <a:pPr marL="0" indent="0" algn="just">
              <a:lnSpc>
                <a:spcPct val="100000"/>
              </a:lnSpc>
              <a:spcBef>
                <a:spcPts val="0"/>
              </a:spcBef>
              <a:buNone/>
            </a:pPr>
            <a:r>
              <a:rPr lang="sk-SK" sz="1400" dirty="0" smtClean="0">
                <a:cs typeface="Times New Roman" panose="02020603050405020304" pitchFamily="18" charset="0"/>
              </a:rPr>
              <a:t>2) vo vzťahu ku vyhodnocovaniu ponúk sa</a:t>
            </a:r>
            <a:r>
              <a:rPr lang="sk-SK" sz="1400" dirty="0" smtClean="0"/>
              <a:t> </a:t>
            </a:r>
            <a:r>
              <a:rPr lang="sk-SK" sz="1400" dirty="0"/>
              <a:t>víťazným </a:t>
            </a:r>
            <a:r>
              <a:rPr lang="sk-SK" sz="1400" dirty="0" smtClean="0"/>
              <a:t>uchádzačom </a:t>
            </a:r>
            <a:r>
              <a:rPr lang="sk-SK" sz="1400" dirty="0"/>
              <a:t>stal ten, ktorý v rámci svojej ponuky uviedol, že je schopný recyklovať a opätovne použiť 100% stavebných </a:t>
            </a:r>
            <a:r>
              <a:rPr lang="sk-SK" sz="1400" dirty="0" smtClean="0"/>
              <a:t>materiálov -</a:t>
            </a:r>
            <a:r>
              <a:rPr lang="sk-SK" dirty="0"/>
              <a:t> </a:t>
            </a:r>
            <a:r>
              <a:rPr lang="sk-SK" sz="1400" dirty="0"/>
              <a:t>mimoriadne </a:t>
            </a:r>
            <a:r>
              <a:rPr lang="sk-SK" sz="1400" dirty="0" smtClean="0"/>
              <a:t>nízka ponuka resp</a:t>
            </a:r>
            <a:r>
              <a:rPr lang="sk-SK" sz="1400" dirty="0"/>
              <a:t>. v tomto prípade mimoriadne </a:t>
            </a:r>
            <a:r>
              <a:rPr lang="sk-SK" sz="1400" dirty="0" smtClean="0"/>
              <a:t>vysoká</a:t>
            </a:r>
            <a:r>
              <a:rPr lang="sk-SK" sz="1400" b="1" dirty="0" smtClean="0"/>
              <a:t> </a:t>
            </a:r>
            <a:r>
              <a:rPr lang="sk-SK" sz="1400" b="1" dirty="0"/>
              <a:t>(námietky </a:t>
            </a:r>
            <a:r>
              <a:rPr lang="sk-SK" sz="1400" b="1" dirty="0" smtClean="0"/>
              <a:t>opodstatnené).</a:t>
            </a:r>
            <a:endParaRPr lang="sk-SK" sz="1400" dirty="0"/>
          </a:p>
          <a:p>
            <a:pPr algn="just"/>
            <a:endParaRPr lang="sk-SK" sz="1400" b="1" dirty="0" smtClean="0"/>
          </a:p>
          <a:p>
            <a:pPr marL="0" indent="0" algn="just">
              <a:lnSpc>
                <a:spcPct val="100000"/>
              </a:lnSpc>
              <a:spcBef>
                <a:spcPts val="0"/>
              </a:spcBef>
              <a:buNone/>
            </a:pPr>
            <a:endParaRPr lang="sk-SK" sz="1400" dirty="0" smtClean="0"/>
          </a:p>
          <a:p>
            <a:pPr marL="0" indent="0" algn="just">
              <a:lnSpc>
                <a:spcPct val="100000"/>
              </a:lnSpc>
              <a:spcBef>
                <a:spcPts val="0"/>
              </a:spcBef>
              <a:buNone/>
            </a:pPr>
            <a:endParaRPr lang="sk-SK" sz="1400" dirty="0"/>
          </a:p>
          <a:p>
            <a:pPr marL="0" indent="0" algn="just">
              <a:lnSpc>
                <a:spcPct val="100000"/>
              </a:lnSpc>
              <a:spcBef>
                <a:spcPts val="0"/>
              </a:spcBef>
              <a:buFont typeface="Arial" panose="020B0604020202020204" pitchFamily="34" charset="0"/>
              <a:buNone/>
            </a:pPr>
            <a:endParaRPr lang="sk-SK" sz="1400" dirty="0"/>
          </a:p>
        </p:txBody>
      </p:sp>
    </p:spTree>
    <p:extLst>
      <p:ext uri="{BB962C8B-B14F-4D97-AF65-F5344CB8AC3E}">
        <p14:creationId xmlns:p14="http://schemas.microsoft.com/office/powerpoint/2010/main" val="1259575100"/>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2830" y="733102"/>
            <a:ext cx="9021170" cy="1005949"/>
          </a:xfrm>
          <a:noFill/>
        </p:spPr>
        <p:txBody>
          <a:bodyPr/>
          <a:lstStyle/>
          <a:p>
            <a:pPr algn="ctr"/>
            <a:r>
              <a:rPr lang="sk-SK" sz="3600" b="1" dirty="0" smtClean="0"/>
              <a:t/>
            </a:r>
            <a:br>
              <a:rPr lang="sk-SK" sz="3600" b="1" dirty="0" smtClean="0"/>
            </a:br>
            <a:r>
              <a:rPr lang="sk-SK" sz="3600" b="1" dirty="0"/>
              <a:t/>
            </a:r>
            <a:br>
              <a:rPr lang="sk-SK" sz="3600" b="1" dirty="0"/>
            </a:br>
            <a:r>
              <a:rPr lang="sk-SK" sz="3600" b="1" dirty="0" smtClean="0"/>
              <a:t/>
            </a:r>
            <a:br>
              <a:rPr lang="sk-SK" sz="3600" b="1" dirty="0" smtClean="0"/>
            </a:br>
            <a:r>
              <a:rPr lang="sk-SK" sz="3600" b="1" dirty="0"/>
              <a:t/>
            </a:r>
            <a:br>
              <a:rPr lang="sk-SK" sz="3600" b="1" dirty="0"/>
            </a:br>
            <a:r>
              <a:rPr lang="sk-SK" sz="3600" b="1" dirty="0" smtClean="0"/>
              <a:t>Zhrnieme </a:t>
            </a:r>
            <a:r>
              <a:rPr lang="sk-SK" sz="3600" b="1" dirty="0"/>
              <a:t>si ...</a:t>
            </a:r>
            <a:br>
              <a:rPr lang="sk-SK" sz="3600" b="1" dirty="0"/>
            </a:br>
            <a:r>
              <a:rPr lang="sk-SK" sz="3600" b="1" dirty="0"/>
              <a:t/>
            </a:r>
            <a:br>
              <a:rPr lang="sk-SK" sz="3600" b="1" dirty="0"/>
            </a:br>
            <a:r>
              <a:rPr lang="sk-SK" sz="3600" b="1" dirty="0"/>
              <a:t/>
            </a:r>
            <a:br>
              <a:rPr lang="sk-SK" sz="3600" b="1" dirty="0"/>
            </a:br>
            <a:r>
              <a:rPr lang="sk-SK" sz="3600" b="1" dirty="0"/>
              <a:t/>
            </a:r>
            <a:br>
              <a:rPr lang="sk-SK" sz="3600" b="1" dirty="0"/>
            </a:br>
            <a:endParaRPr lang="sk-SK" dirty="0"/>
          </a:p>
        </p:txBody>
      </p:sp>
      <p:sp>
        <p:nvSpPr>
          <p:cNvPr id="4" name="Zástupný objekt pre obsah 3"/>
          <p:cNvSpPr>
            <a:spLocks noGrp="1"/>
          </p:cNvSpPr>
          <p:nvPr>
            <p:ph idx="1"/>
          </p:nvPr>
        </p:nvSpPr>
        <p:spPr>
          <a:xfrm>
            <a:off x="346842" y="1825625"/>
            <a:ext cx="8168508" cy="4656818"/>
          </a:xfrm>
        </p:spPr>
        <p:txBody>
          <a:bodyPr/>
          <a:lstStyle/>
          <a:p>
            <a:pPr marL="0" indent="0">
              <a:buNone/>
            </a:pPr>
            <a:endParaRPr lang="sk-SK" sz="1800" dirty="0" smtClean="0"/>
          </a:p>
          <a:p>
            <a:pPr marL="0" indent="0">
              <a:buNone/>
            </a:pPr>
            <a:endParaRPr lang="sk-SK" sz="1800" dirty="0"/>
          </a:p>
          <a:p>
            <a:pPr marL="0" indent="0">
              <a:buNone/>
            </a:pPr>
            <a:endParaRPr lang="sk-SK" sz="1800" dirty="0" smtClean="0"/>
          </a:p>
          <a:p>
            <a:pPr marL="0" indent="0">
              <a:buNone/>
            </a:pPr>
            <a:endParaRPr lang="sk-SK" sz="1800" b="1" dirty="0"/>
          </a:p>
        </p:txBody>
      </p:sp>
      <p:sp>
        <p:nvSpPr>
          <p:cNvPr id="7" name="Zástupný objekt pre obsah 3"/>
          <p:cNvSpPr txBox="1">
            <a:spLocks/>
          </p:cNvSpPr>
          <p:nvPr/>
        </p:nvSpPr>
        <p:spPr bwMode="auto">
          <a:xfrm>
            <a:off x="628650" y="1717983"/>
            <a:ext cx="7886700" cy="442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j-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j-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j-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y-AM" sz="1600" dirty="0" smtClean="0">
                <a:cs typeface="Calibri Light" panose="020F0302020204030204" pitchFamily="34" charset="0"/>
              </a:rPr>
              <a:t>֎</a:t>
            </a:r>
            <a:endParaRPr lang="sk-SK" sz="1600" dirty="0">
              <a:cs typeface="Calibri Light" panose="020F0302020204030204" pitchFamily="34" charset="0"/>
            </a:endParaRPr>
          </a:p>
          <a:p>
            <a:pPr marL="0" indent="0" algn="ctr">
              <a:buNone/>
            </a:pPr>
            <a:endParaRPr lang="sk-SK" sz="1600" dirty="0" smtClean="0">
              <a:cs typeface="Calibri Light" panose="020F0302020204030204" pitchFamily="34" charset="0"/>
            </a:endParaRPr>
          </a:p>
          <a:p>
            <a:pPr marL="0" indent="0" algn="just">
              <a:buNone/>
            </a:pPr>
            <a:r>
              <a:rPr lang="sk-SK" sz="1600" b="1" i="1" dirty="0"/>
              <a:t>Úrad apeluje na to, že zákon o verejnom obstarávaní umožňuje VO/O využívať </a:t>
            </a:r>
            <a:r>
              <a:rPr lang="sk-SK" sz="1600" b="1" i="1" dirty="0" smtClean="0"/>
              <a:t>rôzne </a:t>
            </a:r>
            <a:r>
              <a:rPr lang="sk-SK" sz="1600" b="1" i="1" dirty="0">
                <a:solidFill>
                  <a:schemeClr val="accent1"/>
                </a:solidFill>
              </a:rPr>
              <a:t>zákonné inštitúty </a:t>
            </a:r>
            <a:r>
              <a:rPr lang="sk-SK" sz="1600" b="1" i="1" dirty="0" smtClean="0">
                <a:solidFill>
                  <a:schemeClr val="accent1"/>
                </a:solidFill>
              </a:rPr>
              <a:t>vo</a:t>
            </a:r>
            <a:r>
              <a:rPr lang="sk-SK" sz="1600" b="1" i="1" dirty="0">
                <a:solidFill>
                  <a:schemeClr val="accent1"/>
                </a:solidFill>
              </a:rPr>
              <a:t> </a:t>
            </a:r>
            <a:r>
              <a:rPr lang="sk-SK" sz="1600" b="1" i="1" dirty="0" smtClean="0">
                <a:solidFill>
                  <a:schemeClr val="accent1"/>
                </a:solidFill>
              </a:rPr>
              <a:t>verejnom obstarávaní</a:t>
            </a:r>
            <a:r>
              <a:rPr lang="sk-SK" sz="1600" b="1" i="1" dirty="0" smtClean="0"/>
              <a:t>, </a:t>
            </a:r>
            <a:r>
              <a:rPr lang="sk-SK" sz="1600" b="1" i="1" dirty="0"/>
              <a:t>ktoré majú svoj opodstatnený </a:t>
            </a:r>
            <a:r>
              <a:rPr lang="sk-SK" sz="1600" b="1" i="1" dirty="0" smtClean="0"/>
              <a:t>význam (napr</a:t>
            </a:r>
            <a:r>
              <a:rPr lang="sk-SK" sz="1600" b="1" i="1" dirty="0"/>
              <a:t>. inštitút vysvetlenia ponuky, inštitút MNP a pod</a:t>
            </a:r>
            <a:r>
              <a:rPr lang="sk-SK" sz="1600" b="1" i="1" dirty="0" smtClean="0"/>
              <a:t>.),</a:t>
            </a:r>
            <a:r>
              <a:rPr lang="sk-SK" sz="1600" b="1" dirty="0" smtClean="0"/>
              <a:t> </a:t>
            </a:r>
            <a:r>
              <a:rPr lang="sk-SK" sz="1600" b="1" i="1" dirty="0"/>
              <a:t>pričom verejný </a:t>
            </a:r>
            <a:r>
              <a:rPr lang="sk-SK" sz="1600" b="1" i="1" dirty="0" smtClean="0"/>
              <a:t>VO/O </a:t>
            </a:r>
            <a:r>
              <a:rPr lang="sk-SK" sz="1600" b="1" i="1" dirty="0"/>
              <a:t>má ich použitie vždy riadne zdokumentovať.</a:t>
            </a:r>
          </a:p>
          <a:p>
            <a:pPr marL="0" indent="0" algn="just">
              <a:buNone/>
            </a:pPr>
            <a:endParaRPr lang="sk-SK" sz="1600" dirty="0">
              <a:cs typeface="Calibri Light" panose="020F0302020204030204" pitchFamily="34" charset="0"/>
            </a:endParaRPr>
          </a:p>
          <a:p>
            <a:pPr marL="0" indent="0" algn="ctr">
              <a:buNone/>
            </a:pPr>
            <a:r>
              <a:rPr lang="hy-AM" sz="1600" dirty="0" smtClean="0">
                <a:cs typeface="Calibri Light" panose="020F0302020204030204" pitchFamily="34" charset="0"/>
              </a:rPr>
              <a:t>֎</a:t>
            </a:r>
            <a:endParaRPr lang="sk-SK" sz="1600" dirty="0" smtClean="0">
              <a:cs typeface="Calibri Light" panose="020F0302020204030204" pitchFamily="34" charset="0"/>
            </a:endParaRPr>
          </a:p>
          <a:p>
            <a:pPr marL="0" indent="0" algn="ctr">
              <a:buNone/>
            </a:pPr>
            <a:endParaRPr lang="sk-SK" sz="1600" dirty="0" smtClean="0">
              <a:cs typeface="Calibri Light" panose="020F0302020204030204" pitchFamily="34" charset="0"/>
            </a:endParaRPr>
          </a:p>
          <a:p>
            <a:pPr marL="0" indent="0" algn="just">
              <a:buNone/>
            </a:pPr>
            <a:r>
              <a:rPr lang="sk-SK" sz="1600" b="1" i="1" dirty="0" err="1" smtClean="0"/>
              <a:t>Subkritériá</a:t>
            </a:r>
            <a:r>
              <a:rPr lang="sk-SK" sz="1600" b="1" i="1" dirty="0" smtClean="0"/>
              <a:t> </a:t>
            </a:r>
            <a:r>
              <a:rPr lang="sk-SK" sz="1600" b="1" i="1" dirty="0"/>
              <a:t>a nimi sledovaný cieľ </a:t>
            </a:r>
            <a:r>
              <a:rPr lang="sk-SK" sz="1600" b="1" i="1" dirty="0">
                <a:solidFill>
                  <a:schemeClr val="accent1"/>
                </a:solidFill>
              </a:rPr>
              <a:t>je potrebné premietnuť do návrhu zmluvy</a:t>
            </a:r>
            <a:r>
              <a:rPr lang="sk-SK" sz="1600" b="1" i="1" dirty="0"/>
              <a:t>, ktorá je súčasťou súťažných podkladov </a:t>
            </a:r>
            <a:r>
              <a:rPr lang="sk-SK" sz="1600" b="1" i="1" dirty="0" smtClean="0"/>
              <a:t>a nemôže sa v </a:t>
            </a:r>
            <a:r>
              <a:rPr lang="sk-SK" sz="1600" b="1" i="1" dirty="0"/>
              <a:t>nijakom smere líšiť, resp. neodzrkadľovať požadované kritériá a </a:t>
            </a:r>
            <a:r>
              <a:rPr lang="sk-SK" sz="1600" b="1" i="1" dirty="0" err="1"/>
              <a:t>subkritériá</a:t>
            </a:r>
            <a:r>
              <a:rPr lang="sk-SK" sz="1600" b="1" i="1" dirty="0"/>
              <a:t> na obstarávaný predmet zákazky, keďže ako uvádza samotný zákon o verejnom obstarávaní v ustanovení § 56 ods. 1: „</a:t>
            </a:r>
            <a:r>
              <a:rPr lang="sk-SK" sz="1600" b="1" i="1" dirty="0">
                <a:solidFill>
                  <a:schemeClr val="accent1"/>
                </a:solidFill>
              </a:rPr>
              <a:t>Uzavretá zmluva, rámcová dohoda alebo koncesná zmluva nesmie byť v rozpore so súťažnými podkladmi alebo koncesnou dokumentáciou a s ponukou predloženou úspešným uchádzačom alebo uchádzačmi</a:t>
            </a:r>
            <a:r>
              <a:rPr lang="sk-SK" sz="1600" b="1" i="1" dirty="0" smtClean="0"/>
              <a:t>.“</a:t>
            </a:r>
            <a:endParaRPr lang="sk-SK" sz="1600" b="1" i="1" dirty="0"/>
          </a:p>
          <a:p>
            <a:pPr marL="0" indent="0" algn="just">
              <a:buNone/>
            </a:pPr>
            <a:endParaRPr lang="sk-SK" sz="1600" dirty="0"/>
          </a:p>
          <a:p>
            <a:pPr marL="0" indent="0" algn="ctr">
              <a:buNone/>
            </a:pPr>
            <a:endParaRPr lang="sk-SK" sz="1600" dirty="0">
              <a:cs typeface="Calibri Light" panose="020F0302020204030204" pitchFamily="34" charset="0"/>
            </a:endParaRPr>
          </a:p>
          <a:p>
            <a:pPr marL="0" indent="0" algn="just">
              <a:lnSpc>
                <a:spcPct val="100000"/>
              </a:lnSpc>
              <a:spcBef>
                <a:spcPts val="0"/>
              </a:spcBef>
              <a:buNone/>
            </a:pPr>
            <a:endParaRPr lang="sk-SK" sz="1400" dirty="0" smtClean="0"/>
          </a:p>
          <a:p>
            <a:pPr marL="0" indent="0" algn="just">
              <a:lnSpc>
                <a:spcPct val="100000"/>
              </a:lnSpc>
              <a:spcBef>
                <a:spcPts val="0"/>
              </a:spcBef>
              <a:buNone/>
            </a:pPr>
            <a:endParaRPr lang="sk-SK" sz="1400" dirty="0"/>
          </a:p>
          <a:p>
            <a:pPr marL="0" indent="0" algn="just">
              <a:lnSpc>
                <a:spcPct val="100000"/>
              </a:lnSpc>
              <a:spcBef>
                <a:spcPts val="0"/>
              </a:spcBef>
              <a:buFont typeface="Arial" panose="020B0604020202020204" pitchFamily="34" charset="0"/>
              <a:buNone/>
            </a:pPr>
            <a:endParaRPr lang="sk-SK" sz="1400" dirty="0"/>
          </a:p>
        </p:txBody>
      </p:sp>
    </p:spTree>
    <p:extLst>
      <p:ext uri="{BB962C8B-B14F-4D97-AF65-F5344CB8AC3E}">
        <p14:creationId xmlns:p14="http://schemas.microsoft.com/office/powerpoint/2010/main" val="3766937338"/>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0000">
            <a:alpha val="43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010343" y="2926026"/>
            <a:ext cx="7123314" cy="1005949"/>
          </a:xfrm>
        </p:spPr>
        <p:txBody>
          <a:bodyPr/>
          <a:lstStyle/>
          <a:p>
            <a:r>
              <a:rPr lang="sk-SK" sz="7200" b="1" dirty="0" smtClean="0"/>
              <a:t>Obedová prestávka</a:t>
            </a:r>
            <a:endParaRPr lang="sk-SK" sz="7200" b="1" dirty="0"/>
          </a:p>
        </p:txBody>
      </p:sp>
    </p:spTree>
    <p:extLst>
      <p:ext uri="{BB962C8B-B14F-4D97-AF65-F5344CB8AC3E}">
        <p14:creationId xmlns:p14="http://schemas.microsoft.com/office/powerpoint/2010/main" val="2796736943"/>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823917" y="2926026"/>
            <a:ext cx="5496166" cy="1005949"/>
          </a:xfrm>
        </p:spPr>
        <p:txBody>
          <a:bodyPr/>
          <a:lstStyle/>
          <a:p>
            <a:r>
              <a:rPr lang="sk-SK" sz="7200" b="1" dirty="0" smtClean="0"/>
              <a:t>Princípy vo </a:t>
            </a:r>
            <a:r>
              <a:rPr lang="sk-SK" sz="7200" b="1" dirty="0" err="1" smtClean="0"/>
              <a:t>VO</a:t>
            </a:r>
            <a:endParaRPr lang="sk-SK" sz="7200" b="1" dirty="0"/>
          </a:p>
        </p:txBody>
      </p:sp>
    </p:spTree>
    <p:extLst>
      <p:ext uri="{BB962C8B-B14F-4D97-AF65-F5344CB8AC3E}">
        <p14:creationId xmlns:p14="http://schemas.microsoft.com/office/powerpoint/2010/main" val="3176984941"/>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sz="4000" b="1" dirty="0" smtClean="0"/>
              <a:t>§ 10 ods. 2 </a:t>
            </a:r>
            <a:r>
              <a:rPr lang="sk-SK" sz="4000" dirty="0" smtClean="0"/>
              <a:t>- Princípy vo </a:t>
            </a:r>
            <a:r>
              <a:rPr lang="sk-SK" sz="4000" dirty="0" err="1" smtClean="0"/>
              <a:t>VO</a:t>
            </a:r>
            <a:endParaRPr lang="sk-SK" sz="4000" dirty="0"/>
          </a:p>
        </p:txBody>
      </p:sp>
      <p:sp>
        <p:nvSpPr>
          <p:cNvPr id="3" name="Zástupný objekt pre obsah 2"/>
          <p:cNvSpPr>
            <a:spLocks noGrp="1"/>
          </p:cNvSpPr>
          <p:nvPr>
            <p:ph idx="1"/>
          </p:nvPr>
        </p:nvSpPr>
        <p:spPr/>
        <p:txBody>
          <a:bodyPr/>
          <a:lstStyle/>
          <a:p>
            <a:pPr>
              <a:lnSpc>
                <a:spcPct val="150000"/>
              </a:lnSpc>
            </a:pPr>
            <a:r>
              <a:rPr lang="sk-SK" dirty="0"/>
              <a:t>princíp rovnakého </a:t>
            </a:r>
            <a:r>
              <a:rPr lang="sk-SK" dirty="0" smtClean="0"/>
              <a:t>zaobchádzania</a:t>
            </a:r>
          </a:p>
          <a:p>
            <a:pPr>
              <a:lnSpc>
                <a:spcPct val="150000"/>
              </a:lnSpc>
            </a:pPr>
            <a:r>
              <a:rPr lang="sk-SK" dirty="0"/>
              <a:t>princíp nediskriminácie hospodárskych </a:t>
            </a:r>
            <a:r>
              <a:rPr lang="sk-SK" dirty="0" smtClean="0"/>
              <a:t>subjektov</a:t>
            </a:r>
          </a:p>
          <a:p>
            <a:pPr>
              <a:lnSpc>
                <a:spcPct val="150000"/>
              </a:lnSpc>
            </a:pPr>
            <a:r>
              <a:rPr lang="sk-SK" dirty="0"/>
              <a:t>princíp </a:t>
            </a:r>
            <a:r>
              <a:rPr lang="sk-SK" dirty="0" smtClean="0"/>
              <a:t>transparentnosti</a:t>
            </a:r>
          </a:p>
          <a:p>
            <a:pPr>
              <a:lnSpc>
                <a:spcPct val="150000"/>
              </a:lnSpc>
            </a:pPr>
            <a:r>
              <a:rPr lang="sk-SK" dirty="0"/>
              <a:t>princíp </a:t>
            </a:r>
            <a:r>
              <a:rPr lang="sk-SK" dirty="0" smtClean="0"/>
              <a:t>proporcionality</a:t>
            </a:r>
          </a:p>
          <a:p>
            <a:pPr>
              <a:lnSpc>
                <a:spcPct val="150000"/>
              </a:lnSpc>
            </a:pPr>
            <a:r>
              <a:rPr lang="sk-SK" dirty="0"/>
              <a:t>princíp hospodárnosti a efektívnosti</a:t>
            </a:r>
          </a:p>
        </p:txBody>
      </p:sp>
    </p:spTree>
    <p:extLst>
      <p:ext uri="{BB962C8B-B14F-4D97-AF65-F5344CB8AC3E}">
        <p14:creationId xmlns:p14="http://schemas.microsoft.com/office/powerpoint/2010/main" val="1010660457"/>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sz="4000" b="1" dirty="0"/>
              <a:t>§ 10 ods. 2 </a:t>
            </a:r>
            <a:r>
              <a:rPr lang="sk-SK" sz="4000" dirty="0"/>
              <a:t>- Princípy vo </a:t>
            </a:r>
            <a:r>
              <a:rPr lang="sk-SK" sz="4000" dirty="0" err="1"/>
              <a:t>VO</a:t>
            </a:r>
            <a:endParaRPr lang="sk-SK" sz="4000" dirty="0"/>
          </a:p>
        </p:txBody>
      </p:sp>
      <p:sp>
        <p:nvSpPr>
          <p:cNvPr id="3" name="Zástupný objekt pre obsah 2"/>
          <p:cNvSpPr>
            <a:spLocks noGrp="1"/>
          </p:cNvSpPr>
          <p:nvPr>
            <p:ph idx="1"/>
          </p:nvPr>
        </p:nvSpPr>
        <p:spPr/>
        <p:txBody>
          <a:bodyPr/>
          <a:lstStyle/>
          <a:p>
            <a:pPr>
              <a:lnSpc>
                <a:spcPct val="150000"/>
              </a:lnSpc>
            </a:pPr>
            <a:r>
              <a:rPr lang="sk-SK" dirty="0"/>
              <a:t>princíp hospodárnosti a </a:t>
            </a:r>
            <a:r>
              <a:rPr lang="sk-SK" dirty="0" smtClean="0"/>
              <a:t>efektívnosti kontroluje spolu s UVO aj NKU</a:t>
            </a:r>
          </a:p>
          <a:p>
            <a:pPr>
              <a:lnSpc>
                <a:spcPct val="150000"/>
              </a:lnSpc>
            </a:pPr>
            <a:r>
              <a:rPr lang="sk-SK" dirty="0">
                <a:hlinkClick r:id="rId2"/>
              </a:rPr>
              <a:t>Metodika kontroly hospodárnosti a efektívnosti vo verejnom </a:t>
            </a:r>
            <a:r>
              <a:rPr lang="sk-SK" dirty="0" smtClean="0">
                <a:hlinkClick r:id="rId2"/>
              </a:rPr>
              <a:t>obstarávaní</a:t>
            </a:r>
            <a:r>
              <a:rPr lang="sk-SK" dirty="0" smtClean="0"/>
              <a:t> </a:t>
            </a:r>
          </a:p>
          <a:p>
            <a:pPr>
              <a:lnSpc>
                <a:spcPct val="150000"/>
              </a:lnSpc>
            </a:pPr>
            <a:r>
              <a:rPr lang="pt-BR" dirty="0"/>
              <a:t>Princípy </a:t>
            </a:r>
            <a:r>
              <a:rPr lang="pt-BR" b="1" dirty="0"/>
              <a:t>3E</a:t>
            </a:r>
            <a:r>
              <a:rPr lang="pt-BR" dirty="0"/>
              <a:t> </a:t>
            </a:r>
            <a:r>
              <a:rPr lang="sk-SK" dirty="0" smtClean="0"/>
              <a:t>(</a:t>
            </a:r>
            <a:r>
              <a:rPr lang="sk-SK" dirty="0" err="1"/>
              <a:t>economy</a:t>
            </a:r>
            <a:r>
              <a:rPr lang="sk-SK" dirty="0"/>
              <a:t>, </a:t>
            </a:r>
            <a:r>
              <a:rPr lang="sk-SK" dirty="0" err="1"/>
              <a:t>efectivity</a:t>
            </a:r>
            <a:r>
              <a:rPr lang="sk-SK" dirty="0"/>
              <a:t> a </a:t>
            </a:r>
            <a:r>
              <a:rPr lang="sk-SK" dirty="0" err="1" smtClean="0"/>
              <a:t>efficiency</a:t>
            </a:r>
            <a:r>
              <a:rPr lang="sk-SK" dirty="0" smtClean="0"/>
              <a:t>)</a:t>
            </a:r>
          </a:p>
          <a:p>
            <a:pPr lvl="1">
              <a:lnSpc>
                <a:spcPct val="150000"/>
              </a:lnSpc>
            </a:pPr>
            <a:r>
              <a:rPr lang="sk-SK" dirty="0" smtClean="0"/>
              <a:t>Hospodárnosť, efektívnosť a účinnosť</a:t>
            </a:r>
          </a:p>
          <a:p>
            <a:endParaRPr lang="sk-SK" dirty="0"/>
          </a:p>
        </p:txBody>
      </p:sp>
    </p:spTree>
    <p:extLst>
      <p:ext uri="{BB962C8B-B14F-4D97-AF65-F5344CB8AC3E}">
        <p14:creationId xmlns:p14="http://schemas.microsoft.com/office/powerpoint/2010/main" val="1046218845"/>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sz="4000" b="1" dirty="0" smtClean="0"/>
              <a:t>Princípy 3E</a:t>
            </a:r>
            <a:endParaRPr lang="sk-SK" sz="4000" dirty="0"/>
          </a:p>
        </p:txBody>
      </p:sp>
      <p:sp>
        <p:nvSpPr>
          <p:cNvPr id="3" name="Zástupný objekt pre obsah 2"/>
          <p:cNvSpPr>
            <a:spLocks noGrp="1"/>
          </p:cNvSpPr>
          <p:nvPr>
            <p:ph idx="1"/>
          </p:nvPr>
        </p:nvSpPr>
        <p:spPr/>
        <p:txBody>
          <a:bodyPr/>
          <a:lstStyle/>
          <a:p>
            <a:r>
              <a:rPr lang="sk-SK" b="1" dirty="0"/>
              <a:t>Hospodárnosť</a:t>
            </a:r>
          </a:p>
          <a:p>
            <a:pPr lvl="1"/>
            <a:r>
              <a:rPr lang="sk-SK" dirty="0" smtClean="0"/>
              <a:t>Boli </a:t>
            </a:r>
            <a:r>
              <a:rPr lang="sk-SK" dirty="0"/>
              <a:t>minimalizované náklady pri zachovaní primeranej úrovne a kvality činností / tovarov / stavebných prác / služieb? </a:t>
            </a:r>
            <a:endParaRPr lang="sk-SK" dirty="0" smtClean="0"/>
          </a:p>
          <a:p>
            <a:r>
              <a:rPr lang="sk-SK" b="1" dirty="0" smtClean="0"/>
              <a:t>Efektívnosť</a:t>
            </a:r>
          </a:p>
          <a:p>
            <a:pPr lvl="1"/>
            <a:r>
              <a:rPr lang="sk-SK" dirty="0"/>
              <a:t>Robia sa veci správne? </a:t>
            </a:r>
            <a:endParaRPr lang="sk-SK" dirty="0" smtClean="0"/>
          </a:p>
          <a:p>
            <a:r>
              <a:rPr lang="sk-SK" b="1" dirty="0" smtClean="0"/>
              <a:t>Účinnosť</a:t>
            </a:r>
          </a:p>
          <a:p>
            <a:pPr lvl="1"/>
            <a:r>
              <a:rPr lang="sk-SK" dirty="0"/>
              <a:t>Robia sa správne veci? </a:t>
            </a:r>
            <a:endParaRPr lang="sk-SK" dirty="0" smtClean="0"/>
          </a:p>
          <a:p>
            <a:r>
              <a:rPr lang="sk-SK" b="1" dirty="0" smtClean="0">
                <a:solidFill>
                  <a:srgbClr val="FF0000"/>
                </a:solidFill>
              </a:rPr>
              <a:t>Účelnosť</a:t>
            </a:r>
          </a:p>
          <a:p>
            <a:pPr lvl="1"/>
            <a:r>
              <a:rPr lang="sk-SK" dirty="0" smtClean="0"/>
              <a:t>Splnil sa cieľ?</a:t>
            </a:r>
          </a:p>
          <a:p>
            <a:endParaRPr lang="sk-SK" dirty="0"/>
          </a:p>
        </p:txBody>
      </p:sp>
    </p:spTree>
    <p:extLst>
      <p:ext uri="{BB962C8B-B14F-4D97-AF65-F5344CB8AC3E}">
        <p14:creationId xmlns:p14="http://schemas.microsoft.com/office/powerpoint/2010/main" val="1213425517"/>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smtClean="0"/>
              <a:t>Príklad- Kostoľany pod Tribečom</a:t>
            </a:r>
            <a:endParaRPr lang="sk-SK" b="1" dirty="0"/>
          </a:p>
        </p:txBody>
      </p:sp>
      <p:sp>
        <p:nvSpPr>
          <p:cNvPr id="3" name="Zástupný objekt pre obsah 2"/>
          <p:cNvSpPr>
            <a:spLocks noGrp="1"/>
          </p:cNvSpPr>
          <p:nvPr>
            <p:ph idx="1"/>
          </p:nvPr>
        </p:nvSpPr>
        <p:spPr/>
        <p:txBody>
          <a:bodyPr/>
          <a:lstStyle/>
          <a:p>
            <a:pPr>
              <a:lnSpc>
                <a:spcPct val="150000"/>
              </a:lnSpc>
            </a:pPr>
            <a:r>
              <a:rPr lang="sk-SK" sz="2600" dirty="0">
                <a:hlinkClick r:id="rId2"/>
              </a:rPr>
              <a:t>Rozhodnutie č. 5824-6000/2021-OD zo dňa 14. 06. 2021</a:t>
            </a:r>
            <a:endParaRPr lang="sk-SK" sz="2600" dirty="0" smtClean="0"/>
          </a:p>
          <a:p>
            <a:pPr>
              <a:lnSpc>
                <a:spcPct val="150000"/>
              </a:lnSpc>
            </a:pPr>
            <a:r>
              <a:rPr lang="sk-SK" sz="2600" dirty="0" smtClean="0"/>
              <a:t>Porušenie § 10 ods. 2 (okrem iného)</a:t>
            </a:r>
          </a:p>
          <a:p>
            <a:pPr>
              <a:lnSpc>
                <a:spcPct val="150000"/>
              </a:lnSpc>
            </a:pPr>
            <a:r>
              <a:rPr lang="sk-SK" sz="2600" dirty="0"/>
              <a:t>porušenie princípu proporcionality a </a:t>
            </a:r>
            <a:r>
              <a:rPr lang="sk-SK" sz="2600" dirty="0" smtClean="0"/>
              <a:t>princípu </a:t>
            </a:r>
            <a:r>
              <a:rPr lang="sk-SK" sz="2600" dirty="0"/>
              <a:t>transparentnosti </a:t>
            </a:r>
            <a:r>
              <a:rPr lang="sk-SK" sz="2600" dirty="0" smtClean="0"/>
              <a:t> (požadovanie neprimeraných požiadaviek a nejednoznačne opísaný proces vyhodnocovania ponúk)</a:t>
            </a:r>
            <a:endParaRPr lang="sk-SK" sz="2600" dirty="0"/>
          </a:p>
        </p:txBody>
      </p:sp>
    </p:spTree>
    <p:extLst>
      <p:ext uri="{BB962C8B-B14F-4D97-AF65-F5344CB8AC3E}">
        <p14:creationId xmlns:p14="http://schemas.microsoft.com/office/powerpoint/2010/main" val="2475717546"/>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smtClean="0"/>
              <a:t>Príklad- Ministerstvo vnútra</a:t>
            </a:r>
            <a:endParaRPr lang="sk-SK" b="1" dirty="0"/>
          </a:p>
        </p:txBody>
      </p:sp>
      <p:sp>
        <p:nvSpPr>
          <p:cNvPr id="3" name="Zástupný objekt pre obsah 2"/>
          <p:cNvSpPr>
            <a:spLocks noGrp="1"/>
          </p:cNvSpPr>
          <p:nvPr>
            <p:ph idx="1"/>
          </p:nvPr>
        </p:nvSpPr>
        <p:spPr/>
        <p:txBody>
          <a:bodyPr/>
          <a:lstStyle/>
          <a:p>
            <a:pPr>
              <a:lnSpc>
                <a:spcPct val="150000"/>
              </a:lnSpc>
            </a:pPr>
            <a:r>
              <a:rPr lang="pl-PL" dirty="0">
                <a:hlinkClick r:id="rId2"/>
              </a:rPr>
              <a:t>Rozhodnutie úradu č. 6389-6000/2023-OD zo dňa 11. 04. </a:t>
            </a:r>
            <a:r>
              <a:rPr lang="pl-PL" dirty="0" smtClean="0">
                <a:hlinkClick r:id="rId2"/>
              </a:rPr>
              <a:t>2023</a:t>
            </a:r>
            <a:endParaRPr lang="pl-PL" dirty="0" smtClean="0"/>
          </a:p>
          <a:p>
            <a:pPr>
              <a:lnSpc>
                <a:spcPct val="150000"/>
              </a:lnSpc>
            </a:pPr>
            <a:r>
              <a:rPr lang="sk-SK" dirty="0" smtClean="0"/>
              <a:t>Porušenie </a:t>
            </a:r>
            <a:r>
              <a:rPr lang="pt-BR" dirty="0"/>
              <a:t>§ 57 ods. 2 v spojení s princípom transparentnosti podľa § 10 ods. 2 </a:t>
            </a:r>
            <a:endParaRPr lang="sk-SK" dirty="0" smtClean="0"/>
          </a:p>
          <a:p>
            <a:pPr>
              <a:lnSpc>
                <a:spcPct val="150000"/>
              </a:lnSpc>
            </a:pPr>
            <a:r>
              <a:rPr lang="sk-SK" dirty="0" smtClean="0"/>
              <a:t>Nedostatočný popis dôvodu zrušenia zákazky</a:t>
            </a:r>
            <a:endParaRPr lang="sk-SK" dirty="0"/>
          </a:p>
        </p:txBody>
      </p:sp>
    </p:spTree>
    <p:extLst>
      <p:ext uri="{BB962C8B-B14F-4D97-AF65-F5344CB8AC3E}">
        <p14:creationId xmlns:p14="http://schemas.microsoft.com/office/powerpoint/2010/main" val="2571450142"/>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sz="4000" b="1" dirty="0" smtClean="0"/>
              <a:t>Príklad- Slovenská správa ciest</a:t>
            </a:r>
            <a:endParaRPr lang="sk-SK" sz="4000" b="1" dirty="0"/>
          </a:p>
        </p:txBody>
      </p:sp>
      <p:sp>
        <p:nvSpPr>
          <p:cNvPr id="3" name="Zástupný objekt pre obsah 2"/>
          <p:cNvSpPr>
            <a:spLocks noGrp="1"/>
          </p:cNvSpPr>
          <p:nvPr>
            <p:ph idx="1"/>
          </p:nvPr>
        </p:nvSpPr>
        <p:spPr/>
        <p:txBody>
          <a:bodyPr/>
          <a:lstStyle/>
          <a:p>
            <a:r>
              <a:rPr lang="sk-SK" sz="2400" dirty="0">
                <a:hlinkClick r:id="rId2"/>
              </a:rPr>
              <a:t>Rozhodnutie úradu č. 15007-6000/2022 zo dňa 06. 04. </a:t>
            </a:r>
            <a:r>
              <a:rPr lang="sk-SK" sz="2400" dirty="0" smtClean="0">
                <a:hlinkClick r:id="rId2"/>
              </a:rPr>
              <a:t>2022</a:t>
            </a:r>
            <a:endParaRPr lang="sk-SK" sz="2400" dirty="0" smtClean="0"/>
          </a:p>
          <a:p>
            <a:pPr>
              <a:lnSpc>
                <a:spcPct val="150000"/>
              </a:lnSpc>
            </a:pPr>
            <a:r>
              <a:rPr lang="sk-SK" sz="2400" dirty="0"/>
              <a:t>Porušenie § 10 ods. </a:t>
            </a:r>
            <a:r>
              <a:rPr lang="sk-SK" sz="2400" dirty="0" smtClean="0"/>
              <a:t>2, </a:t>
            </a:r>
            <a:r>
              <a:rPr lang="sk-SK" sz="2400" dirty="0"/>
              <a:t>a to princíp transparentnosti, princíp rovnakého zaobchádzania a </a:t>
            </a:r>
            <a:r>
              <a:rPr lang="sk-SK" sz="2400" dirty="0" smtClean="0"/>
              <a:t>princíp nediskriminácie</a:t>
            </a:r>
          </a:p>
          <a:p>
            <a:pPr>
              <a:lnSpc>
                <a:spcPct val="150000"/>
              </a:lnSpc>
            </a:pPr>
            <a:r>
              <a:rPr lang="sk-SK" sz="2400" dirty="0" smtClean="0"/>
              <a:t>Konanie kontrolovaného </a:t>
            </a:r>
            <a:r>
              <a:rPr lang="sk-SK" sz="2400" dirty="0"/>
              <a:t>je </a:t>
            </a:r>
            <a:r>
              <a:rPr lang="sk-SK" sz="2400" dirty="0" smtClean="0"/>
              <a:t>nepreskúmateľné (netransparentné)  </a:t>
            </a:r>
            <a:r>
              <a:rPr lang="sk-SK" sz="2400" dirty="0"/>
              <a:t>a nie je možné posúdiť, či záver kontrolovaného o neexistencii potencionálneho konfliktu bol vyhodnotený správne</a:t>
            </a:r>
            <a:endParaRPr lang="sk-SK" sz="2400" dirty="0" smtClean="0"/>
          </a:p>
          <a:p>
            <a:pPr>
              <a:lnSpc>
                <a:spcPct val="150000"/>
              </a:lnSpc>
            </a:pPr>
            <a:endParaRPr lang="sk-SK" dirty="0"/>
          </a:p>
        </p:txBody>
      </p:sp>
    </p:spTree>
    <p:extLst>
      <p:ext uri="{BB962C8B-B14F-4D97-AF65-F5344CB8AC3E}">
        <p14:creationId xmlns:p14="http://schemas.microsoft.com/office/powerpoint/2010/main" val="281128709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1400" b="1" dirty="0" smtClean="0">
                <a:latin typeface="Verdana" panose="020B0604030504040204" pitchFamily="34" charset="0"/>
                <a:ea typeface="Verdana" panose="020B0604030504040204" pitchFamily="34" charset="0"/>
              </a:rPr>
              <a:t>Určenie podmienok účasti – Finančné a ekonomické postavenie § 33 ZVO</a:t>
            </a:r>
            <a:endParaRPr lang="sk-SK" sz="1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1754316"/>
            <a:ext cx="7886700" cy="4313918"/>
          </a:xfrm>
        </p:spPr>
        <p:txBody>
          <a:bodyPr/>
          <a:lstStyle/>
          <a:p>
            <a:pPr algn="just"/>
            <a:r>
              <a:rPr lang="sk-SK" sz="1600" dirty="0" smtClean="0">
                <a:solidFill>
                  <a:prstClr val="black"/>
                </a:solidFill>
                <a:ea typeface="Verdana" panose="020B0604030504040204" pitchFamily="34" charset="0"/>
                <a:cs typeface="Times New Roman" panose="02020603050405020304" pitchFamily="18" charset="0"/>
              </a:rPr>
              <a:t>Podmienky </a:t>
            </a:r>
            <a:r>
              <a:rPr lang="sk-SK" sz="1600" dirty="0">
                <a:solidFill>
                  <a:prstClr val="black"/>
                </a:solidFill>
                <a:ea typeface="Verdana" panose="020B0604030504040204" pitchFamily="34" charset="0"/>
                <a:cs typeface="Times New Roman" panose="02020603050405020304" pitchFamily="18" charset="0"/>
              </a:rPr>
              <a:t>účasti týkajúce sa </a:t>
            </a:r>
            <a:r>
              <a:rPr lang="sk-SK" sz="1600" b="1" dirty="0">
                <a:solidFill>
                  <a:prstClr val="black"/>
                </a:solidFill>
                <a:ea typeface="Verdana" panose="020B0604030504040204" pitchFamily="34" charset="0"/>
                <a:cs typeface="Times New Roman" panose="02020603050405020304" pitchFamily="18" charset="0"/>
              </a:rPr>
              <a:t>finančného a ekonomického postavenia </a:t>
            </a:r>
            <a:r>
              <a:rPr lang="sk-SK" sz="1600" dirty="0">
                <a:solidFill>
                  <a:prstClr val="black"/>
                </a:solidFill>
                <a:ea typeface="Verdana" panose="020B0604030504040204" pitchFamily="34" charset="0"/>
                <a:cs typeface="Times New Roman" panose="02020603050405020304" pitchFamily="18" charset="0"/>
              </a:rPr>
              <a:t>sú</a:t>
            </a:r>
            <a:r>
              <a:rPr lang="sk-SK" sz="1600" b="1" dirty="0">
                <a:solidFill>
                  <a:prstClr val="black"/>
                </a:solidFill>
                <a:ea typeface="Verdana" panose="020B0604030504040204" pitchFamily="34" charset="0"/>
                <a:cs typeface="Times New Roman" panose="02020603050405020304" pitchFamily="18" charset="0"/>
              </a:rPr>
              <a:t> </a:t>
            </a:r>
            <a:r>
              <a:rPr lang="sk-SK" sz="1600" dirty="0">
                <a:solidFill>
                  <a:prstClr val="black"/>
                </a:solidFill>
                <a:ea typeface="Verdana" panose="020B0604030504040204" pitchFamily="34" charset="0"/>
                <a:cs typeface="Times New Roman" panose="02020603050405020304" pitchFamily="18" charset="0"/>
              </a:rPr>
              <a:t>uvedené v § 33 ZVO </a:t>
            </a:r>
            <a:r>
              <a:rPr lang="sk-SK" sz="1600" i="1" dirty="0" smtClean="0">
                <a:solidFill>
                  <a:srgbClr val="5B9BD5"/>
                </a:solidFill>
                <a:ea typeface="Verdana" panose="020B0604030504040204" pitchFamily="34" charset="0"/>
                <a:cs typeface="Times New Roman" panose="02020603050405020304" pitchFamily="18" charset="0"/>
              </a:rPr>
              <a:t>demonštratívne </a:t>
            </a:r>
            <a:r>
              <a:rPr lang="sk-SK" sz="1600" dirty="0" smtClean="0">
                <a:solidFill>
                  <a:prstClr val="black"/>
                </a:solidFill>
                <a:ea typeface="Verdana" panose="020B0604030504040204" pitchFamily="34" charset="0"/>
                <a:cs typeface="Times New Roman" panose="02020603050405020304" pitchFamily="18" charset="0"/>
              </a:rPr>
              <a:t>zákonodarca </a:t>
            </a:r>
            <a:r>
              <a:rPr lang="sk-SK" sz="1600" dirty="0">
                <a:solidFill>
                  <a:prstClr val="black"/>
                </a:solidFill>
                <a:ea typeface="Verdana" panose="020B0604030504040204" pitchFamily="34" charset="0"/>
                <a:cs typeface="Times New Roman" panose="02020603050405020304" pitchFamily="18" charset="0"/>
              </a:rPr>
              <a:t>umožňuje O/VO určiť aj iné spôsoby podmienok účasti, ako sú vyjadrené v odseku </a:t>
            </a:r>
            <a:r>
              <a:rPr lang="sk-SK" sz="1600" dirty="0" smtClean="0">
                <a:solidFill>
                  <a:prstClr val="black"/>
                </a:solidFill>
                <a:ea typeface="Verdana" panose="020B0604030504040204" pitchFamily="34" charset="0"/>
                <a:cs typeface="Times New Roman" panose="02020603050405020304" pitchFamily="18" charset="0"/>
              </a:rPr>
              <a:t>1, </a:t>
            </a:r>
            <a:r>
              <a:rPr lang="sk-SK" sz="1600" dirty="0">
                <a:solidFill>
                  <a:prstClr val="black"/>
                </a:solidFill>
                <a:ea typeface="Verdana" panose="020B0604030504040204" pitchFamily="34" charset="0"/>
                <a:cs typeface="Times New Roman" panose="02020603050405020304" pitchFamily="18" charset="0"/>
              </a:rPr>
              <a:t>ich nastavenie je úplne v kompetencii O/VO, pričom takto stanovené podmienky účasti musia rešpektovať princípy verejného obstarávania </a:t>
            </a:r>
            <a:r>
              <a:rPr lang="sk-SK" sz="1600" dirty="0">
                <a:solidFill>
                  <a:srgbClr val="000000"/>
                </a:solidFill>
                <a:ea typeface="Verdana" panose="020B0604030504040204" pitchFamily="34" charset="0"/>
                <a:cs typeface="Times New Roman" panose="02020603050405020304" pitchFamily="18" charset="0"/>
              </a:rPr>
              <a:t>(§ </a:t>
            </a:r>
            <a:r>
              <a:rPr lang="sk-SK" sz="1600" dirty="0" smtClean="0">
                <a:solidFill>
                  <a:srgbClr val="000000"/>
                </a:solidFill>
                <a:ea typeface="Verdana" panose="020B0604030504040204" pitchFamily="34" charset="0"/>
                <a:cs typeface="Times New Roman" panose="02020603050405020304" pitchFamily="18" charset="0"/>
              </a:rPr>
              <a:t>10 ods. 2 ZVO).</a:t>
            </a:r>
            <a:endParaRPr lang="sk-SK" sz="1600" dirty="0">
              <a:solidFill>
                <a:srgbClr val="000000"/>
              </a:solidFill>
              <a:ea typeface="Verdana" panose="020B0604030504040204" pitchFamily="34" charset="0"/>
              <a:cs typeface="Times New Roman" panose="02020603050405020304" pitchFamily="18" charset="0"/>
            </a:endParaRPr>
          </a:p>
          <a:p>
            <a:pPr algn="just"/>
            <a:r>
              <a:rPr lang="sk-SK" sz="1600" dirty="0">
                <a:solidFill>
                  <a:prstClr val="black"/>
                </a:solidFill>
                <a:ea typeface="Verdana" panose="020B0604030504040204" pitchFamily="34" charset="0"/>
                <a:cs typeface="Times New Roman" panose="02020603050405020304" pitchFamily="18" charset="0"/>
              </a:rPr>
              <a:t> § 38 ods. 5 ZVO - podmienky účasti týkajúce sa finančného a ekonomického postavenia uchádzača, resp. záujemcu </a:t>
            </a:r>
            <a:r>
              <a:rPr lang="sk-SK" sz="1600" u="sng" dirty="0">
                <a:solidFill>
                  <a:prstClr val="black"/>
                </a:solidFill>
                <a:ea typeface="Verdana" panose="020B0604030504040204" pitchFamily="34" charset="0"/>
                <a:cs typeface="Times New Roman" panose="02020603050405020304" pitchFamily="18" charset="0"/>
              </a:rPr>
              <a:t>musia byť: </a:t>
            </a:r>
          </a:p>
          <a:p>
            <a:pPr marL="0" lvl="0" indent="0" algn="just">
              <a:buNone/>
            </a:pPr>
            <a:r>
              <a:rPr lang="sk-SK" sz="1600" dirty="0">
                <a:solidFill>
                  <a:prstClr val="black"/>
                </a:solidFill>
                <a:ea typeface="Verdana" panose="020B0604030504040204" pitchFamily="34" charset="0"/>
                <a:cs typeface="Times New Roman" panose="02020603050405020304" pitchFamily="18" charset="0"/>
              </a:rPr>
              <a:t>   - </a:t>
            </a:r>
            <a:r>
              <a:rPr lang="sk-SK" sz="1600" b="1" dirty="0">
                <a:solidFill>
                  <a:prstClr val="black"/>
                </a:solidFill>
                <a:ea typeface="Verdana" panose="020B0604030504040204" pitchFamily="34" charset="0"/>
                <a:cs typeface="Times New Roman" panose="02020603050405020304" pitchFamily="18" charset="0"/>
              </a:rPr>
              <a:t>primerané</a:t>
            </a:r>
            <a:r>
              <a:rPr lang="sk-SK" sz="1600" dirty="0">
                <a:solidFill>
                  <a:prstClr val="black"/>
                </a:solidFill>
                <a:ea typeface="Verdana" panose="020B0604030504040204" pitchFamily="34" charset="0"/>
                <a:cs typeface="Times New Roman" panose="02020603050405020304" pitchFamily="18" charset="0"/>
              </a:rPr>
              <a:t> a</a:t>
            </a:r>
          </a:p>
          <a:p>
            <a:pPr marL="0" lvl="0" indent="0" algn="just">
              <a:buNone/>
            </a:pPr>
            <a:r>
              <a:rPr lang="sk-SK" sz="1600" dirty="0">
                <a:solidFill>
                  <a:prstClr val="black"/>
                </a:solidFill>
                <a:ea typeface="Verdana" panose="020B0604030504040204" pitchFamily="34" charset="0"/>
                <a:cs typeface="Times New Roman" panose="02020603050405020304" pitchFamily="18" charset="0"/>
              </a:rPr>
              <a:t>   - </a:t>
            </a:r>
            <a:r>
              <a:rPr lang="sk-SK" sz="1600" b="1" dirty="0">
                <a:solidFill>
                  <a:prstClr val="black"/>
                </a:solidFill>
                <a:ea typeface="Verdana" panose="020B0604030504040204" pitchFamily="34" charset="0"/>
                <a:cs typeface="Times New Roman" panose="02020603050405020304" pitchFamily="18" charset="0"/>
              </a:rPr>
              <a:t>musia súvisieť s predmetom zákazky alebo koncesie</a:t>
            </a:r>
            <a:r>
              <a:rPr lang="sk-SK" sz="1600" dirty="0">
                <a:solidFill>
                  <a:prstClr val="black"/>
                </a:solidFill>
                <a:ea typeface="Verdana" panose="020B0604030504040204" pitchFamily="34" charset="0"/>
                <a:cs typeface="Times New Roman" panose="02020603050405020304" pitchFamily="18" charset="0"/>
              </a:rPr>
              <a:t>.</a:t>
            </a:r>
            <a:r>
              <a:rPr lang="sk-SK" sz="1600" b="1" dirty="0">
                <a:solidFill>
                  <a:srgbClr val="FF0000"/>
                </a:solidFill>
                <a:ea typeface="Verdana" panose="020B0604030504040204" pitchFamily="34" charset="0"/>
                <a:cs typeface="Times New Roman" panose="02020603050405020304" pitchFamily="18" charset="0"/>
              </a:rPr>
              <a:t>          </a:t>
            </a:r>
            <a:r>
              <a:rPr lang="sk-SK" sz="1600" b="1" dirty="0" smtClean="0">
                <a:solidFill>
                  <a:srgbClr val="FF0000"/>
                </a:solidFill>
                <a:ea typeface="Verdana" panose="020B0604030504040204" pitchFamily="34" charset="0"/>
                <a:cs typeface="Times New Roman" panose="02020603050405020304" pitchFamily="18" charset="0"/>
              </a:rPr>
              <a:t>                                                        </a:t>
            </a:r>
            <a:endParaRPr lang="sk-SK" sz="1600" b="1" dirty="0">
              <a:solidFill>
                <a:srgbClr val="FF0000"/>
              </a:solidFill>
              <a:ea typeface="Verdana" panose="020B0604030504040204" pitchFamily="34" charset="0"/>
              <a:cs typeface="Times New Roman" panose="02020603050405020304" pitchFamily="18" charset="0"/>
            </a:endParaRPr>
          </a:p>
          <a:p>
            <a:pPr marL="0" lvl="0" indent="0">
              <a:buNone/>
            </a:pPr>
            <a:r>
              <a:rPr lang="sk-SK" sz="1600" b="1" dirty="0">
                <a:solidFill>
                  <a:srgbClr val="FF0000"/>
                </a:solidFill>
                <a:ea typeface="Verdana" panose="020B0604030504040204" pitchFamily="34" charset="0"/>
                <a:cs typeface="Times New Roman" panose="02020603050405020304" pitchFamily="18" charset="0"/>
              </a:rPr>
              <a:t>                                                                </a:t>
            </a:r>
            <a:endParaRPr lang="sk-SK" sz="1600" b="1" dirty="0" smtClean="0">
              <a:solidFill>
                <a:srgbClr val="FF0000"/>
              </a:solidFill>
              <a:ea typeface="Verdana" panose="020B0604030504040204" pitchFamily="34" charset="0"/>
              <a:cs typeface="Times New Roman" panose="02020603050405020304" pitchFamily="18" charset="0"/>
            </a:endParaRPr>
          </a:p>
          <a:p>
            <a:pPr marL="0" lvl="0" indent="0">
              <a:buNone/>
            </a:pPr>
            <a:r>
              <a:rPr lang="sk-SK" sz="1600" b="1" dirty="0" smtClean="0">
                <a:solidFill>
                  <a:srgbClr val="FF0000"/>
                </a:solidFill>
                <a:ea typeface="Verdana" panose="020B0604030504040204" pitchFamily="34" charset="0"/>
                <a:cs typeface="Times New Roman" panose="02020603050405020304" pitchFamily="18" charset="0"/>
              </a:rPr>
              <a:t>			             </a:t>
            </a:r>
            <a:r>
              <a:rPr lang="sk-SK" sz="1600" b="1" u="sng" dirty="0" smtClean="0">
                <a:solidFill>
                  <a:srgbClr val="FF0000"/>
                </a:solidFill>
                <a:ea typeface="Verdana" panose="020B0604030504040204" pitchFamily="34" charset="0"/>
                <a:cs typeface="Times New Roman" panose="02020603050405020304" pitchFamily="18" charset="0"/>
              </a:rPr>
              <a:t>Rozdiel</a:t>
            </a:r>
            <a:r>
              <a:rPr lang="sk-SK" sz="1600" b="1" u="sng" dirty="0">
                <a:solidFill>
                  <a:srgbClr val="FF0000"/>
                </a:solidFill>
                <a:ea typeface="Verdana" panose="020B0604030504040204" pitchFamily="34" charset="0"/>
                <a:cs typeface="Times New Roman" panose="02020603050405020304" pitchFamily="18" charset="0"/>
              </a:rPr>
              <a:t>:</a:t>
            </a:r>
          </a:p>
          <a:p>
            <a:pPr marL="0" lvl="0" indent="0">
              <a:buNone/>
            </a:pPr>
            <a:r>
              <a:rPr lang="sk-SK" sz="1600" dirty="0">
                <a:solidFill>
                  <a:prstClr val="black"/>
                </a:solidFill>
                <a:ea typeface="Verdana" panose="020B0604030504040204" pitchFamily="34" charset="0"/>
                <a:cs typeface="Times New Roman" panose="02020603050405020304" pitchFamily="18" charset="0"/>
              </a:rPr>
              <a:t>    -  </a:t>
            </a:r>
            <a:r>
              <a:rPr lang="sk-SK" sz="1600" u="sng" dirty="0">
                <a:solidFill>
                  <a:prstClr val="black"/>
                </a:solidFill>
                <a:ea typeface="Verdana" panose="020B0604030504040204" pitchFamily="34" charset="0"/>
                <a:cs typeface="Times New Roman" panose="02020603050405020304" pitchFamily="18" charset="0"/>
              </a:rPr>
              <a:t>osobné postavenie</a:t>
            </a:r>
            <a:r>
              <a:rPr lang="sk-SK" sz="1600" dirty="0">
                <a:solidFill>
                  <a:prstClr val="black"/>
                </a:solidFill>
                <a:ea typeface="Verdana" panose="020B0604030504040204" pitchFamily="34" charset="0"/>
                <a:cs typeface="Times New Roman" panose="02020603050405020304" pitchFamily="18" charset="0"/>
              </a:rPr>
              <a:t>,                                 </a:t>
            </a:r>
            <a:r>
              <a:rPr lang="sk-SK" sz="1600" b="1" dirty="0" smtClean="0">
                <a:solidFill>
                  <a:srgbClr val="FF0000"/>
                </a:solidFill>
                <a:ea typeface="Verdana" panose="020B0604030504040204" pitchFamily="34" charset="0"/>
                <a:cs typeface="Times New Roman" panose="02020603050405020304" pitchFamily="18" charset="0"/>
              </a:rPr>
              <a:t>x</a:t>
            </a:r>
            <a:r>
              <a:rPr lang="sk-SK" sz="1600" b="1" dirty="0" smtClean="0">
                <a:solidFill>
                  <a:prstClr val="black"/>
                </a:solidFill>
                <a:ea typeface="Verdana" panose="020B0604030504040204" pitchFamily="34" charset="0"/>
                <a:cs typeface="Times New Roman" panose="02020603050405020304" pitchFamily="18" charset="0"/>
              </a:rPr>
              <a:t>  </a:t>
            </a:r>
            <a:r>
              <a:rPr lang="sk-SK" sz="1600" dirty="0" smtClean="0">
                <a:solidFill>
                  <a:prstClr val="black"/>
                </a:solidFill>
                <a:ea typeface="Verdana" panose="020B0604030504040204" pitchFamily="34" charset="0"/>
                <a:cs typeface="Times New Roman" panose="02020603050405020304" pitchFamily="18" charset="0"/>
              </a:rPr>
              <a:t>                  </a:t>
            </a:r>
            <a:r>
              <a:rPr lang="sk-SK" sz="1600" dirty="0">
                <a:solidFill>
                  <a:prstClr val="black"/>
                </a:solidFill>
                <a:ea typeface="Verdana" panose="020B0604030504040204" pitchFamily="34" charset="0"/>
                <a:cs typeface="Times New Roman" panose="02020603050405020304" pitchFamily="18" charset="0"/>
              </a:rPr>
              <a:t>- </a:t>
            </a:r>
            <a:r>
              <a:rPr lang="sk-SK" sz="1600" u="sng" dirty="0">
                <a:solidFill>
                  <a:prstClr val="black"/>
                </a:solidFill>
                <a:ea typeface="Verdana" panose="020B0604030504040204" pitchFamily="34" charset="0"/>
                <a:cs typeface="Times New Roman" panose="02020603050405020304" pitchFamily="18" charset="0"/>
              </a:rPr>
              <a:t>finančné a ekonomické postavenie</a:t>
            </a:r>
          </a:p>
          <a:p>
            <a:pPr marL="0" lvl="0" indent="0">
              <a:buNone/>
            </a:pPr>
            <a:r>
              <a:rPr lang="sk-SK" sz="1600" dirty="0">
                <a:solidFill>
                  <a:prstClr val="black"/>
                </a:solidFill>
                <a:ea typeface="Verdana" panose="020B0604030504040204" pitchFamily="34" charset="0"/>
                <a:cs typeface="Times New Roman" panose="02020603050405020304" pitchFamily="18" charset="0"/>
              </a:rPr>
              <a:t>    -  </a:t>
            </a:r>
            <a:r>
              <a:rPr lang="sk-SK" sz="1600" u="sng" dirty="0">
                <a:solidFill>
                  <a:prstClr val="black"/>
                </a:solidFill>
                <a:ea typeface="Verdana" panose="020B0604030504040204" pitchFamily="34" charset="0"/>
                <a:cs typeface="Times New Roman" panose="02020603050405020304" pitchFamily="18" charset="0"/>
              </a:rPr>
              <a:t>technická spôsobilosť alebo </a:t>
            </a:r>
            <a:endParaRPr lang="sk-SK" sz="1600" u="sng" dirty="0" smtClean="0">
              <a:solidFill>
                <a:prstClr val="black"/>
              </a:solidFill>
              <a:ea typeface="Verdana" panose="020B0604030504040204" pitchFamily="34" charset="0"/>
              <a:cs typeface="Times New Roman" panose="02020603050405020304" pitchFamily="18" charset="0"/>
            </a:endParaRPr>
          </a:p>
          <a:p>
            <a:pPr marL="0" lvl="0" indent="0">
              <a:buNone/>
            </a:pPr>
            <a:r>
              <a:rPr lang="sk-SK" sz="1600" dirty="0" smtClean="0">
                <a:solidFill>
                  <a:prstClr val="black"/>
                </a:solidFill>
                <a:ea typeface="Verdana" panose="020B0604030504040204" pitchFamily="34" charset="0"/>
                <a:cs typeface="Times New Roman" panose="02020603050405020304" pitchFamily="18" charset="0"/>
              </a:rPr>
              <a:t>       </a:t>
            </a:r>
            <a:r>
              <a:rPr lang="sk-SK" sz="1600" u="sng" dirty="0" smtClean="0">
                <a:solidFill>
                  <a:prstClr val="black"/>
                </a:solidFill>
                <a:ea typeface="Verdana" panose="020B0604030504040204" pitchFamily="34" charset="0"/>
                <a:cs typeface="Times New Roman" panose="02020603050405020304" pitchFamily="18" charset="0"/>
              </a:rPr>
              <a:t>odborná </a:t>
            </a:r>
            <a:r>
              <a:rPr lang="sk-SK" sz="1600" u="sng" dirty="0">
                <a:solidFill>
                  <a:prstClr val="black"/>
                </a:solidFill>
                <a:ea typeface="Verdana" panose="020B0604030504040204" pitchFamily="34" charset="0"/>
                <a:cs typeface="Times New Roman" panose="02020603050405020304" pitchFamily="18" charset="0"/>
              </a:rPr>
              <a:t>spôsobilosť                                            </a:t>
            </a:r>
          </a:p>
          <a:p>
            <a:pPr marL="0" indent="0">
              <a:buNone/>
            </a:pPr>
            <a:r>
              <a:rPr lang="sk-SK" sz="1600" dirty="0">
                <a:solidFill>
                  <a:prstClr val="black"/>
                </a:solidFill>
                <a:ea typeface="Verdana" panose="020B0604030504040204" pitchFamily="34" charset="0"/>
                <a:cs typeface="Times New Roman" panose="02020603050405020304" pitchFamily="18" charset="0"/>
              </a:rPr>
              <a:t>                                                                                                                           </a:t>
            </a:r>
            <a:r>
              <a:rPr lang="sk-SK" sz="1600" dirty="0" smtClean="0">
                <a:solidFill>
                  <a:prstClr val="black"/>
                </a:solidFill>
                <a:ea typeface="Verdana" panose="020B0604030504040204" pitchFamily="34" charset="0"/>
                <a:cs typeface="Times New Roman" panose="02020603050405020304" pitchFamily="18" charset="0"/>
              </a:rPr>
              <a:t> 	     	</a:t>
            </a:r>
            <a:r>
              <a:rPr lang="sk-SK" sz="1600" b="1" dirty="0" smtClean="0">
                <a:solidFill>
                  <a:prstClr val="black"/>
                </a:solidFill>
                <a:ea typeface="Verdana" panose="020B0604030504040204" pitchFamily="34" charset="0"/>
                <a:cs typeface="Times New Roman" panose="02020603050405020304" pitchFamily="18" charset="0"/>
              </a:rPr>
              <a:t>taxatívne				</a:t>
            </a:r>
            <a:r>
              <a:rPr lang="sk-SK" sz="1600" b="1" dirty="0">
                <a:solidFill>
                  <a:prstClr val="black"/>
                </a:solidFill>
                <a:ea typeface="Verdana" panose="020B0604030504040204" pitchFamily="34" charset="0"/>
                <a:cs typeface="Times New Roman" panose="02020603050405020304" pitchFamily="18" charset="0"/>
              </a:rPr>
              <a:t>     </a:t>
            </a:r>
            <a:r>
              <a:rPr lang="sk-SK" sz="1600" b="1" dirty="0" smtClean="0">
                <a:solidFill>
                  <a:prstClr val="black"/>
                </a:solidFill>
                <a:ea typeface="Verdana" panose="020B0604030504040204" pitchFamily="34" charset="0"/>
                <a:cs typeface="Times New Roman" panose="02020603050405020304" pitchFamily="18" charset="0"/>
              </a:rPr>
              <a:t>             </a:t>
            </a:r>
            <a:r>
              <a:rPr lang="sk-SK" sz="1600" b="1" dirty="0">
                <a:solidFill>
                  <a:prstClr val="black"/>
                </a:solidFill>
                <a:ea typeface="Verdana" panose="020B0604030504040204" pitchFamily="34" charset="0"/>
                <a:cs typeface="Times New Roman" panose="02020603050405020304" pitchFamily="18" charset="0"/>
              </a:rPr>
              <a:t>demonštratívne</a:t>
            </a:r>
          </a:p>
          <a:p>
            <a:pPr algn="just">
              <a:lnSpc>
                <a:spcPct val="150000"/>
              </a:lnSpc>
            </a:pPr>
            <a:endParaRPr lang="sk-SK" sz="1100" dirty="0">
              <a:ea typeface="Verdana" panose="020B0604030504040204" pitchFamily="34" charset="0"/>
            </a:endParaRPr>
          </a:p>
        </p:txBody>
      </p:sp>
      <p:pic>
        <p:nvPicPr>
          <p:cNvPr id="4" name="Obrázok 3"/>
          <p:cNvPicPr>
            <a:picLocks noChangeAspect="1"/>
          </p:cNvPicPr>
          <p:nvPr/>
        </p:nvPicPr>
        <p:blipFill>
          <a:blip r:embed="rId2"/>
          <a:stretch>
            <a:fillRect/>
          </a:stretch>
        </p:blipFill>
        <p:spPr>
          <a:xfrm>
            <a:off x="3058763" y="4527499"/>
            <a:ext cx="495108" cy="558122"/>
          </a:xfrm>
          <a:prstGeom prst="rect">
            <a:avLst/>
          </a:prstGeom>
        </p:spPr>
      </p:pic>
    </p:spTree>
    <p:extLst>
      <p:ext uri="{BB962C8B-B14F-4D97-AF65-F5344CB8AC3E}">
        <p14:creationId xmlns:p14="http://schemas.microsoft.com/office/powerpoint/2010/main" val="4023414274"/>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845620" y="2926026"/>
            <a:ext cx="5452761" cy="1005949"/>
          </a:xfrm>
        </p:spPr>
        <p:txBody>
          <a:bodyPr/>
          <a:lstStyle/>
          <a:p>
            <a:r>
              <a:rPr lang="sk-SK" sz="7200" b="1" dirty="0" smtClean="0"/>
              <a:t>Zmena zmluvy</a:t>
            </a:r>
            <a:endParaRPr lang="sk-SK" sz="7200" b="1" dirty="0"/>
          </a:p>
        </p:txBody>
      </p:sp>
    </p:spTree>
    <p:extLst>
      <p:ext uri="{BB962C8B-B14F-4D97-AF65-F5344CB8AC3E}">
        <p14:creationId xmlns:p14="http://schemas.microsoft.com/office/powerpoint/2010/main" val="4086818468"/>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sz="4000" b="1" dirty="0" smtClean="0"/>
              <a:t>§ 18 - Zmena zmluvy</a:t>
            </a:r>
            <a:endParaRPr lang="sk-SK" sz="4000" b="1" dirty="0"/>
          </a:p>
        </p:txBody>
      </p:sp>
      <p:sp>
        <p:nvSpPr>
          <p:cNvPr id="3" name="Zástupný objekt pre obsah 2"/>
          <p:cNvSpPr>
            <a:spLocks noGrp="1"/>
          </p:cNvSpPr>
          <p:nvPr>
            <p:ph idx="1"/>
          </p:nvPr>
        </p:nvSpPr>
        <p:spPr>
          <a:xfrm>
            <a:off x="628650" y="1906656"/>
            <a:ext cx="7886700" cy="4164274"/>
          </a:xfrm>
        </p:spPr>
        <p:txBody>
          <a:bodyPr/>
          <a:lstStyle/>
          <a:p>
            <a:pPr>
              <a:lnSpc>
                <a:spcPct val="100000"/>
              </a:lnSpc>
              <a:spcAft>
                <a:spcPts val="600"/>
              </a:spcAft>
            </a:pPr>
            <a:r>
              <a:rPr lang="sk-SK" sz="2400" dirty="0"/>
              <a:t>Zmena zmluvy na základe pravidiel v nej stanovených </a:t>
            </a:r>
            <a:endParaRPr lang="sk-SK" sz="2400" dirty="0" smtClean="0"/>
          </a:p>
          <a:p>
            <a:pPr>
              <a:lnSpc>
                <a:spcPct val="100000"/>
              </a:lnSpc>
              <a:spcAft>
                <a:spcPts val="600"/>
              </a:spcAft>
            </a:pPr>
            <a:r>
              <a:rPr lang="sk-SK" sz="2400" dirty="0"/>
              <a:t>Zmena zmluvy v prípade potreby doplňujúcich tovarov, stavebných prác alebo </a:t>
            </a:r>
            <a:r>
              <a:rPr lang="sk-SK" sz="2400" dirty="0" smtClean="0"/>
              <a:t>služieb</a:t>
            </a:r>
          </a:p>
          <a:p>
            <a:pPr>
              <a:lnSpc>
                <a:spcPct val="100000"/>
              </a:lnSpc>
              <a:spcAft>
                <a:spcPts val="600"/>
              </a:spcAft>
            </a:pPr>
            <a:r>
              <a:rPr lang="sk-SK" sz="2400" dirty="0"/>
              <a:t>Zmena zmluvy na základe nepredvídateľných </a:t>
            </a:r>
            <a:r>
              <a:rPr lang="sk-SK" sz="2400" dirty="0" smtClean="0"/>
              <a:t>okolností</a:t>
            </a:r>
          </a:p>
          <a:p>
            <a:pPr>
              <a:lnSpc>
                <a:spcPct val="100000"/>
              </a:lnSpc>
              <a:spcAft>
                <a:spcPts val="600"/>
              </a:spcAft>
            </a:pPr>
            <a:r>
              <a:rPr lang="sk-SK" sz="2400" dirty="0"/>
              <a:t>Zmena subjektu </a:t>
            </a:r>
            <a:r>
              <a:rPr lang="sk-SK" sz="2400" dirty="0" smtClean="0"/>
              <a:t>dodávateľa</a:t>
            </a:r>
          </a:p>
          <a:p>
            <a:pPr>
              <a:lnSpc>
                <a:spcPct val="100000"/>
              </a:lnSpc>
              <a:spcAft>
                <a:spcPts val="600"/>
              </a:spcAft>
            </a:pPr>
            <a:r>
              <a:rPr lang="sk-SK" sz="2400" dirty="0"/>
              <a:t>Zmena zmluvy nepodstatným </a:t>
            </a:r>
            <a:r>
              <a:rPr lang="sk-SK" sz="2400" dirty="0" smtClean="0"/>
              <a:t>spôsobom</a:t>
            </a:r>
          </a:p>
          <a:p>
            <a:pPr>
              <a:lnSpc>
                <a:spcPct val="100000"/>
              </a:lnSpc>
              <a:spcAft>
                <a:spcPts val="600"/>
              </a:spcAft>
            </a:pPr>
            <a:r>
              <a:rPr lang="pl-PL" sz="2400" dirty="0"/>
              <a:t>Zmena zmluvy v malom rozsahu</a:t>
            </a:r>
            <a:endParaRPr lang="sk-SK" sz="2400" dirty="0"/>
          </a:p>
        </p:txBody>
      </p:sp>
    </p:spTree>
    <p:extLst>
      <p:ext uri="{BB962C8B-B14F-4D97-AF65-F5344CB8AC3E}">
        <p14:creationId xmlns:p14="http://schemas.microsoft.com/office/powerpoint/2010/main" val="2241242919"/>
      </p:ext>
    </p:extLst>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lnSpc>
                <a:spcPct val="100000"/>
              </a:lnSpc>
              <a:spcAft>
                <a:spcPts val="600"/>
              </a:spcAft>
            </a:pPr>
            <a:r>
              <a:rPr lang="sk-SK" sz="2800" b="1" dirty="0"/>
              <a:t>Zmena zmluvy na základe pravidiel v nej stanovených </a:t>
            </a:r>
            <a:r>
              <a:rPr lang="sk-SK" sz="2800" b="1" dirty="0" smtClean="0"/>
              <a:t/>
            </a:r>
            <a:br>
              <a:rPr lang="sk-SK" sz="2800" b="1" dirty="0" smtClean="0"/>
            </a:br>
            <a:r>
              <a:rPr lang="sk-SK" sz="2000" b="1" dirty="0" smtClean="0">
                <a:solidFill>
                  <a:srgbClr val="002060"/>
                </a:solidFill>
              </a:rPr>
              <a:t>§ 18 ods. 1 </a:t>
            </a:r>
            <a:r>
              <a:rPr lang="sk-SK" sz="2000" b="1" dirty="0" err="1" smtClean="0">
                <a:solidFill>
                  <a:srgbClr val="002060"/>
                </a:solidFill>
              </a:rPr>
              <a:t>písm</a:t>
            </a:r>
            <a:r>
              <a:rPr lang="sk-SK" sz="2000" b="1" dirty="0" smtClean="0">
                <a:solidFill>
                  <a:srgbClr val="002060"/>
                </a:solidFill>
              </a:rPr>
              <a:t> a)</a:t>
            </a:r>
            <a:endParaRPr lang="sk-SK" sz="2000" b="1" dirty="0">
              <a:solidFill>
                <a:srgbClr val="002060"/>
              </a:solidFill>
            </a:endParaRPr>
          </a:p>
        </p:txBody>
      </p:sp>
      <p:sp>
        <p:nvSpPr>
          <p:cNvPr id="3" name="Zástupný objekt pre obsah 2"/>
          <p:cNvSpPr>
            <a:spLocks noGrp="1"/>
          </p:cNvSpPr>
          <p:nvPr>
            <p:ph idx="1"/>
          </p:nvPr>
        </p:nvSpPr>
        <p:spPr/>
        <p:txBody>
          <a:bodyPr/>
          <a:lstStyle/>
          <a:p>
            <a:pPr>
              <a:lnSpc>
                <a:spcPct val="150000"/>
              </a:lnSpc>
            </a:pPr>
            <a:r>
              <a:rPr lang="pl-PL" sz="2400" dirty="0" smtClean="0"/>
              <a:t>Jasné</a:t>
            </a:r>
            <a:r>
              <a:rPr lang="pl-PL" sz="2400" dirty="0"/>
              <a:t>, presné a jednoznačné </a:t>
            </a:r>
            <a:r>
              <a:rPr lang="pl-PL" sz="2400" dirty="0" smtClean="0"/>
              <a:t>podmienky</a:t>
            </a:r>
          </a:p>
          <a:p>
            <a:pPr>
              <a:lnSpc>
                <a:spcPct val="150000"/>
              </a:lnSpc>
            </a:pPr>
            <a:r>
              <a:rPr lang="pl-PL" sz="2400" dirty="0" smtClean="0"/>
              <a:t>Nesmie sa meniť charakter zmluvy</a:t>
            </a:r>
            <a:endParaRPr lang="pl-PL" sz="2400" dirty="0"/>
          </a:p>
          <a:p>
            <a:pPr>
              <a:lnSpc>
                <a:spcPct val="150000"/>
              </a:lnSpc>
            </a:pPr>
            <a:r>
              <a:rPr lang="sk-SK" sz="2400" dirty="0"/>
              <a:t>Indexácia / inflačná doložka</a:t>
            </a:r>
          </a:p>
          <a:p>
            <a:pPr lvl="1">
              <a:lnSpc>
                <a:spcPct val="150000"/>
              </a:lnSpc>
            </a:pPr>
            <a:r>
              <a:rPr lang="sk-SK" sz="2000" dirty="0"/>
              <a:t>Nástroje na  výpočet poskytuje </a:t>
            </a:r>
            <a:r>
              <a:rPr lang="sk-SK" sz="2000" dirty="0">
                <a:hlinkClick r:id="rId2"/>
              </a:rPr>
              <a:t>štatistický úrad </a:t>
            </a:r>
            <a:r>
              <a:rPr lang="sk-SK" sz="2000" dirty="0"/>
              <a:t>alebo </a:t>
            </a:r>
            <a:r>
              <a:rPr lang="sk-SK" sz="2000" dirty="0">
                <a:hlinkClick r:id="rId3"/>
              </a:rPr>
              <a:t>Ministerstvo dopravy</a:t>
            </a:r>
            <a:r>
              <a:rPr lang="sk-SK" sz="2000" dirty="0"/>
              <a:t> </a:t>
            </a:r>
            <a:r>
              <a:rPr lang="sk-SK" sz="2000" dirty="0" smtClean="0"/>
              <a:t>(pre stavby)</a:t>
            </a:r>
          </a:p>
          <a:p>
            <a:pPr>
              <a:lnSpc>
                <a:spcPct val="150000"/>
              </a:lnSpc>
            </a:pPr>
            <a:r>
              <a:rPr lang="sk-SK" sz="2400" dirty="0" smtClean="0">
                <a:hlinkClick r:id="rId4"/>
              </a:rPr>
              <a:t>Datacube-tabuľky indexov cien rôznych tovarov</a:t>
            </a:r>
            <a:endParaRPr lang="sk-SK" dirty="0"/>
          </a:p>
          <a:p>
            <a:pPr>
              <a:lnSpc>
                <a:spcPct val="100000"/>
              </a:lnSpc>
            </a:pPr>
            <a:endParaRPr lang="sk-SK" dirty="0"/>
          </a:p>
          <a:p>
            <a:endParaRPr lang="sk-SK" dirty="0"/>
          </a:p>
        </p:txBody>
      </p:sp>
    </p:spTree>
    <p:extLst>
      <p:ext uri="{BB962C8B-B14F-4D97-AF65-F5344CB8AC3E}">
        <p14:creationId xmlns:p14="http://schemas.microsoft.com/office/powerpoint/2010/main" val="4188192813"/>
      </p:ext>
    </p:extLst>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sz="2800" b="1" dirty="0"/>
              <a:t>Zmena zmluvy v prípade potreby doplňujúcich tovarov, stavebných prác alebo </a:t>
            </a:r>
            <a:r>
              <a:rPr lang="sk-SK" sz="2800" b="1" dirty="0" smtClean="0"/>
              <a:t>služieb   </a:t>
            </a:r>
            <a:br>
              <a:rPr lang="sk-SK" sz="2800" b="1" dirty="0" smtClean="0"/>
            </a:br>
            <a:r>
              <a:rPr lang="sk-SK" sz="2000" b="1" dirty="0" smtClean="0">
                <a:solidFill>
                  <a:srgbClr val="002060"/>
                </a:solidFill>
              </a:rPr>
              <a:t>§ 18 ods. 1 písm. b)</a:t>
            </a:r>
            <a:endParaRPr lang="sk-SK" sz="2000" b="1" dirty="0">
              <a:solidFill>
                <a:srgbClr val="002060"/>
              </a:solidFill>
            </a:endParaRPr>
          </a:p>
        </p:txBody>
      </p:sp>
      <p:sp>
        <p:nvSpPr>
          <p:cNvPr id="3" name="Zástupný objekt pre obsah 2"/>
          <p:cNvSpPr>
            <a:spLocks noGrp="1"/>
          </p:cNvSpPr>
          <p:nvPr>
            <p:ph idx="1"/>
          </p:nvPr>
        </p:nvSpPr>
        <p:spPr>
          <a:xfrm>
            <a:off x="628650" y="2161285"/>
            <a:ext cx="7886700" cy="3435069"/>
          </a:xfrm>
        </p:spPr>
        <p:txBody>
          <a:bodyPr/>
          <a:lstStyle/>
          <a:p>
            <a:pPr>
              <a:lnSpc>
                <a:spcPct val="150000"/>
              </a:lnSpc>
            </a:pPr>
            <a:r>
              <a:rPr lang="sk-SK" sz="2000" dirty="0"/>
              <a:t>doplňujúci tovar, služba alebo stavebné práce sú </a:t>
            </a:r>
            <a:r>
              <a:rPr lang="sk-SK" sz="2000" u="sng" dirty="0"/>
              <a:t>nevyhnutné</a:t>
            </a:r>
            <a:r>
              <a:rPr lang="sk-SK" sz="2000" dirty="0"/>
              <a:t>,</a:t>
            </a:r>
          </a:p>
          <a:p>
            <a:pPr>
              <a:lnSpc>
                <a:spcPct val="150000"/>
              </a:lnSpc>
            </a:pPr>
            <a:r>
              <a:rPr lang="sk-SK" sz="2000" dirty="0" smtClean="0"/>
              <a:t>poskytne </a:t>
            </a:r>
            <a:r>
              <a:rPr lang="sk-SK" sz="2000" dirty="0"/>
              <a:t>ich </a:t>
            </a:r>
            <a:r>
              <a:rPr lang="sk-SK" sz="2000" u="sng" dirty="0"/>
              <a:t>pôvodný</a:t>
            </a:r>
            <a:r>
              <a:rPr lang="sk-SK" sz="2000" dirty="0"/>
              <a:t> dodávateľ,</a:t>
            </a:r>
          </a:p>
          <a:p>
            <a:pPr>
              <a:lnSpc>
                <a:spcPct val="150000"/>
              </a:lnSpc>
            </a:pPr>
            <a:r>
              <a:rPr lang="sk-SK" sz="2000" u="sng" dirty="0" smtClean="0"/>
              <a:t>zmena </a:t>
            </a:r>
            <a:r>
              <a:rPr lang="sk-SK" sz="2000" u="sng" dirty="0"/>
              <a:t>pôvodného </a:t>
            </a:r>
            <a:r>
              <a:rPr lang="sk-SK" sz="2000" dirty="0"/>
              <a:t>dodávateľa </a:t>
            </a:r>
            <a:r>
              <a:rPr lang="sk-SK" sz="2000" u="sng" dirty="0"/>
              <a:t>nie je možná </a:t>
            </a:r>
            <a:r>
              <a:rPr lang="sk-SK" sz="2000" dirty="0"/>
              <a:t>z ekonomických alebo technických </a:t>
            </a:r>
            <a:endParaRPr lang="sk-SK" sz="2000" dirty="0" smtClean="0"/>
          </a:p>
          <a:p>
            <a:pPr>
              <a:lnSpc>
                <a:spcPct val="150000"/>
              </a:lnSpc>
            </a:pPr>
            <a:r>
              <a:rPr lang="sk-SK" sz="2000" dirty="0" smtClean="0"/>
              <a:t>zmena </a:t>
            </a:r>
            <a:r>
              <a:rPr lang="sk-SK" sz="2000" dirty="0"/>
              <a:t>dodávateľa </a:t>
            </a:r>
            <a:r>
              <a:rPr lang="sk-SK" sz="2000" u="sng" dirty="0"/>
              <a:t>spôsobí </a:t>
            </a:r>
            <a:r>
              <a:rPr lang="sk-SK" sz="2000" u="sng" dirty="0" smtClean="0"/>
              <a:t>významné ťažkosti </a:t>
            </a:r>
            <a:r>
              <a:rPr lang="sk-SK" sz="2000" dirty="0"/>
              <a:t>alebo podstatnú duplicitu </a:t>
            </a:r>
            <a:r>
              <a:rPr lang="sk-SK" sz="2000" dirty="0" smtClean="0"/>
              <a:t>nákladov</a:t>
            </a:r>
            <a:endParaRPr lang="sk-SK" sz="2000" dirty="0"/>
          </a:p>
        </p:txBody>
      </p:sp>
    </p:spTree>
    <p:extLst>
      <p:ext uri="{BB962C8B-B14F-4D97-AF65-F5344CB8AC3E}">
        <p14:creationId xmlns:p14="http://schemas.microsoft.com/office/powerpoint/2010/main" val="3825026243"/>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sz="2800" b="1" dirty="0"/>
              <a:t>Zmena zmluvy na základe nepredvídateľných </a:t>
            </a:r>
            <a:r>
              <a:rPr lang="sk-SK" sz="2800" b="1" dirty="0" smtClean="0"/>
              <a:t>okolností</a:t>
            </a:r>
            <a:br>
              <a:rPr lang="sk-SK" sz="2800" b="1" dirty="0" smtClean="0"/>
            </a:br>
            <a:r>
              <a:rPr lang="sk-SK" sz="2000" b="1" dirty="0">
                <a:solidFill>
                  <a:srgbClr val="002060"/>
                </a:solidFill>
              </a:rPr>
              <a:t>§ 18 ods. 1 písm. </a:t>
            </a:r>
            <a:r>
              <a:rPr lang="sk-SK" sz="2000" b="1" dirty="0" smtClean="0">
                <a:solidFill>
                  <a:srgbClr val="002060"/>
                </a:solidFill>
              </a:rPr>
              <a:t>c)</a:t>
            </a:r>
            <a:endParaRPr lang="sk-SK" sz="2000" b="1" dirty="0"/>
          </a:p>
        </p:txBody>
      </p:sp>
      <p:sp>
        <p:nvSpPr>
          <p:cNvPr id="3" name="Zástupný objekt pre obsah 2"/>
          <p:cNvSpPr>
            <a:spLocks noGrp="1"/>
          </p:cNvSpPr>
          <p:nvPr>
            <p:ph idx="1"/>
          </p:nvPr>
        </p:nvSpPr>
        <p:spPr/>
        <p:txBody>
          <a:bodyPr/>
          <a:lstStyle/>
          <a:p>
            <a:pPr>
              <a:lnSpc>
                <a:spcPct val="150000"/>
              </a:lnSpc>
            </a:pPr>
            <a:r>
              <a:rPr lang="sk-SK" sz="2000" dirty="0" smtClean="0"/>
              <a:t>potreba </a:t>
            </a:r>
            <a:r>
              <a:rPr lang="sk-SK" sz="2000" dirty="0"/>
              <a:t>zmeny vyplynula z okolností, ktoré </a:t>
            </a:r>
            <a:r>
              <a:rPr lang="sk-SK" sz="2000" dirty="0" smtClean="0"/>
              <a:t>VO nemohol </a:t>
            </a:r>
            <a:r>
              <a:rPr lang="sk-SK" sz="2000" dirty="0"/>
              <a:t>pri vynaložení náležitej starostlivosti predvídať,</a:t>
            </a:r>
          </a:p>
          <a:p>
            <a:pPr>
              <a:lnSpc>
                <a:spcPct val="150000"/>
              </a:lnSpc>
            </a:pPr>
            <a:r>
              <a:rPr lang="sk-SK" sz="2000" dirty="0" smtClean="0"/>
              <a:t>zmenou </a:t>
            </a:r>
            <a:r>
              <a:rPr lang="sk-SK" sz="2000" dirty="0"/>
              <a:t>sa nemení charakter zmluvy,</a:t>
            </a:r>
          </a:p>
          <a:p>
            <a:pPr>
              <a:lnSpc>
                <a:spcPct val="150000"/>
              </a:lnSpc>
            </a:pPr>
            <a:r>
              <a:rPr lang="sk-SK" sz="2000" dirty="0" smtClean="0"/>
              <a:t>zmenou </a:t>
            </a:r>
            <a:r>
              <a:rPr lang="sk-SK" sz="2000" dirty="0"/>
              <a:t>nemôže dôjsť k navýšeniu hodnoty plnenia o viac ako 50 % </a:t>
            </a:r>
            <a:r>
              <a:rPr lang="sk-SK" sz="2000" dirty="0" smtClean="0"/>
              <a:t>hodnoty pôvodnej </a:t>
            </a:r>
            <a:r>
              <a:rPr lang="sk-SK" sz="2000" dirty="0"/>
              <a:t>zmluvy</a:t>
            </a:r>
            <a:r>
              <a:rPr lang="sk-SK" sz="2000" dirty="0" smtClean="0"/>
              <a:t>.</a:t>
            </a:r>
            <a:r>
              <a:rPr lang="sk-SK" sz="2000" dirty="0">
                <a:hlinkClick r:id="rId2"/>
              </a:rPr>
              <a:t> </a:t>
            </a:r>
            <a:endParaRPr lang="sk-SK" sz="2000" dirty="0" smtClean="0">
              <a:hlinkClick r:id="rId2"/>
            </a:endParaRPr>
          </a:p>
          <a:p>
            <a:pPr>
              <a:lnSpc>
                <a:spcPct val="150000"/>
              </a:lnSpc>
            </a:pPr>
            <a:r>
              <a:rPr lang="sk-SK" sz="2000" dirty="0" smtClean="0">
                <a:hlinkClick r:id="rId2"/>
              </a:rPr>
              <a:t>Všeobecné </a:t>
            </a:r>
            <a:r>
              <a:rPr lang="sk-SK" sz="2000" dirty="0">
                <a:hlinkClick r:id="rId2"/>
              </a:rPr>
              <a:t>metodické usmernenie č.6-2022 zo dňa 16.05.2022</a:t>
            </a:r>
            <a:endParaRPr lang="sk-SK" sz="2000" dirty="0"/>
          </a:p>
          <a:p>
            <a:pPr>
              <a:lnSpc>
                <a:spcPct val="150000"/>
              </a:lnSpc>
            </a:pPr>
            <a:endParaRPr lang="sk-SK" sz="2000" dirty="0"/>
          </a:p>
        </p:txBody>
      </p:sp>
    </p:spTree>
    <p:extLst>
      <p:ext uri="{BB962C8B-B14F-4D97-AF65-F5344CB8AC3E}">
        <p14:creationId xmlns:p14="http://schemas.microsoft.com/office/powerpoint/2010/main" val="3514775669"/>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sz="2800" b="1" dirty="0"/>
              <a:t>Zmena zmluvy na základe nepredvídateľných </a:t>
            </a:r>
            <a:r>
              <a:rPr lang="sk-SK" sz="2800" b="1" dirty="0" smtClean="0"/>
              <a:t>okolností</a:t>
            </a:r>
            <a:br>
              <a:rPr lang="sk-SK" sz="2800" b="1" dirty="0" smtClean="0"/>
            </a:br>
            <a:r>
              <a:rPr lang="sk-SK" sz="2000" b="1" dirty="0">
                <a:solidFill>
                  <a:srgbClr val="002060"/>
                </a:solidFill>
              </a:rPr>
              <a:t>§ 18 ods. 1 písm. </a:t>
            </a:r>
            <a:r>
              <a:rPr lang="sk-SK" sz="2000" b="1" dirty="0" smtClean="0">
                <a:solidFill>
                  <a:srgbClr val="002060"/>
                </a:solidFill>
              </a:rPr>
              <a:t>c)</a:t>
            </a:r>
            <a:endParaRPr lang="sk-SK" sz="2000" b="1" dirty="0"/>
          </a:p>
        </p:txBody>
      </p:sp>
      <p:sp>
        <p:nvSpPr>
          <p:cNvPr id="3" name="Zástupný objekt pre obsah 2"/>
          <p:cNvSpPr>
            <a:spLocks noGrp="1"/>
          </p:cNvSpPr>
          <p:nvPr>
            <p:ph idx="1"/>
          </p:nvPr>
        </p:nvSpPr>
        <p:spPr/>
        <p:txBody>
          <a:bodyPr/>
          <a:lstStyle/>
          <a:p>
            <a:pPr>
              <a:lnSpc>
                <a:spcPct val="150000"/>
              </a:lnSpc>
            </a:pPr>
            <a:r>
              <a:rPr lang="sk-SK" sz="2000" b="1" dirty="0" smtClean="0"/>
              <a:t>Rozsudok </a:t>
            </a:r>
            <a:r>
              <a:rPr lang="sk-SK" sz="2000" b="1" dirty="0"/>
              <a:t>Najvyššieho súdu </a:t>
            </a:r>
            <a:r>
              <a:rPr lang="sk-SK" sz="2000" dirty="0"/>
              <a:t>Slovenskej republiky z 28. februára 2017, </a:t>
            </a:r>
            <a:r>
              <a:rPr lang="sk-SK" sz="2000" dirty="0" err="1"/>
              <a:t>sp</a:t>
            </a:r>
            <a:r>
              <a:rPr lang="sk-SK" sz="2000" dirty="0"/>
              <a:t>. zn. </a:t>
            </a:r>
            <a:r>
              <a:rPr lang="sk-SK" sz="2000" b="1" dirty="0"/>
              <a:t>5 </a:t>
            </a:r>
            <a:r>
              <a:rPr lang="sk-SK" sz="2000" b="1" dirty="0" err="1"/>
              <a:t>Sžf</a:t>
            </a:r>
            <a:r>
              <a:rPr lang="sk-SK" sz="2000" b="1" dirty="0"/>
              <a:t> </a:t>
            </a:r>
            <a:r>
              <a:rPr lang="sk-SK" sz="2000" b="1" dirty="0" smtClean="0"/>
              <a:t>51/2015  </a:t>
            </a:r>
            <a:r>
              <a:rPr lang="sk-SK" sz="2000" dirty="0" smtClean="0"/>
              <a:t>stanovil čo sa považuje za </a:t>
            </a:r>
            <a:r>
              <a:rPr lang="sk-SK" sz="2000" u="sng" dirty="0" smtClean="0"/>
              <a:t>mimoriadnu situáciu</a:t>
            </a:r>
          </a:p>
          <a:p>
            <a:pPr lvl="1">
              <a:lnSpc>
                <a:spcPct val="150000"/>
              </a:lnSpc>
            </a:pPr>
            <a:r>
              <a:rPr lang="sk-SK" sz="1800" dirty="0"/>
              <a:t>také situácie, ktoré sa vymykajú z ustáleného poriadku a sú nepredvídateľné</a:t>
            </a:r>
            <a:r>
              <a:rPr lang="sk-SK" sz="1800" dirty="0" smtClean="0"/>
              <a:t>;</a:t>
            </a:r>
          </a:p>
          <a:p>
            <a:pPr lvl="1">
              <a:lnSpc>
                <a:spcPct val="150000"/>
              </a:lnSpc>
            </a:pPr>
            <a:r>
              <a:rPr lang="sk-SK" sz="1800" dirty="0"/>
              <a:t>prípady ekologických, prírodných alebo iných katastrof, resp. situácií bezprostredne ohrozujúcich život alebo zdravie ľudí alebo životné </a:t>
            </a:r>
            <a:r>
              <a:rPr lang="sk-SK" sz="1800" dirty="0" smtClean="0"/>
              <a:t>prostredie</a:t>
            </a:r>
          </a:p>
          <a:p>
            <a:pPr>
              <a:lnSpc>
                <a:spcPct val="150000"/>
              </a:lnSpc>
            </a:pPr>
            <a:r>
              <a:rPr lang="sk-SK" sz="2000" dirty="0" smtClean="0"/>
              <a:t>Všeobecne musí taká situácia vykazovať znaky </a:t>
            </a:r>
            <a:r>
              <a:rPr lang="sk-SK" sz="2000" b="1" u="sng" dirty="0" smtClean="0"/>
              <a:t>VUCA</a:t>
            </a:r>
            <a:r>
              <a:rPr lang="sk-SK" sz="2000" dirty="0" smtClean="0"/>
              <a:t>:</a:t>
            </a:r>
          </a:p>
          <a:p>
            <a:pPr marL="0" indent="0" algn="ctr">
              <a:lnSpc>
                <a:spcPct val="150000"/>
              </a:lnSpc>
              <a:buNone/>
            </a:pPr>
            <a:r>
              <a:rPr lang="sk-SK" sz="2000" b="1" dirty="0"/>
              <a:t>nestálosť</a:t>
            </a:r>
            <a:r>
              <a:rPr lang="sk-SK" sz="2000" dirty="0"/>
              <a:t> (</a:t>
            </a:r>
            <a:r>
              <a:rPr lang="sk-SK" sz="2000" dirty="0" err="1"/>
              <a:t>volatility</a:t>
            </a:r>
            <a:r>
              <a:rPr lang="sk-SK" sz="2000" dirty="0"/>
              <a:t>), </a:t>
            </a:r>
            <a:r>
              <a:rPr lang="sk-SK" sz="2000" b="1" dirty="0"/>
              <a:t>neistota</a:t>
            </a:r>
            <a:r>
              <a:rPr lang="sk-SK" sz="2000" dirty="0"/>
              <a:t> (</a:t>
            </a:r>
            <a:r>
              <a:rPr lang="sk-SK" sz="2000" dirty="0" err="1"/>
              <a:t>uncertainty</a:t>
            </a:r>
            <a:r>
              <a:rPr lang="sk-SK" sz="2000" dirty="0"/>
              <a:t>), </a:t>
            </a:r>
            <a:endParaRPr lang="sk-SK" sz="2000" dirty="0" smtClean="0"/>
          </a:p>
          <a:p>
            <a:pPr marL="0" indent="0" algn="ctr">
              <a:lnSpc>
                <a:spcPct val="150000"/>
              </a:lnSpc>
              <a:buNone/>
            </a:pPr>
            <a:r>
              <a:rPr lang="sk-SK" sz="2000" b="1" dirty="0" smtClean="0"/>
              <a:t>komplexnosť</a:t>
            </a:r>
            <a:r>
              <a:rPr lang="sk-SK" sz="2000" dirty="0" smtClean="0"/>
              <a:t> </a:t>
            </a:r>
            <a:r>
              <a:rPr lang="sk-SK" sz="2000" dirty="0"/>
              <a:t>(</a:t>
            </a:r>
            <a:r>
              <a:rPr lang="sk-SK" sz="2000" dirty="0" err="1"/>
              <a:t>complexity</a:t>
            </a:r>
            <a:r>
              <a:rPr lang="sk-SK" sz="2000" dirty="0"/>
              <a:t>) a </a:t>
            </a:r>
            <a:r>
              <a:rPr lang="sk-SK" sz="2000" b="1" dirty="0"/>
              <a:t>nejednoznačnosť</a:t>
            </a:r>
            <a:r>
              <a:rPr lang="sk-SK" sz="2000" dirty="0"/>
              <a:t> (</a:t>
            </a:r>
            <a:r>
              <a:rPr lang="sk-SK" sz="2000" dirty="0" err="1"/>
              <a:t>ambiguity</a:t>
            </a:r>
            <a:r>
              <a:rPr lang="sk-SK" sz="2000" dirty="0"/>
              <a:t>)</a:t>
            </a:r>
            <a:endParaRPr lang="sk-SK" sz="2000" dirty="0" smtClean="0"/>
          </a:p>
          <a:p>
            <a:pPr>
              <a:lnSpc>
                <a:spcPct val="150000"/>
              </a:lnSpc>
            </a:pPr>
            <a:endParaRPr lang="sk-SK" sz="2400" dirty="0"/>
          </a:p>
        </p:txBody>
      </p:sp>
    </p:spTree>
    <p:extLst>
      <p:ext uri="{BB962C8B-B14F-4D97-AF65-F5344CB8AC3E}">
        <p14:creationId xmlns:p14="http://schemas.microsoft.com/office/powerpoint/2010/main" val="4243714722"/>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sz="3600" b="1" dirty="0" smtClean="0"/>
              <a:t>(</a:t>
            </a:r>
            <a:r>
              <a:rPr lang="sk-SK" sz="3600" b="1" dirty="0" err="1" smtClean="0"/>
              <a:t>Ne</a:t>
            </a:r>
            <a:r>
              <a:rPr lang="sk-SK" sz="3600" b="1" dirty="0" smtClean="0"/>
              <a:t>)obmedzený limit</a:t>
            </a:r>
            <a:r>
              <a:rPr lang="sk-SK" dirty="0" smtClean="0"/>
              <a:t/>
            </a:r>
            <a:br>
              <a:rPr lang="sk-SK" dirty="0" smtClean="0"/>
            </a:br>
            <a:r>
              <a:rPr lang="sk-SK" sz="2000" dirty="0">
                <a:hlinkClick r:id="rId2"/>
              </a:rPr>
              <a:t>Metodické usmernenie UVO č. </a:t>
            </a:r>
            <a:r>
              <a:rPr lang="sk-SK" sz="2000" dirty="0" smtClean="0">
                <a:hlinkClick r:id="rId2"/>
              </a:rPr>
              <a:t>11645-5000/2021 </a:t>
            </a:r>
            <a:r>
              <a:rPr lang="sk-SK" sz="2000" dirty="0">
                <a:hlinkClick r:id="rId2"/>
              </a:rPr>
              <a:t>zo dňa 26. 10. 2021</a:t>
            </a:r>
            <a:endParaRPr lang="sk-SK" sz="2000" dirty="0"/>
          </a:p>
        </p:txBody>
      </p:sp>
      <p:sp>
        <p:nvSpPr>
          <p:cNvPr id="3" name="Zástupný objekt pre obsah 2"/>
          <p:cNvSpPr>
            <a:spLocks noGrp="1"/>
          </p:cNvSpPr>
          <p:nvPr>
            <p:ph idx="1"/>
          </p:nvPr>
        </p:nvSpPr>
        <p:spPr>
          <a:xfrm>
            <a:off x="628650" y="2080265"/>
            <a:ext cx="7886700" cy="3591327"/>
          </a:xfrm>
        </p:spPr>
        <p:txBody>
          <a:bodyPr/>
          <a:lstStyle/>
          <a:p>
            <a:pPr>
              <a:lnSpc>
                <a:spcPct val="100000"/>
              </a:lnSpc>
            </a:pPr>
            <a:r>
              <a:rPr lang="sk-SK" sz="2000" dirty="0" smtClean="0"/>
              <a:t>Pre posledné dva spomenuté prípady, teda § 18 ods. 1 písm. b) a c) platí obmedzenie maximálnej hodnoty navýšenia  a to 50 % z pôvodnej hodnoty zákazky</a:t>
            </a:r>
          </a:p>
          <a:p>
            <a:pPr>
              <a:lnSpc>
                <a:spcPct val="150000"/>
              </a:lnSpc>
            </a:pPr>
            <a:r>
              <a:rPr lang="sk-SK" sz="2000" dirty="0"/>
              <a:t>Kumulatívna hodnota všetkých zmien </a:t>
            </a:r>
            <a:r>
              <a:rPr lang="sk-SK" sz="2000" b="1" dirty="0" smtClean="0"/>
              <a:t>nie </a:t>
            </a:r>
            <a:r>
              <a:rPr lang="sk-SK" sz="2000" b="1" dirty="0"/>
              <a:t>je </a:t>
            </a:r>
            <a:r>
              <a:rPr lang="sk-SK" sz="2000" b="1" dirty="0" smtClean="0"/>
              <a:t>limitovaná</a:t>
            </a:r>
          </a:p>
          <a:p>
            <a:pPr>
              <a:lnSpc>
                <a:spcPct val="150000"/>
              </a:lnSpc>
            </a:pPr>
            <a:r>
              <a:rPr lang="sk-SK" sz="2000" dirty="0" smtClean="0"/>
              <a:t>Limitovaný nie </a:t>
            </a:r>
            <a:r>
              <a:rPr lang="sk-SK" sz="2000" dirty="0"/>
              <a:t>je </a:t>
            </a:r>
            <a:r>
              <a:rPr lang="sk-SK" sz="2000" b="1" dirty="0"/>
              <a:t>ani počet </a:t>
            </a:r>
            <a:r>
              <a:rPr lang="sk-SK" sz="2000" dirty="0" smtClean="0"/>
              <a:t>zmien</a:t>
            </a:r>
          </a:p>
          <a:p>
            <a:pPr>
              <a:lnSpc>
                <a:spcPct val="150000"/>
              </a:lnSpc>
            </a:pPr>
            <a:r>
              <a:rPr lang="sk-SK" sz="2000" dirty="0" smtClean="0"/>
              <a:t>Nesmie sa obchádzať zákon</a:t>
            </a:r>
            <a:endParaRPr lang="sk-SK" sz="2000" dirty="0"/>
          </a:p>
        </p:txBody>
      </p:sp>
    </p:spTree>
    <p:extLst>
      <p:ext uri="{BB962C8B-B14F-4D97-AF65-F5344CB8AC3E}">
        <p14:creationId xmlns:p14="http://schemas.microsoft.com/office/powerpoint/2010/main" val="2517813276"/>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sz="2800" b="1" dirty="0"/>
              <a:t>Zmena subjektu </a:t>
            </a:r>
            <a:r>
              <a:rPr lang="sk-SK" sz="2800" b="1" dirty="0" smtClean="0"/>
              <a:t>dodávateľa</a:t>
            </a:r>
            <a:br>
              <a:rPr lang="sk-SK" sz="2800" b="1" dirty="0" smtClean="0"/>
            </a:br>
            <a:r>
              <a:rPr lang="sk-SK" sz="2000" b="1" dirty="0">
                <a:solidFill>
                  <a:srgbClr val="002060"/>
                </a:solidFill>
              </a:rPr>
              <a:t>§ 18 ods. 1 písm. </a:t>
            </a:r>
            <a:r>
              <a:rPr lang="sk-SK" sz="2000" b="1" dirty="0" smtClean="0">
                <a:solidFill>
                  <a:srgbClr val="002060"/>
                </a:solidFill>
              </a:rPr>
              <a:t>d)</a:t>
            </a:r>
            <a:endParaRPr lang="sk-SK" b="1" dirty="0"/>
          </a:p>
        </p:txBody>
      </p:sp>
      <p:sp>
        <p:nvSpPr>
          <p:cNvPr id="3" name="Zástupný objekt pre obsah 2"/>
          <p:cNvSpPr>
            <a:spLocks noGrp="1"/>
          </p:cNvSpPr>
          <p:nvPr>
            <p:ph idx="1"/>
          </p:nvPr>
        </p:nvSpPr>
        <p:spPr/>
        <p:txBody>
          <a:bodyPr/>
          <a:lstStyle/>
          <a:p>
            <a:pPr>
              <a:lnSpc>
                <a:spcPct val="150000"/>
              </a:lnSpc>
            </a:pPr>
            <a:r>
              <a:rPr lang="sk-SK" sz="2000" dirty="0"/>
              <a:t>pôvodná zmluva obsahuje </a:t>
            </a:r>
            <a:r>
              <a:rPr lang="sk-SK" sz="2000" dirty="0" smtClean="0"/>
              <a:t>jasné </a:t>
            </a:r>
            <a:r>
              <a:rPr lang="sk-SK" sz="2000" dirty="0"/>
              <a:t>podmienky </a:t>
            </a:r>
            <a:r>
              <a:rPr lang="sk-SK" sz="2000" dirty="0" smtClean="0"/>
              <a:t>a </a:t>
            </a:r>
            <a:r>
              <a:rPr lang="sk-SK" sz="2000" dirty="0"/>
              <a:t>zmenou </a:t>
            </a:r>
            <a:r>
              <a:rPr lang="sk-SK" sz="2000" dirty="0" smtClean="0"/>
              <a:t>sa </a:t>
            </a:r>
            <a:r>
              <a:rPr lang="sk-SK" sz="2000" dirty="0"/>
              <a:t>nezmení charakter zmluvy, </a:t>
            </a:r>
            <a:endParaRPr lang="sk-SK" sz="2000" dirty="0" smtClean="0"/>
          </a:p>
          <a:p>
            <a:pPr>
              <a:lnSpc>
                <a:spcPct val="150000"/>
              </a:lnSpc>
            </a:pPr>
            <a:r>
              <a:rPr lang="sk-SK" sz="2000" dirty="0"/>
              <a:t>d</a:t>
            </a:r>
            <a:r>
              <a:rPr lang="sk-SK" sz="2000" dirty="0" smtClean="0"/>
              <a:t>ôjde k nástupníctvu v </a:t>
            </a:r>
            <a:r>
              <a:rPr lang="sk-SK" sz="2000" dirty="0"/>
              <a:t>dôsledku jeho reorganizácie, </a:t>
            </a:r>
            <a:r>
              <a:rPr lang="sk-SK" sz="2000" dirty="0" smtClean="0"/>
              <a:t>alebo zlúčenia alebo úpadku ...</a:t>
            </a:r>
            <a:endParaRPr lang="sk-SK" sz="2000" dirty="0"/>
          </a:p>
          <a:p>
            <a:pPr>
              <a:lnSpc>
                <a:spcPct val="150000"/>
              </a:lnSpc>
            </a:pPr>
            <a:r>
              <a:rPr lang="sk-SK" sz="2000" dirty="0" smtClean="0"/>
              <a:t>verejný </a:t>
            </a:r>
            <a:r>
              <a:rPr lang="sk-SK" sz="2000" dirty="0"/>
              <a:t>obstarávateľ </a:t>
            </a:r>
            <a:r>
              <a:rPr lang="sk-SK" sz="2000" dirty="0" smtClean="0"/>
              <a:t>plní </a:t>
            </a:r>
            <a:r>
              <a:rPr lang="sk-SK" sz="2000" dirty="0"/>
              <a:t>povinnosti hlavného dodávateľa vo </a:t>
            </a:r>
            <a:r>
              <a:rPr lang="sk-SK" sz="2000" dirty="0" smtClean="0"/>
              <a:t>vzťahu k </a:t>
            </a:r>
            <a:r>
              <a:rPr lang="sk-SK" sz="2000" dirty="0"/>
              <a:t>jeho subdodávateľom podľa § 41 </a:t>
            </a:r>
            <a:r>
              <a:rPr lang="sk-SK" sz="2000" dirty="0" smtClean="0"/>
              <a:t>zákona</a:t>
            </a:r>
          </a:p>
          <a:p>
            <a:pPr>
              <a:lnSpc>
                <a:spcPct val="150000"/>
              </a:lnSpc>
            </a:pPr>
            <a:r>
              <a:rPr lang="sk-SK" sz="2000" dirty="0" smtClean="0"/>
              <a:t>pôvodná </a:t>
            </a:r>
            <a:r>
              <a:rPr lang="sk-SK" sz="2000" dirty="0"/>
              <a:t>zmluva sa podstatne </a:t>
            </a:r>
            <a:r>
              <a:rPr lang="sk-SK" sz="2000" b="1" dirty="0" smtClean="0"/>
              <a:t>nemení</a:t>
            </a:r>
            <a:r>
              <a:rPr lang="sk-SK" sz="2000" dirty="0" smtClean="0"/>
              <a:t> a </a:t>
            </a:r>
            <a:r>
              <a:rPr lang="sk-SK" sz="2000" dirty="0"/>
              <a:t>cieľom zmeny nie je </a:t>
            </a:r>
            <a:r>
              <a:rPr lang="sk-SK" sz="2000" b="1" dirty="0"/>
              <a:t>vyhnúť sa </a:t>
            </a:r>
            <a:r>
              <a:rPr lang="sk-SK" sz="2000" dirty="0"/>
              <a:t>použitiu postupov a </a:t>
            </a:r>
            <a:r>
              <a:rPr lang="sk-SK" sz="2000" b="1" dirty="0"/>
              <a:t>pravidiel podľa zákona</a:t>
            </a:r>
          </a:p>
        </p:txBody>
      </p:sp>
    </p:spTree>
    <p:extLst>
      <p:ext uri="{BB962C8B-B14F-4D97-AF65-F5344CB8AC3E}">
        <p14:creationId xmlns:p14="http://schemas.microsoft.com/office/powerpoint/2010/main" val="2972688157"/>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sz="2800" b="1" dirty="0"/>
              <a:t>Zmena zmluvy nepodstatným </a:t>
            </a:r>
            <a:r>
              <a:rPr lang="sk-SK" sz="2800" b="1" dirty="0" smtClean="0"/>
              <a:t>spôsobom</a:t>
            </a:r>
            <a:br>
              <a:rPr lang="sk-SK" sz="2800" b="1" dirty="0" smtClean="0"/>
            </a:br>
            <a:r>
              <a:rPr lang="sk-SK" sz="2000" b="1" dirty="0">
                <a:solidFill>
                  <a:srgbClr val="002060"/>
                </a:solidFill>
              </a:rPr>
              <a:t>§ 18 ods. 1 písm. </a:t>
            </a:r>
            <a:r>
              <a:rPr lang="sk-SK" sz="2000" b="1" dirty="0" smtClean="0">
                <a:solidFill>
                  <a:srgbClr val="002060"/>
                </a:solidFill>
              </a:rPr>
              <a:t>e)</a:t>
            </a:r>
            <a:endParaRPr lang="sk-SK" sz="2000" b="1" dirty="0"/>
          </a:p>
        </p:txBody>
      </p:sp>
      <p:sp>
        <p:nvSpPr>
          <p:cNvPr id="3" name="Zástupný objekt pre obsah 2"/>
          <p:cNvSpPr>
            <a:spLocks noGrp="1"/>
          </p:cNvSpPr>
          <p:nvPr>
            <p:ph idx="1"/>
          </p:nvPr>
        </p:nvSpPr>
        <p:spPr/>
        <p:txBody>
          <a:bodyPr/>
          <a:lstStyle/>
          <a:p>
            <a:pPr>
              <a:lnSpc>
                <a:spcPct val="150000"/>
              </a:lnSpc>
            </a:pPr>
            <a:r>
              <a:rPr lang="sk-SK" sz="2000" dirty="0" smtClean="0"/>
              <a:t>ak </a:t>
            </a:r>
            <a:r>
              <a:rPr lang="sk-SK" sz="2000" dirty="0"/>
              <a:t>sa mení povaha alebo sa rozširuje rozsah pôvodnej zmluvy, </a:t>
            </a:r>
          </a:p>
          <a:p>
            <a:pPr>
              <a:lnSpc>
                <a:spcPct val="150000"/>
              </a:lnSpc>
            </a:pPr>
            <a:r>
              <a:rPr lang="sk-SK" sz="2000" dirty="0" smtClean="0"/>
              <a:t>ak </a:t>
            </a:r>
            <a:r>
              <a:rPr lang="sk-SK" sz="2000" dirty="0"/>
              <a:t>sa dopĺňajú alebo menia podstatným spôsobom podmienky, </a:t>
            </a:r>
            <a:endParaRPr lang="sk-SK" sz="2000" dirty="0" smtClean="0"/>
          </a:p>
          <a:p>
            <a:pPr>
              <a:lnSpc>
                <a:spcPct val="150000"/>
              </a:lnSpc>
            </a:pPr>
            <a:r>
              <a:rPr lang="sk-SK" sz="2000" dirty="0" smtClean="0"/>
              <a:t>ak </a:t>
            </a:r>
            <a:r>
              <a:rPr lang="sk-SK" sz="2000" dirty="0"/>
              <a:t>sa mení ekonomická rovnováha v prospech </a:t>
            </a:r>
            <a:r>
              <a:rPr lang="sk-SK" sz="2000" dirty="0" smtClean="0"/>
              <a:t>dodávateľa</a:t>
            </a:r>
            <a:endParaRPr lang="sk-SK" sz="2000" dirty="0"/>
          </a:p>
          <a:p>
            <a:pPr>
              <a:lnSpc>
                <a:spcPct val="150000"/>
              </a:lnSpc>
            </a:pPr>
            <a:r>
              <a:rPr lang="sk-SK" sz="2000" dirty="0" smtClean="0"/>
              <a:t>ak </a:t>
            </a:r>
            <a:r>
              <a:rPr lang="sk-SK" sz="2000" dirty="0"/>
              <a:t>sa nahrádza pôvodný dodávateľ novým dodávateľom </a:t>
            </a:r>
            <a:r>
              <a:rPr lang="sk-SK" sz="2000" dirty="0" smtClean="0"/>
              <a:t>inak</a:t>
            </a:r>
            <a:r>
              <a:rPr lang="sk-SK" sz="2000" dirty="0"/>
              <a:t>, ako </a:t>
            </a:r>
            <a:r>
              <a:rPr lang="sk-SK" sz="2000" dirty="0" smtClean="0"/>
              <a:t>podľa </a:t>
            </a:r>
            <a:r>
              <a:rPr lang="sk-SK" sz="2000" dirty="0"/>
              <a:t>písmena d)</a:t>
            </a:r>
          </a:p>
          <a:p>
            <a:endParaRPr lang="sk-SK" dirty="0" smtClean="0"/>
          </a:p>
          <a:p>
            <a:r>
              <a:rPr lang="sk-SK" sz="2400" dirty="0" smtClean="0"/>
              <a:t>Všetky takéto zmeny sú v zmysle zákona neprípustné</a:t>
            </a:r>
            <a:endParaRPr lang="sk-SK" sz="2400" dirty="0"/>
          </a:p>
        </p:txBody>
      </p:sp>
    </p:spTree>
    <p:extLst>
      <p:ext uri="{BB962C8B-B14F-4D97-AF65-F5344CB8AC3E}">
        <p14:creationId xmlns:p14="http://schemas.microsoft.com/office/powerpoint/2010/main" val="1081477892"/>
      </p:ext>
    </p:extLst>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pl-PL" sz="2800" b="1" dirty="0"/>
              <a:t>Zmena zmluvy v malom </a:t>
            </a:r>
            <a:r>
              <a:rPr lang="pl-PL" sz="2800" b="1" dirty="0" smtClean="0"/>
              <a:t>rozsahu</a:t>
            </a:r>
            <a:br>
              <a:rPr lang="pl-PL" sz="2800" b="1" dirty="0" smtClean="0"/>
            </a:br>
            <a:r>
              <a:rPr lang="sk-SK" sz="2000" b="1" dirty="0">
                <a:solidFill>
                  <a:srgbClr val="002060"/>
                </a:solidFill>
              </a:rPr>
              <a:t>§ 18 ods. 3</a:t>
            </a:r>
            <a:endParaRPr lang="sk-SK" sz="2000" b="1" dirty="0"/>
          </a:p>
        </p:txBody>
      </p:sp>
      <p:sp>
        <p:nvSpPr>
          <p:cNvPr id="3" name="Zástupný objekt pre obsah 2"/>
          <p:cNvSpPr>
            <a:spLocks noGrp="1"/>
          </p:cNvSpPr>
          <p:nvPr>
            <p:ph idx="1"/>
          </p:nvPr>
        </p:nvSpPr>
        <p:spPr/>
        <p:txBody>
          <a:bodyPr/>
          <a:lstStyle/>
          <a:p>
            <a:pPr>
              <a:lnSpc>
                <a:spcPct val="150000"/>
              </a:lnSpc>
            </a:pPr>
            <a:r>
              <a:rPr lang="sk-SK" sz="2400" dirty="0" smtClean="0"/>
              <a:t>Zmena </a:t>
            </a:r>
            <a:r>
              <a:rPr lang="sk-SK" sz="2400" b="1" dirty="0" smtClean="0"/>
              <a:t>de-</a:t>
            </a:r>
            <a:r>
              <a:rPr lang="sk-SK" sz="2400" b="1" dirty="0" err="1" smtClean="0"/>
              <a:t>minimis</a:t>
            </a:r>
            <a:endParaRPr lang="sk-SK" sz="2400" b="1" dirty="0" smtClean="0"/>
          </a:p>
          <a:p>
            <a:pPr>
              <a:lnSpc>
                <a:spcPct val="150000"/>
              </a:lnSpc>
            </a:pPr>
            <a:r>
              <a:rPr lang="sk-SK" sz="2400" dirty="0"/>
              <a:t>hodnota všetkých zmien </a:t>
            </a:r>
            <a:r>
              <a:rPr lang="sk-SK" sz="2400" dirty="0" smtClean="0"/>
              <a:t>nedosahuje nadlimitné hodnoty a zároveň je menej ako :</a:t>
            </a:r>
            <a:endParaRPr lang="sk-SK" sz="2400" dirty="0"/>
          </a:p>
          <a:p>
            <a:pPr lvl="1">
              <a:lnSpc>
                <a:spcPct val="150000"/>
              </a:lnSpc>
            </a:pPr>
            <a:r>
              <a:rPr lang="sk-SK" sz="2000" dirty="0"/>
              <a:t>15 % </a:t>
            </a:r>
            <a:r>
              <a:rPr lang="sk-SK" sz="2000" dirty="0" smtClean="0"/>
              <a:t>  ak ide o uskutočnenie </a:t>
            </a:r>
            <a:r>
              <a:rPr lang="sk-SK" sz="2000" dirty="0"/>
              <a:t>stavebných prác</a:t>
            </a:r>
            <a:r>
              <a:rPr lang="sk-SK" sz="2000" dirty="0" smtClean="0"/>
              <a:t>,</a:t>
            </a:r>
            <a:endParaRPr lang="sk-SK" sz="2000" dirty="0"/>
          </a:p>
          <a:p>
            <a:pPr lvl="1">
              <a:lnSpc>
                <a:spcPct val="150000"/>
              </a:lnSpc>
            </a:pPr>
            <a:r>
              <a:rPr lang="sk-SK" sz="2000" dirty="0"/>
              <a:t>10 % </a:t>
            </a:r>
            <a:r>
              <a:rPr lang="sk-SK" sz="2000" dirty="0" smtClean="0"/>
              <a:t>  ak </a:t>
            </a:r>
            <a:r>
              <a:rPr lang="sk-SK" sz="2000" dirty="0"/>
              <a:t>ide o </a:t>
            </a:r>
            <a:r>
              <a:rPr lang="sk-SK" sz="2000" dirty="0" smtClean="0"/>
              <a:t>dodanie </a:t>
            </a:r>
            <a:r>
              <a:rPr lang="sk-SK" sz="2000" dirty="0"/>
              <a:t>tovaru alebo na poskytnutie služby, </a:t>
            </a:r>
            <a:r>
              <a:rPr lang="sk-SK" sz="2000" dirty="0" smtClean="0"/>
              <a:t>alebo</a:t>
            </a:r>
            <a:endParaRPr lang="sk-SK" sz="2000" dirty="0"/>
          </a:p>
          <a:p>
            <a:pPr lvl="1">
              <a:lnSpc>
                <a:spcPct val="150000"/>
              </a:lnSpc>
            </a:pPr>
            <a:r>
              <a:rPr lang="sk-SK" sz="2000" dirty="0"/>
              <a:t>10 % </a:t>
            </a:r>
            <a:r>
              <a:rPr lang="sk-SK" sz="2000" dirty="0" smtClean="0"/>
              <a:t>  ak </a:t>
            </a:r>
            <a:r>
              <a:rPr lang="sk-SK" sz="2000" dirty="0"/>
              <a:t>ide o koncesiu</a:t>
            </a:r>
            <a:r>
              <a:rPr lang="sk-SK" sz="2000" dirty="0" smtClean="0"/>
              <a:t>.</a:t>
            </a:r>
            <a:endParaRPr lang="sk-SK" sz="2400" dirty="0"/>
          </a:p>
          <a:p>
            <a:pPr>
              <a:lnSpc>
                <a:spcPct val="150000"/>
              </a:lnSpc>
            </a:pPr>
            <a:r>
              <a:rPr lang="sk-SK" sz="2200" dirty="0" smtClean="0"/>
              <a:t>Nesmie sa meniť charakter zmluvy a nesmie sa obchádzať zákon</a:t>
            </a:r>
            <a:endParaRPr lang="sk-SK" sz="2200" dirty="0"/>
          </a:p>
          <a:p>
            <a:endParaRPr lang="sk-SK" dirty="0"/>
          </a:p>
        </p:txBody>
      </p:sp>
    </p:spTree>
    <p:extLst>
      <p:ext uri="{BB962C8B-B14F-4D97-AF65-F5344CB8AC3E}">
        <p14:creationId xmlns:p14="http://schemas.microsoft.com/office/powerpoint/2010/main" val="209870438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1400" b="1" dirty="0" smtClean="0">
                <a:latin typeface="Verdana" panose="020B0604030504040204" pitchFamily="34" charset="0"/>
                <a:ea typeface="Verdana" panose="020B0604030504040204" pitchFamily="34" charset="0"/>
              </a:rPr>
              <a:t>Určenie podmienok účasti </a:t>
            </a:r>
            <a:r>
              <a:rPr lang="sk-SK" sz="1400" b="1" dirty="0">
                <a:latin typeface="Verdana" panose="020B0604030504040204" pitchFamily="34" charset="0"/>
                <a:ea typeface="Verdana" panose="020B0604030504040204" pitchFamily="34" charset="0"/>
              </a:rPr>
              <a:t>– </a:t>
            </a:r>
            <a:r>
              <a:rPr lang="sk-SK" sz="1400" b="1" dirty="0" smtClean="0">
                <a:latin typeface="Verdana" panose="020B0604030504040204" pitchFamily="34" charset="0"/>
                <a:ea typeface="Verdana" panose="020B0604030504040204" pitchFamily="34" charset="0"/>
              </a:rPr>
              <a:t>Technická </a:t>
            </a:r>
            <a:r>
              <a:rPr lang="sk-SK" sz="1400" b="1" dirty="0">
                <a:latin typeface="Verdana" panose="020B0604030504040204" pitchFamily="34" charset="0"/>
                <a:ea typeface="Verdana" panose="020B0604030504040204" pitchFamily="34" charset="0"/>
              </a:rPr>
              <a:t>spôsobilosť </a:t>
            </a:r>
            <a:r>
              <a:rPr lang="sk-SK" sz="1400" b="1" dirty="0" smtClean="0">
                <a:latin typeface="Verdana" panose="020B0604030504040204" pitchFamily="34" charset="0"/>
                <a:ea typeface="Verdana" panose="020B0604030504040204" pitchFamily="34" charset="0"/>
              </a:rPr>
              <a:t>alebo </a:t>
            </a:r>
            <a:br>
              <a:rPr lang="sk-SK" sz="1400" b="1" dirty="0" smtClean="0">
                <a:latin typeface="Verdana" panose="020B0604030504040204" pitchFamily="34" charset="0"/>
                <a:ea typeface="Verdana" panose="020B0604030504040204" pitchFamily="34" charset="0"/>
              </a:rPr>
            </a:br>
            <a:r>
              <a:rPr lang="sk-SK" sz="1400" b="1" dirty="0" smtClean="0">
                <a:latin typeface="Verdana" panose="020B0604030504040204" pitchFamily="34" charset="0"/>
                <a:ea typeface="Verdana" panose="020B0604030504040204" pitchFamily="34" charset="0"/>
              </a:rPr>
              <a:t>odborná spôsobilosť § 34 ZVO</a:t>
            </a:r>
            <a:endParaRPr lang="sk-SK" sz="1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2029812"/>
            <a:ext cx="7886700" cy="4313918"/>
          </a:xfrm>
        </p:spPr>
        <p:txBody>
          <a:bodyPr/>
          <a:lstStyle/>
          <a:p>
            <a:pPr lvl="0" algn="just"/>
            <a:r>
              <a:rPr lang="sk-SK" sz="1600" dirty="0">
                <a:solidFill>
                  <a:prstClr val="black"/>
                </a:solidFill>
                <a:ea typeface="Verdana" panose="020B0604030504040204" pitchFamily="34" charset="0"/>
                <a:cs typeface="Times New Roman" panose="02020603050405020304" pitchFamily="18" charset="0"/>
              </a:rPr>
              <a:t>Podmienky účasti týkajúce sa technickej spôsobilosti alebo odbornej spôsobilosti </a:t>
            </a:r>
            <a:r>
              <a:rPr lang="sk-SK" sz="1600" b="1" u="sng" dirty="0">
                <a:solidFill>
                  <a:prstClr val="black"/>
                </a:solidFill>
                <a:ea typeface="Verdana" panose="020B0604030504040204" pitchFamily="34" charset="0"/>
                <a:cs typeface="Times New Roman" panose="02020603050405020304" pitchFamily="18" charset="0"/>
              </a:rPr>
              <a:t>sú uvedené v § 34 </a:t>
            </a:r>
            <a:r>
              <a:rPr lang="sk-SK" sz="1600" b="1" u="sng" dirty="0" smtClean="0">
                <a:solidFill>
                  <a:prstClr val="black"/>
                </a:solidFill>
                <a:ea typeface="Verdana" panose="020B0604030504040204" pitchFamily="34" charset="0"/>
                <a:cs typeface="Times New Roman" panose="02020603050405020304" pitchFamily="18" charset="0"/>
              </a:rPr>
              <a:t>ods. 1 písm</a:t>
            </a:r>
            <a:r>
              <a:rPr lang="sk-SK" sz="1600" b="1" u="sng" dirty="0">
                <a:solidFill>
                  <a:prstClr val="black"/>
                </a:solidFill>
                <a:ea typeface="Verdana" panose="020B0604030504040204" pitchFamily="34" charset="0"/>
                <a:cs typeface="Times New Roman" panose="02020603050405020304" pitchFamily="18" charset="0"/>
              </a:rPr>
              <a:t>. a) až písm. m) ZVO </a:t>
            </a:r>
            <a:r>
              <a:rPr lang="sk-SK" sz="1600" dirty="0">
                <a:solidFill>
                  <a:prstClr val="black"/>
                </a:solidFill>
                <a:ea typeface="Verdana" panose="020B0604030504040204" pitchFamily="34" charset="0"/>
                <a:cs typeface="Times New Roman" panose="02020603050405020304" pitchFamily="18" charset="0"/>
              </a:rPr>
              <a:t>a na rozdiel od finančného a ekonomického postavenia sú uvedené </a:t>
            </a:r>
            <a:r>
              <a:rPr lang="sk-SK" sz="1600" dirty="0" smtClean="0">
                <a:solidFill>
                  <a:prstClr val="black"/>
                </a:solidFill>
                <a:ea typeface="Verdana" panose="020B0604030504040204" pitchFamily="34" charset="0"/>
                <a:cs typeface="Times New Roman" panose="02020603050405020304" pitchFamily="18" charset="0"/>
              </a:rPr>
              <a:t>taxatívne,</a:t>
            </a:r>
          </a:p>
          <a:p>
            <a:pPr lvl="0" algn="just"/>
            <a:endParaRPr lang="sk-SK" sz="1600" dirty="0" smtClean="0">
              <a:solidFill>
                <a:prstClr val="black"/>
              </a:solidFill>
              <a:ea typeface="Verdana" panose="020B0604030504040204" pitchFamily="34" charset="0"/>
              <a:cs typeface="Times New Roman" panose="02020603050405020304" pitchFamily="18" charset="0"/>
            </a:endParaRPr>
          </a:p>
          <a:p>
            <a:pPr lvl="0" algn="just"/>
            <a:r>
              <a:rPr lang="sk-SK" sz="1600" dirty="0" smtClean="0">
                <a:solidFill>
                  <a:prstClr val="black"/>
                </a:solidFill>
                <a:ea typeface="Verdana" panose="020B0604030504040204" pitchFamily="34" charset="0"/>
                <a:cs typeface="Times New Roman" panose="02020603050405020304" pitchFamily="18" charset="0"/>
              </a:rPr>
              <a:t>VO/O </a:t>
            </a:r>
            <a:r>
              <a:rPr lang="sk-SK" sz="1600" dirty="0">
                <a:solidFill>
                  <a:prstClr val="black"/>
                </a:solidFill>
                <a:ea typeface="Verdana" panose="020B0604030504040204" pitchFamily="34" charset="0"/>
                <a:cs typeface="Times New Roman" panose="02020603050405020304" pitchFamily="18" charset="0"/>
              </a:rPr>
              <a:t>má možnosť vybrať si jednu alebo niekoľko z podmienok účasti uvedených v tomto </a:t>
            </a:r>
            <a:r>
              <a:rPr lang="sk-SK" sz="1600" dirty="0" smtClean="0">
                <a:solidFill>
                  <a:prstClr val="black"/>
                </a:solidFill>
                <a:ea typeface="Verdana" panose="020B0604030504040204" pitchFamily="34" charset="0"/>
                <a:cs typeface="Times New Roman" panose="02020603050405020304" pitchFamily="18" charset="0"/>
              </a:rPr>
              <a:t>ustanovení </a:t>
            </a:r>
            <a:r>
              <a:rPr lang="sk-SK" sz="1600" dirty="0">
                <a:solidFill>
                  <a:prstClr val="black"/>
                </a:solidFill>
                <a:ea typeface="Verdana" panose="020B0604030504040204" pitchFamily="34" charset="0"/>
                <a:cs typeface="Times New Roman" panose="02020603050405020304" pitchFamily="18" charset="0"/>
              </a:rPr>
              <a:t>ZVO, </a:t>
            </a:r>
            <a:r>
              <a:rPr lang="sk-SK" sz="1600" u="sng" dirty="0">
                <a:solidFill>
                  <a:prstClr val="black"/>
                </a:solidFill>
                <a:ea typeface="Verdana" panose="020B0604030504040204" pitchFamily="34" charset="0"/>
                <a:cs typeface="Times New Roman" panose="02020603050405020304" pitchFamily="18" charset="0"/>
              </a:rPr>
              <a:t>nie je však oprávnený ich taxatívny rozsah alebo znenie akýmkoľvek spôsobom </a:t>
            </a:r>
            <a:r>
              <a:rPr lang="sk-SK" sz="1600" u="sng" dirty="0" smtClean="0">
                <a:solidFill>
                  <a:prstClr val="black"/>
                </a:solidFill>
                <a:ea typeface="Verdana" panose="020B0604030504040204" pitchFamily="34" charset="0"/>
                <a:cs typeface="Times New Roman" panose="02020603050405020304" pitchFamily="18" charset="0"/>
              </a:rPr>
              <a:t>meniť</a:t>
            </a:r>
            <a:r>
              <a:rPr lang="sk-SK" sz="1600" dirty="0" smtClean="0">
                <a:solidFill>
                  <a:prstClr val="black"/>
                </a:solidFill>
                <a:ea typeface="Verdana" panose="020B0604030504040204" pitchFamily="34" charset="0"/>
                <a:cs typeface="Times New Roman" panose="02020603050405020304" pitchFamily="18" charset="0"/>
              </a:rPr>
              <a:t>.</a:t>
            </a:r>
            <a:endParaRPr lang="sk-SK" sz="1600" dirty="0">
              <a:solidFill>
                <a:prstClr val="black"/>
              </a:solidFill>
              <a:ea typeface="Verdana" panose="020B0604030504040204" pitchFamily="34" charset="0"/>
              <a:cs typeface="Times New Roman" panose="02020603050405020304" pitchFamily="18" charset="0"/>
            </a:endParaRPr>
          </a:p>
          <a:p>
            <a:pPr lvl="0" algn="just"/>
            <a:endParaRPr lang="sk-SK" sz="1600" dirty="0">
              <a:solidFill>
                <a:prstClr val="black"/>
              </a:solidFill>
              <a:ea typeface="Verdana" panose="020B0604030504040204" pitchFamily="34" charset="0"/>
              <a:cs typeface="Times New Roman" panose="02020603050405020304" pitchFamily="18" charset="0"/>
            </a:endParaRPr>
          </a:p>
          <a:p>
            <a:pPr lvl="0" algn="just"/>
            <a:r>
              <a:rPr lang="sk-SK" sz="1600" dirty="0" smtClean="0">
                <a:solidFill>
                  <a:prstClr val="black"/>
                </a:solidFill>
                <a:ea typeface="Verdana" panose="020B0604030504040204" pitchFamily="34" charset="0"/>
                <a:cs typeface="Times New Roman" panose="02020603050405020304" pitchFamily="18" charset="0"/>
              </a:rPr>
              <a:t>§ </a:t>
            </a:r>
            <a:r>
              <a:rPr lang="sk-SK" sz="1600" dirty="0">
                <a:solidFill>
                  <a:prstClr val="black"/>
                </a:solidFill>
                <a:ea typeface="Verdana" panose="020B0604030504040204" pitchFamily="34" charset="0"/>
                <a:cs typeface="Times New Roman" panose="02020603050405020304" pitchFamily="18" charset="0"/>
              </a:rPr>
              <a:t>34 ods. </a:t>
            </a:r>
            <a:r>
              <a:rPr lang="sk-SK" sz="1600" dirty="0" smtClean="0">
                <a:solidFill>
                  <a:prstClr val="black"/>
                </a:solidFill>
                <a:ea typeface="Verdana" panose="020B0604030504040204" pitchFamily="34" charset="0"/>
                <a:cs typeface="Times New Roman" panose="02020603050405020304" pitchFamily="18" charset="0"/>
              </a:rPr>
              <a:t>2 </a:t>
            </a:r>
            <a:r>
              <a:rPr lang="sk-SK" sz="1600" dirty="0">
                <a:solidFill>
                  <a:prstClr val="black"/>
                </a:solidFill>
                <a:ea typeface="Verdana" panose="020B0604030504040204" pitchFamily="34" charset="0"/>
                <a:cs typeface="Times New Roman" panose="02020603050405020304" pitchFamily="18" charset="0"/>
              </a:rPr>
              <a:t>ZVO umožňuje VO/O určiť aj dlhšiu dobu  ako je doba podľa odseku 1 písm. a) a písm. b).</a:t>
            </a:r>
          </a:p>
          <a:p>
            <a:pPr lvl="0" algn="just"/>
            <a:endParaRPr lang="sk-SK" sz="1600" dirty="0">
              <a:solidFill>
                <a:prstClr val="black"/>
              </a:solidFill>
              <a:ea typeface="Verdana" panose="020B0604030504040204" pitchFamily="34" charset="0"/>
              <a:cs typeface="Times New Roman" panose="02020603050405020304" pitchFamily="18" charset="0"/>
            </a:endParaRPr>
          </a:p>
          <a:p>
            <a:pPr lvl="0" algn="just"/>
            <a:r>
              <a:rPr lang="sk-SK" sz="1600" dirty="0">
                <a:solidFill>
                  <a:prstClr val="black"/>
                </a:solidFill>
                <a:ea typeface="Verdana" panose="020B0604030504040204" pitchFamily="34" charset="0"/>
                <a:cs typeface="Times New Roman" panose="02020603050405020304" pitchFamily="18" charset="0"/>
              </a:rPr>
              <a:t>§ 34 ods. 3 ZVO - Uchádzač alebo záujemca môže na preukázanie technickej spôsobilosti alebo odbornej spôsobilosti využiť technické a odborné kapacity inej osoby, bez ohľadu na ich právny vzťah (preukazuje sa uzavretou písomnou zmluvou).</a:t>
            </a:r>
          </a:p>
          <a:p>
            <a:pPr algn="just">
              <a:lnSpc>
                <a:spcPct val="150000"/>
              </a:lnSpc>
            </a:pPr>
            <a:endParaRPr lang="sk-SK" sz="1050" dirty="0">
              <a:ea typeface="Verdana" panose="020B0604030504040204" pitchFamily="34" charset="0"/>
            </a:endParaRPr>
          </a:p>
        </p:txBody>
      </p:sp>
    </p:spTree>
    <p:extLst>
      <p:ext uri="{BB962C8B-B14F-4D97-AF65-F5344CB8AC3E}">
        <p14:creationId xmlns:p14="http://schemas.microsoft.com/office/powerpoint/2010/main" val="2598908970"/>
      </p:ext>
    </p:extLst>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smtClean="0"/>
              <a:t>§ 18 </a:t>
            </a:r>
            <a:r>
              <a:rPr lang="sk-SK" dirty="0" smtClean="0"/>
              <a:t>- Zmena zmluvy</a:t>
            </a:r>
            <a:endParaRPr lang="sk-SK" dirty="0"/>
          </a:p>
        </p:txBody>
      </p:sp>
      <p:sp>
        <p:nvSpPr>
          <p:cNvPr id="3" name="Zástupný objekt pre obsah 2"/>
          <p:cNvSpPr>
            <a:spLocks noGrp="1"/>
          </p:cNvSpPr>
          <p:nvPr>
            <p:ph idx="1"/>
          </p:nvPr>
        </p:nvSpPr>
        <p:spPr/>
        <p:txBody>
          <a:bodyPr/>
          <a:lstStyle/>
          <a:p>
            <a:pPr>
              <a:lnSpc>
                <a:spcPct val="150000"/>
              </a:lnSpc>
            </a:pPr>
            <a:r>
              <a:rPr lang="sk-SK" sz="2400" dirty="0" smtClean="0"/>
              <a:t>Nedodržanie zmluvných podmienok=porušenie zákona</a:t>
            </a:r>
          </a:p>
          <a:p>
            <a:pPr>
              <a:lnSpc>
                <a:spcPct val="150000"/>
              </a:lnSpc>
            </a:pPr>
            <a:r>
              <a:rPr lang="sk-SK" sz="2000" i="1" u="sng" dirty="0">
                <a:hlinkClick r:id="rId2"/>
              </a:rPr>
              <a:t>https://</a:t>
            </a:r>
            <a:r>
              <a:rPr lang="sk-SK" sz="2000" i="1" u="sng" dirty="0" smtClean="0">
                <a:hlinkClick r:id="rId2"/>
              </a:rPr>
              <a:t>www.uvo.gov.sk/aktualne-temy/aktualita/potreba-dodrziavania-zmluvnych-podmienok-vratane-uplatnovania-zmluvnych-pokut</a:t>
            </a:r>
            <a:endParaRPr lang="sk-SK" sz="2000" i="1" u="sng" dirty="0" smtClean="0"/>
          </a:p>
          <a:p>
            <a:pPr>
              <a:lnSpc>
                <a:spcPct val="150000"/>
              </a:lnSpc>
            </a:pPr>
            <a:r>
              <a:rPr lang="sk-SK" sz="2000" dirty="0" smtClean="0"/>
              <a:t>Obdobným </a:t>
            </a:r>
            <a:r>
              <a:rPr lang="sk-SK" sz="2000" dirty="0"/>
              <a:t>prípadom sa už zaoberal aj úrad v konaní  </a:t>
            </a:r>
            <a:r>
              <a:rPr lang="sk-SK" sz="2000" dirty="0" smtClean="0"/>
              <a:t>č</a:t>
            </a:r>
            <a:r>
              <a:rPr lang="sk-SK" sz="2000" dirty="0"/>
              <a:t>. 10946-6000/2021-OD/7, ktoré bolo preskúmané Radou úradu v odvolacom konaní č. 5909-9000/2022</a:t>
            </a:r>
            <a:endParaRPr lang="sk-SK" sz="1400" dirty="0"/>
          </a:p>
        </p:txBody>
      </p:sp>
    </p:spTree>
    <p:extLst>
      <p:ext uri="{BB962C8B-B14F-4D97-AF65-F5344CB8AC3E}">
        <p14:creationId xmlns:p14="http://schemas.microsoft.com/office/powerpoint/2010/main" val="200312276"/>
      </p:ext>
    </p:extLst>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sz="4000" b="1" dirty="0" smtClean="0"/>
              <a:t>Príklad-mesto Holíč</a:t>
            </a:r>
            <a:endParaRPr lang="sk-SK" sz="4000" b="1" dirty="0"/>
          </a:p>
        </p:txBody>
      </p:sp>
      <p:sp>
        <p:nvSpPr>
          <p:cNvPr id="3" name="Zástupný objekt pre obsah 2"/>
          <p:cNvSpPr>
            <a:spLocks noGrp="1"/>
          </p:cNvSpPr>
          <p:nvPr>
            <p:ph idx="1"/>
          </p:nvPr>
        </p:nvSpPr>
        <p:spPr>
          <a:xfrm>
            <a:off x="628650" y="1987669"/>
            <a:ext cx="7886700" cy="4313918"/>
          </a:xfrm>
        </p:spPr>
        <p:txBody>
          <a:bodyPr/>
          <a:lstStyle/>
          <a:p>
            <a:pPr>
              <a:lnSpc>
                <a:spcPct val="150000"/>
              </a:lnSpc>
            </a:pPr>
            <a:r>
              <a:rPr lang="sk-SK" sz="2200" dirty="0" smtClean="0">
                <a:hlinkClick r:id="rId2"/>
              </a:rPr>
              <a:t>Rozhodnutie úradu č. 14315-6000/2022-OD/5 zo dňa 23.3.2023</a:t>
            </a:r>
            <a:endParaRPr lang="sk-SK" sz="2200" dirty="0" smtClean="0"/>
          </a:p>
          <a:p>
            <a:pPr>
              <a:lnSpc>
                <a:spcPct val="150000"/>
              </a:lnSpc>
            </a:pPr>
            <a:r>
              <a:rPr lang="sk-SK" sz="2200" dirty="0" smtClean="0"/>
              <a:t>porušenie </a:t>
            </a:r>
            <a:r>
              <a:rPr lang="sk-SK" sz="2200" dirty="0"/>
              <a:t>§ 18 ods. 1 písm. a) v spojení s § 18 ods. 2 písm. b) </a:t>
            </a:r>
            <a:r>
              <a:rPr lang="sk-SK" sz="2200" dirty="0" smtClean="0"/>
              <a:t> </a:t>
            </a:r>
            <a:r>
              <a:rPr lang="sk-SK" sz="2200" dirty="0"/>
              <a:t>aj § 10 ods. 2 </a:t>
            </a:r>
            <a:endParaRPr lang="sk-SK" sz="2200" dirty="0" smtClean="0"/>
          </a:p>
          <a:p>
            <a:pPr>
              <a:lnSpc>
                <a:spcPct val="150000"/>
              </a:lnSpc>
            </a:pPr>
            <a:r>
              <a:rPr lang="sk-SK" sz="2200" dirty="0" smtClean="0"/>
              <a:t>Neoprávnená podstatná zmena zmluvy (predĺženie lehoty rekonštrukcie)</a:t>
            </a:r>
          </a:p>
          <a:p>
            <a:pPr>
              <a:lnSpc>
                <a:spcPct val="150000"/>
              </a:lnSpc>
            </a:pPr>
            <a:r>
              <a:rPr lang="sk-SK" sz="2200" dirty="0"/>
              <a:t>Porušenie princípu transparentnosti a princípu rovnakého </a:t>
            </a:r>
            <a:r>
              <a:rPr lang="sk-SK" sz="2200" dirty="0" smtClean="0"/>
              <a:t>zaobchádzania </a:t>
            </a:r>
            <a:endParaRPr lang="sk-SK" sz="2200" dirty="0"/>
          </a:p>
        </p:txBody>
      </p:sp>
    </p:spTree>
    <p:extLst>
      <p:ext uri="{BB962C8B-B14F-4D97-AF65-F5344CB8AC3E}">
        <p14:creationId xmlns:p14="http://schemas.microsoft.com/office/powerpoint/2010/main" val="720900864"/>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smtClean="0"/>
              <a:t>Príklad- mesto Galanta</a:t>
            </a:r>
            <a:endParaRPr lang="sk-SK" b="1" dirty="0"/>
          </a:p>
        </p:txBody>
      </p:sp>
      <p:sp>
        <p:nvSpPr>
          <p:cNvPr id="3" name="Zástupný objekt pre obsah 2"/>
          <p:cNvSpPr>
            <a:spLocks noGrp="1"/>
          </p:cNvSpPr>
          <p:nvPr>
            <p:ph idx="1"/>
          </p:nvPr>
        </p:nvSpPr>
        <p:spPr>
          <a:xfrm>
            <a:off x="628650" y="1999243"/>
            <a:ext cx="7886700" cy="3128340"/>
          </a:xfrm>
        </p:spPr>
        <p:txBody>
          <a:bodyPr/>
          <a:lstStyle/>
          <a:p>
            <a:pPr>
              <a:lnSpc>
                <a:spcPct val="150000"/>
              </a:lnSpc>
            </a:pPr>
            <a:r>
              <a:rPr lang="sk-SK" sz="2400" dirty="0" smtClean="0">
                <a:hlinkClick r:id="rId2"/>
              </a:rPr>
              <a:t>Rozhodnutie úradu č.</a:t>
            </a:r>
            <a:r>
              <a:rPr lang="sk-SK" sz="2400" dirty="0">
                <a:hlinkClick r:id="rId2"/>
              </a:rPr>
              <a:t> 13449-6000/2021-OD/6</a:t>
            </a:r>
            <a:r>
              <a:rPr lang="sk-SK" sz="2400" dirty="0" smtClean="0">
                <a:hlinkClick r:id="rId2"/>
              </a:rPr>
              <a:t>  </a:t>
            </a:r>
            <a:r>
              <a:rPr lang="sk-SK" sz="2400" dirty="0">
                <a:hlinkClick r:id="rId2"/>
              </a:rPr>
              <a:t>z</a:t>
            </a:r>
            <a:r>
              <a:rPr lang="sk-SK" sz="2400" dirty="0" smtClean="0">
                <a:hlinkClick r:id="rId2"/>
              </a:rPr>
              <a:t>o dňa 5.4.2022</a:t>
            </a:r>
            <a:endParaRPr lang="sk-SK" sz="2400" dirty="0" smtClean="0"/>
          </a:p>
          <a:p>
            <a:pPr>
              <a:lnSpc>
                <a:spcPct val="150000"/>
              </a:lnSpc>
            </a:pPr>
            <a:r>
              <a:rPr lang="sk-SK" sz="2400" dirty="0" smtClean="0"/>
              <a:t>Porušenie § </a:t>
            </a:r>
            <a:r>
              <a:rPr lang="sk-SK" sz="2400" dirty="0"/>
              <a:t>18 ods. 1 písm. b), § 18 ods. 1 písm. c) a § 10 ods. </a:t>
            </a:r>
            <a:r>
              <a:rPr lang="sk-SK" sz="2400" dirty="0" smtClean="0"/>
              <a:t>2</a:t>
            </a:r>
          </a:p>
          <a:p>
            <a:pPr>
              <a:lnSpc>
                <a:spcPct val="150000"/>
              </a:lnSpc>
            </a:pPr>
            <a:r>
              <a:rPr lang="sk-SK" sz="2400" dirty="0" smtClean="0"/>
              <a:t>Neodôvodnená podstatná zmena v lehote aj sume zákazky</a:t>
            </a:r>
          </a:p>
          <a:p>
            <a:pPr>
              <a:lnSpc>
                <a:spcPct val="150000"/>
              </a:lnSpc>
            </a:pPr>
            <a:r>
              <a:rPr lang="sk-SK" sz="2400" dirty="0" smtClean="0"/>
              <a:t>Porušenie princípu transparentnosti a nediskriminácie </a:t>
            </a:r>
            <a:endParaRPr lang="sk-SK" sz="2400" dirty="0"/>
          </a:p>
        </p:txBody>
      </p:sp>
    </p:spTree>
    <p:extLst>
      <p:ext uri="{BB962C8B-B14F-4D97-AF65-F5344CB8AC3E}">
        <p14:creationId xmlns:p14="http://schemas.microsoft.com/office/powerpoint/2010/main" val="3712397929"/>
      </p:ext>
    </p:extLst>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b="1" dirty="0" smtClean="0"/>
              <a:t>Príklad- mesto Jelšava</a:t>
            </a:r>
            <a:endParaRPr lang="sk-SK" b="1" dirty="0"/>
          </a:p>
        </p:txBody>
      </p:sp>
      <p:sp>
        <p:nvSpPr>
          <p:cNvPr id="3" name="Zástupný objekt pre obsah 2"/>
          <p:cNvSpPr>
            <a:spLocks noGrp="1"/>
          </p:cNvSpPr>
          <p:nvPr>
            <p:ph idx="1"/>
          </p:nvPr>
        </p:nvSpPr>
        <p:spPr>
          <a:xfrm>
            <a:off x="628650" y="2190227"/>
            <a:ext cx="7886700" cy="3001018"/>
          </a:xfrm>
        </p:spPr>
        <p:txBody>
          <a:bodyPr/>
          <a:lstStyle/>
          <a:p>
            <a:pPr>
              <a:lnSpc>
                <a:spcPct val="150000"/>
              </a:lnSpc>
            </a:pPr>
            <a:r>
              <a:rPr lang="sk-SK" sz="2400" dirty="0" smtClean="0">
                <a:hlinkClick r:id="rId2"/>
              </a:rPr>
              <a:t>Rozhodnutie úradu č. 4155-6000/2022-OD/8 zo dňa </a:t>
            </a:r>
            <a:r>
              <a:rPr lang="sk-SK" sz="2400" dirty="0">
                <a:hlinkClick r:id="rId2"/>
              </a:rPr>
              <a:t>15. 7. 2022</a:t>
            </a:r>
            <a:endParaRPr lang="sk-SK" sz="2400" dirty="0" smtClean="0"/>
          </a:p>
          <a:p>
            <a:pPr>
              <a:lnSpc>
                <a:spcPct val="150000"/>
              </a:lnSpc>
            </a:pPr>
            <a:r>
              <a:rPr lang="sk-SK" sz="2400" dirty="0" smtClean="0"/>
              <a:t>Porušenie </a:t>
            </a:r>
            <a:r>
              <a:rPr lang="sk-SK" sz="2400" dirty="0"/>
              <a:t>§ 18 ods. 1 písm. c) </a:t>
            </a:r>
            <a:r>
              <a:rPr lang="sk-SK" sz="2400" dirty="0" smtClean="0"/>
              <a:t> </a:t>
            </a:r>
            <a:r>
              <a:rPr lang="sk-SK" sz="2400" dirty="0"/>
              <a:t>aj § 10 </a:t>
            </a:r>
            <a:r>
              <a:rPr lang="sk-SK" sz="2400" dirty="0" smtClean="0"/>
              <a:t>ods.2</a:t>
            </a:r>
          </a:p>
          <a:p>
            <a:pPr>
              <a:lnSpc>
                <a:spcPct val="150000"/>
              </a:lnSpc>
            </a:pPr>
            <a:r>
              <a:rPr lang="sk-SK" sz="2400" dirty="0" smtClean="0"/>
              <a:t>Nepovolené predĺženie lehoty (po platnosti zmluvy)</a:t>
            </a:r>
          </a:p>
          <a:p>
            <a:pPr>
              <a:lnSpc>
                <a:spcPct val="150000"/>
              </a:lnSpc>
            </a:pPr>
            <a:r>
              <a:rPr lang="sk-SK" sz="2400" dirty="0" smtClean="0"/>
              <a:t>Porušenie princípu </a:t>
            </a:r>
            <a:r>
              <a:rPr lang="sk-SK" sz="2400" dirty="0"/>
              <a:t>proporcionality a princíp transparentnosti </a:t>
            </a:r>
            <a:r>
              <a:rPr lang="sk-SK" sz="2400" dirty="0" smtClean="0"/>
              <a:t> a rovnakého zaobchádzania </a:t>
            </a:r>
            <a:endParaRPr lang="sk-SK" sz="2400" dirty="0"/>
          </a:p>
        </p:txBody>
      </p:sp>
    </p:spTree>
    <p:extLst>
      <p:ext uri="{BB962C8B-B14F-4D97-AF65-F5344CB8AC3E}">
        <p14:creationId xmlns:p14="http://schemas.microsoft.com/office/powerpoint/2010/main" val="1090675187"/>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sz="3200" b="1" dirty="0" smtClean="0"/>
              <a:t>Najčastejšie porušenia identifikované MIRRI</a:t>
            </a:r>
            <a:endParaRPr lang="sk-SK" sz="3200" b="1" dirty="0"/>
          </a:p>
        </p:txBody>
      </p:sp>
      <p:sp>
        <p:nvSpPr>
          <p:cNvPr id="3" name="Zástupný objekt pre obsah 2"/>
          <p:cNvSpPr>
            <a:spLocks noGrp="1"/>
          </p:cNvSpPr>
          <p:nvPr>
            <p:ph idx="1"/>
          </p:nvPr>
        </p:nvSpPr>
        <p:spPr>
          <a:xfrm>
            <a:off x="628650" y="1987668"/>
            <a:ext cx="7886700" cy="3736010"/>
          </a:xfrm>
        </p:spPr>
        <p:txBody>
          <a:bodyPr/>
          <a:lstStyle/>
          <a:p>
            <a:pPr lvl="0">
              <a:lnSpc>
                <a:spcPct val="150000"/>
              </a:lnSpc>
            </a:pPr>
            <a:r>
              <a:rPr lang="sk-SK" sz="2000" dirty="0"/>
              <a:t>Neoprávnené výdavky-práce naviac, ktoré nie sú nepredvídateľné </a:t>
            </a:r>
          </a:p>
          <a:p>
            <a:pPr lvl="0">
              <a:lnSpc>
                <a:spcPct val="150000"/>
              </a:lnSpc>
            </a:pPr>
            <a:r>
              <a:rPr lang="sk-SK" sz="2000" dirty="0"/>
              <a:t>Neoprávnené predĺženie lehoty na zhotovenie diela/dodanie tovarov/poskytnutie služieb</a:t>
            </a:r>
          </a:p>
          <a:p>
            <a:pPr lvl="0">
              <a:lnSpc>
                <a:spcPct val="150000"/>
              </a:lnSpc>
            </a:pPr>
            <a:r>
              <a:rPr lang="sk-SK" sz="2000" dirty="0"/>
              <a:t>Neoprávnené predĺženie lehoty na zhotovenie diela/dodanie tovarov/poskytnutie služieb</a:t>
            </a:r>
          </a:p>
          <a:p>
            <a:pPr lvl="0">
              <a:lnSpc>
                <a:spcPct val="150000"/>
              </a:lnSpc>
            </a:pPr>
            <a:r>
              <a:rPr lang="sk-SK" sz="2000" dirty="0"/>
              <a:t>Neopodstatnenosť navýšenia jednotkových cien</a:t>
            </a:r>
          </a:p>
          <a:p>
            <a:endParaRPr lang="sk-SK" dirty="0"/>
          </a:p>
        </p:txBody>
      </p:sp>
    </p:spTree>
    <p:extLst>
      <p:ext uri="{BB962C8B-B14F-4D97-AF65-F5344CB8AC3E}">
        <p14:creationId xmlns:p14="http://schemas.microsoft.com/office/powerpoint/2010/main" val="2760724106"/>
      </p:ext>
    </p:extLst>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0000">
            <a:alpha val="43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737142" y="2926026"/>
            <a:ext cx="3669717" cy="1005949"/>
          </a:xfrm>
        </p:spPr>
        <p:txBody>
          <a:bodyPr/>
          <a:lstStyle/>
          <a:p>
            <a:r>
              <a:rPr lang="sk-SK" sz="7200" b="1" dirty="0" smtClean="0"/>
              <a:t>Prestávka</a:t>
            </a:r>
            <a:endParaRPr lang="sk-SK" sz="7200" b="1" dirty="0"/>
          </a:p>
        </p:txBody>
      </p:sp>
    </p:spTree>
    <p:extLst>
      <p:ext uri="{BB962C8B-B14F-4D97-AF65-F5344CB8AC3E}">
        <p14:creationId xmlns:p14="http://schemas.microsoft.com/office/powerpoint/2010/main" val="2147685775"/>
      </p:ext>
    </p:extLst>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475637" y="2926026"/>
            <a:ext cx="6192726" cy="1005949"/>
          </a:xfrm>
        </p:spPr>
        <p:txBody>
          <a:bodyPr/>
          <a:lstStyle/>
          <a:p>
            <a:pPr algn="ctr"/>
            <a:r>
              <a:rPr lang="sk-SK" sz="7200" b="1" dirty="0" smtClean="0"/>
              <a:t>Zákazka s nízkou hodnotou</a:t>
            </a:r>
            <a:endParaRPr lang="sk-SK" sz="7200" b="1" dirty="0"/>
          </a:p>
        </p:txBody>
      </p:sp>
    </p:spTree>
    <p:extLst>
      <p:ext uri="{BB962C8B-B14F-4D97-AF65-F5344CB8AC3E}">
        <p14:creationId xmlns:p14="http://schemas.microsoft.com/office/powerpoint/2010/main" val="2449188948"/>
      </p:ext>
    </p:extLst>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AA9E3-8E8B-6F20-E05B-16F850BAF704}"/>
              </a:ext>
            </a:extLst>
          </p:cNvPr>
          <p:cNvSpPr>
            <a:spLocks noGrp="1"/>
          </p:cNvSpPr>
          <p:nvPr>
            <p:ph type="title"/>
          </p:nvPr>
        </p:nvSpPr>
        <p:spPr/>
        <p:txBody>
          <a:bodyPr/>
          <a:lstStyle/>
          <a:p>
            <a:r>
              <a:rPr lang="sk-SK" sz="4000" dirty="0"/>
              <a:t>Príručka pre prijímateľa a projektového partnera</a:t>
            </a:r>
          </a:p>
        </p:txBody>
      </p:sp>
      <p:sp>
        <p:nvSpPr>
          <p:cNvPr id="3" name="Zástupný objekt pre obsah 2">
            <a:extLst>
              <a:ext uri="{FF2B5EF4-FFF2-40B4-BE49-F238E27FC236}">
                <a16:creationId xmlns:a16="http://schemas.microsoft.com/office/drawing/2014/main" id="{F7AE83D9-45DC-3145-8615-716342068104}"/>
              </a:ext>
            </a:extLst>
          </p:cNvPr>
          <p:cNvSpPr>
            <a:spLocks noGrp="1"/>
          </p:cNvSpPr>
          <p:nvPr>
            <p:ph idx="1"/>
          </p:nvPr>
        </p:nvSpPr>
        <p:spPr/>
        <p:txBody>
          <a:bodyPr/>
          <a:lstStyle/>
          <a:p>
            <a:r>
              <a:rPr lang="sk-SK" dirty="0"/>
              <a:t>Časť 4, bod 3) </a:t>
            </a:r>
          </a:p>
          <a:p>
            <a:pPr marL="0" indent="0" algn="ctr">
              <a:buNone/>
            </a:pPr>
            <a:endParaRPr lang="sk-SK" sz="2400" dirty="0"/>
          </a:p>
          <a:p>
            <a:pPr marL="0" indent="0" algn="ctr">
              <a:buNone/>
            </a:pPr>
            <a:r>
              <a:rPr lang="sk-SK" sz="2400" dirty="0"/>
              <a:t>„Verejní obstarávatelia a obstarávatelia sú povinní pri podlimitných zákazkách a zákazkách s nízkou hodnotou vyzvať na predloženie ponuky viac hospodárskych subjektov na účel zadania zákazky na to určenou funkcionalitou elektronickej platformy, resp. elektronickým prostriedkom v zmysle zákona o verejnom obstarávaní. </a:t>
            </a:r>
            <a:r>
              <a:rPr lang="sk-SK" sz="2400" b="1" dirty="0"/>
              <a:t>Táto príručka neustanovuje žiadne iné požiadavky na postup obstarania zákaziek realizovaný verejnými obstarávateľmi a obstarávateľmi</a:t>
            </a:r>
            <a:r>
              <a:rPr lang="sk-SK" sz="2400" dirty="0"/>
              <a:t>.“ </a:t>
            </a:r>
            <a:endParaRPr lang="sk-SK" dirty="0"/>
          </a:p>
        </p:txBody>
      </p:sp>
    </p:spTree>
    <p:extLst>
      <p:ext uri="{BB962C8B-B14F-4D97-AF65-F5344CB8AC3E}">
        <p14:creationId xmlns:p14="http://schemas.microsoft.com/office/powerpoint/2010/main" val="3971249034"/>
      </p:ext>
    </p:extLst>
  </p:cSld>
  <p:clrMapOvr>
    <a:masterClrMapping/>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4B68AD-1B8C-DACC-1901-86737B808CE9}"/>
              </a:ext>
            </a:extLst>
          </p:cNvPr>
          <p:cNvSpPr>
            <a:spLocks noGrp="1"/>
          </p:cNvSpPr>
          <p:nvPr>
            <p:ph type="title"/>
          </p:nvPr>
        </p:nvSpPr>
        <p:spPr/>
        <p:txBody>
          <a:bodyPr/>
          <a:lstStyle/>
          <a:p>
            <a:r>
              <a:rPr lang="sk-SK" sz="4000" dirty="0"/>
              <a:t>Prieskum trhu za účelom hospodárnosti</a:t>
            </a:r>
          </a:p>
        </p:txBody>
      </p:sp>
      <p:sp>
        <p:nvSpPr>
          <p:cNvPr id="3" name="Zástupný objekt pre obsah 2">
            <a:extLst>
              <a:ext uri="{FF2B5EF4-FFF2-40B4-BE49-F238E27FC236}">
                <a16:creationId xmlns:a16="http://schemas.microsoft.com/office/drawing/2014/main" id="{D02BA490-6501-614B-ECAE-4F280ED965BA}"/>
              </a:ext>
            </a:extLst>
          </p:cNvPr>
          <p:cNvSpPr>
            <a:spLocks noGrp="1"/>
          </p:cNvSpPr>
          <p:nvPr>
            <p:ph idx="1"/>
          </p:nvPr>
        </p:nvSpPr>
        <p:spPr/>
        <p:txBody>
          <a:bodyPr/>
          <a:lstStyle/>
          <a:p>
            <a:pPr marL="0" indent="0" algn="ctr">
              <a:buNone/>
            </a:pPr>
            <a:endParaRPr lang="sk-SK" dirty="0"/>
          </a:p>
          <a:p>
            <a:pPr marL="0" indent="0" algn="ctr">
              <a:buNone/>
            </a:pPr>
            <a:endParaRPr lang="sk-SK" dirty="0"/>
          </a:p>
          <a:p>
            <a:pPr marL="0" indent="0" algn="ctr">
              <a:buNone/>
            </a:pPr>
            <a:r>
              <a:rPr lang="sk-SK" dirty="0"/>
              <a:t>„Pokiaľ prijímateľ realizuje pre účely preukázania hospodárnosti zákazky prieskum trhu a nezverejňuje Výzvu na predkladanie ponúk vo Vestníku</a:t>
            </a:r>
            <a:r>
              <a:rPr lang="sk-SK" b="1" dirty="0"/>
              <a:t>, je povinný na účely vzájomného porovnania získať aspoň tri relevantné ponuky.</a:t>
            </a:r>
            <a:r>
              <a:rPr lang="sk-SK" dirty="0"/>
              <a:t>“</a:t>
            </a:r>
          </a:p>
        </p:txBody>
      </p:sp>
    </p:spTree>
    <p:extLst>
      <p:ext uri="{BB962C8B-B14F-4D97-AF65-F5344CB8AC3E}">
        <p14:creationId xmlns:p14="http://schemas.microsoft.com/office/powerpoint/2010/main" val="244693551"/>
      </p:ext>
    </p:extLst>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E95300-761E-A5B8-FB94-929F5D0457AF}"/>
              </a:ext>
            </a:extLst>
          </p:cNvPr>
          <p:cNvSpPr>
            <a:spLocks noGrp="1"/>
          </p:cNvSpPr>
          <p:nvPr>
            <p:ph type="title"/>
          </p:nvPr>
        </p:nvSpPr>
        <p:spPr/>
        <p:txBody>
          <a:bodyPr/>
          <a:lstStyle/>
          <a:p>
            <a:r>
              <a:rPr lang="sk-SK" sz="4000" dirty="0"/>
              <a:t>Prieskum trhu za účelom hospodárnosti</a:t>
            </a:r>
          </a:p>
        </p:txBody>
      </p:sp>
      <p:sp>
        <p:nvSpPr>
          <p:cNvPr id="3" name="Zástupný objekt pre obsah 2">
            <a:extLst>
              <a:ext uri="{FF2B5EF4-FFF2-40B4-BE49-F238E27FC236}">
                <a16:creationId xmlns:a16="http://schemas.microsoft.com/office/drawing/2014/main" id="{95F937C5-C4D5-4D13-991E-9A953F84C830}"/>
              </a:ext>
            </a:extLst>
          </p:cNvPr>
          <p:cNvSpPr>
            <a:spLocks noGrp="1"/>
          </p:cNvSpPr>
          <p:nvPr>
            <p:ph idx="1"/>
          </p:nvPr>
        </p:nvSpPr>
        <p:spPr/>
        <p:txBody>
          <a:bodyPr/>
          <a:lstStyle/>
          <a:p>
            <a:pPr marL="0" indent="0" algn="ctr">
              <a:buNone/>
            </a:pPr>
            <a:endParaRPr lang="sk-SK" sz="2400" dirty="0"/>
          </a:p>
          <a:p>
            <a:pPr marL="0" indent="0" algn="ctr">
              <a:buNone/>
            </a:pPr>
            <a:endParaRPr lang="sk-SK" sz="2400" dirty="0"/>
          </a:p>
          <a:p>
            <a:pPr marL="0" indent="0" algn="ctr">
              <a:buNone/>
            </a:pPr>
            <a:r>
              <a:rPr lang="sk-SK" sz="2000" dirty="0"/>
              <a:t>„Prijímateľ/partner zrealizuje prieskum trhu z internetových prehliadačov, internetových obchodov, katalógov alebo cenníkov </a:t>
            </a:r>
            <a:r>
              <a:rPr lang="sk-SK" sz="2000" b="1" dirty="0"/>
              <a:t>minimálne u troch subjektov</a:t>
            </a:r>
            <a:r>
              <a:rPr lang="sk-SK" sz="2000" dirty="0"/>
              <a:t>, ktoré dodávajú požadovaný tovar, službu alebo stavebné práce. Každý oslovený subjekt </a:t>
            </a:r>
            <a:r>
              <a:rPr lang="sk-SK" sz="2000" b="1" dirty="0"/>
              <a:t>musí byť zapísaný </a:t>
            </a:r>
            <a:r>
              <a:rPr lang="sk-SK" sz="2000" dirty="0"/>
              <a:t>v Živnostenskom registri SR alebo Obchodnom registri SR (príp. v iných registroch alebo zoznamoch oprávňujúcich vykonávať určité činnosti) a jeho predmet podnikania (vykonávaná činnosť) musí byť v súlade s predmetom zákazky.“ </a:t>
            </a:r>
          </a:p>
        </p:txBody>
      </p:sp>
    </p:spTree>
    <p:extLst>
      <p:ext uri="{BB962C8B-B14F-4D97-AF65-F5344CB8AC3E}">
        <p14:creationId xmlns:p14="http://schemas.microsoft.com/office/powerpoint/2010/main" val="52954382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bg1"/>
          </a:solidFill>
        </p:spPr>
        <p:txBody>
          <a:bodyPr/>
          <a:lstStyle/>
          <a:p>
            <a:pPr algn="ctr"/>
            <a:r>
              <a:rPr lang="sk-SK" sz="1800" b="1" dirty="0" smtClean="0">
                <a:latin typeface="Verdana" panose="020B0604030504040204" pitchFamily="34" charset="0"/>
                <a:ea typeface="Verdana" panose="020B0604030504040204" pitchFamily="34" charset="0"/>
              </a:rPr>
              <a:t>Preukazovanie </a:t>
            </a:r>
            <a:r>
              <a:rPr lang="sk-SK" sz="1800" b="1" dirty="0">
                <a:latin typeface="Verdana" panose="020B0604030504040204" pitchFamily="34" charset="0"/>
                <a:ea typeface="Verdana" panose="020B0604030504040204" pitchFamily="34" charset="0"/>
              </a:rPr>
              <a:t>a vyhodnotenie splnenia podmienok účasti</a:t>
            </a:r>
            <a:r>
              <a:rPr lang="sk-SK" sz="1400" b="1" dirty="0">
                <a:latin typeface="Verdana" panose="020B0604030504040204" pitchFamily="34" charset="0"/>
                <a:ea typeface="Verdana" panose="020B0604030504040204" pitchFamily="34" charset="0"/>
              </a:rPr>
              <a:t/>
            </a:r>
            <a:br>
              <a:rPr lang="sk-SK" sz="1400" b="1" dirty="0">
                <a:latin typeface="Verdana" panose="020B0604030504040204" pitchFamily="34" charset="0"/>
                <a:ea typeface="Verdana" panose="020B0604030504040204" pitchFamily="34" charset="0"/>
              </a:rPr>
            </a:br>
            <a:endParaRPr lang="sk-SK" sz="1400" b="1" dirty="0">
              <a:latin typeface="Verdana" panose="020B0604030504040204" pitchFamily="34" charset="0"/>
              <a:ea typeface="Verdana" panose="020B0604030504040204" pitchFamily="34" charset="0"/>
            </a:endParaRPr>
          </a:p>
        </p:txBody>
      </p:sp>
      <p:sp>
        <p:nvSpPr>
          <p:cNvPr id="3" name="Zástupný objekt pre obsah 2"/>
          <p:cNvSpPr>
            <a:spLocks noGrp="1"/>
          </p:cNvSpPr>
          <p:nvPr>
            <p:ph idx="1"/>
          </p:nvPr>
        </p:nvSpPr>
        <p:spPr>
          <a:xfrm>
            <a:off x="628650" y="2029812"/>
            <a:ext cx="7886700" cy="4313918"/>
          </a:xfrm>
        </p:spPr>
        <p:txBody>
          <a:bodyPr/>
          <a:lstStyle/>
          <a:p>
            <a:pPr algn="just">
              <a:lnSpc>
                <a:spcPct val="150000"/>
              </a:lnSpc>
            </a:pPr>
            <a:r>
              <a:rPr lang="sk-SK" sz="1600" dirty="0" smtClean="0">
                <a:ea typeface="Verdana" panose="020B0604030504040204" pitchFamily="34" charset="0"/>
              </a:rPr>
              <a:t>PÚ musia byť okrem iného, </a:t>
            </a:r>
            <a:r>
              <a:rPr lang="sk-SK" sz="1600" u="sng" dirty="0" smtClean="0">
                <a:ea typeface="Verdana" panose="020B0604030504040204" pitchFamily="34" charset="0"/>
              </a:rPr>
              <a:t>stanovené primeraným spôsobom, nesmú umelo zužovať hospodársku súťaž</a:t>
            </a:r>
            <a:r>
              <a:rPr lang="sk-SK" sz="1600" dirty="0" smtClean="0">
                <a:ea typeface="Verdana" panose="020B0604030504040204" pitchFamily="34" charset="0"/>
              </a:rPr>
              <a:t>, </a:t>
            </a:r>
            <a:r>
              <a:rPr lang="sk-SK" sz="1600" dirty="0">
                <a:ea typeface="Verdana" panose="020B0604030504040204" pitchFamily="34" charset="0"/>
              </a:rPr>
              <a:t>ich splnenie musí byť zároveň preukázateľné a overiteľné. </a:t>
            </a:r>
            <a:endParaRPr lang="sk-SK" sz="1600" dirty="0" smtClean="0">
              <a:ea typeface="Verdana" panose="020B0604030504040204" pitchFamily="34" charset="0"/>
            </a:endParaRPr>
          </a:p>
          <a:p>
            <a:pPr algn="just">
              <a:lnSpc>
                <a:spcPct val="150000"/>
              </a:lnSpc>
            </a:pPr>
            <a:r>
              <a:rPr lang="sk-SK" sz="1600" b="1" dirty="0" smtClean="0">
                <a:ea typeface="Verdana" panose="020B0604030504040204" pitchFamily="34" charset="0"/>
              </a:rPr>
              <a:t>Vzhľadom </a:t>
            </a:r>
            <a:r>
              <a:rPr lang="sk-SK" sz="1600" b="1" dirty="0">
                <a:ea typeface="Verdana" panose="020B0604030504040204" pitchFamily="34" charset="0"/>
              </a:rPr>
              <a:t>na rôznorodý charakter jednotlivých </a:t>
            </a:r>
            <a:r>
              <a:rPr lang="sk-SK" sz="1600" b="1" dirty="0" smtClean="0">
                <a:ea typeface="Verdana" panose="020B0604030504040204" pitchFamily="34" charset="0"/>
              </a:rPr>
              <a:t>podmienok účasti, </a:t>
            </a:r>
            <a:r>
              <a:rPr lang="sk-SK" sz="1600" b="1" dirty="0">
                <a:ea typeface="Verdana" panose="020B0604030504040204" pitchFamily="34" charset="0"/>
              </a:rPr>
              <a:t>ich rôznorodú výpovednú hodnotu, ako aj líšiace sa bremeno dokazovania je rozličný aj spôsob preukazovania jednotlivých podmienok</a:t>
            </a:r>
            <a:r>
              <a:rPr lang="sk-SK" sz="1600" dirty="0" smtClean="0">
                <a:ea typeface="Verdana" panose="020B0604030504040204" pitchFamily="34" charset="0"/>
              </a:rPr>
              <a:t>.</a:t>
            </a:r>
          </a:p>
          <a:p>
            <a:pPr algn="just">
              <a:lnSpc>
                <a:spcPct val="150000"/>
              </a:lnSpc>
            </a:pPr>
            <a:r>
              <a:rPr lang="sk-SK" sz="1600" b="1" dirty="0" smtClean="0">
                <a:ea typeface="Verdana" panose="020B0604030504040204" pitchFamily="34" charset="0"/>
              </a:rPr>
              <a:t>§ 32 (osobné postavenie) a § 34 (technická spôsobilosť alebo odborná spôsobilosť) ZVO </a:t>
            </a:r>
            <a:r>
              <a:rPr lang="sk-SK" sz="1600" dirty="0" smtClean="0">
                <a:ea typeface="Verdana" panose="020B0604030504040204" pitchFamily="34" charset="0"/>
              </a:rPr>
              <a:t>– </a:t>
            </a:r>
            <a:r>
              <a:rPr lang="sk-SK" sz="1600" u="sng" dirty="0" smtClean="0">
                <a:ea typeface="Verdana" panose="020B0604030504040204" pitchFamily="34" charset="0"/>
              </a:rPr>
              <a:t>doklady na preukázanie splnenia PÚ sú jasne definované ZVO</a:t>
            </a:r>
          </a:p>
          <a:p>
            <a:pPr algn="just">
              <a:lnSpc>
                <a:spcPct val="150000"/>
              </a:lnSpc>
            </a:pPr>
            <a:r>
              <a:rPr lang="sk-SK" sz="1600" b="1" dirty="0" smtClean="0">
                <a:ea typeface="Verdana" panose="020B0604030504040204" pitchFamily="34" charset="0"/>
              </a:rPr>
              <a:t>§ 33 (finančné a ekonomické postavenie)– ZVO </a:t>
            </a:r>
            <a:r>
              <a:rPr lang="sk-SK" sz="1600" u="sng" dirty="0" smtClean="0">
                <a:ea typeface="Verdana" panose="020B0604030504040204" pitchFamily="34" charset="0"/>
              </a:rPr>
              <a:t>definuje iba doklady, ktoré sa spravidla používajú na preukázanie splnenia stanovenej PÚ</a:t>
            </a:r>
            <a:endParaRPr lang="sk-SK" sz="1600" u="sng" dirty="0">
              <a:ea typeface="Verdana" panose="020B0604030504040204" pitchFamily="34" charset="0"/>
            </a:endParaRPr>
          </a:p>
        </p:txBody>
      </p:sp>
    </p:spTree>
    <p:extLst>
      <p:ext uri="{BB962C8B-B14F-4D97-AF65-F5344CB8AC3E}">
        <p14:creationId xmlns:p14="http://schemas.microsoft.com/office/powerpoint/2010/main" val="2789604675"/>
      </p:ext>
    </p:extLst>
  </p:cSld>
  <p:clrMapOvr>
    <a:masterClrMapping/>
  </p:clrMapOvr>
  <p:transition spd="slow">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247DC9-AAB1-CD46-4E3D-2273E421B27B}"/>
              </a:ext>
            </a:extLst>
          </p:cNvPr>
          <p:cNvSpPr>
            <a:spLocks noGrp="1"/>
          </p:cNvSpPr>
          <p:nvPr>
            <p:ph type="title"/>
          </p:nvPr>
        </p:nvSpPr>
        <p:spPr/>
        <p:txBody>
          <a:bodyPr/>
          <a:lstStyle/>
          <a:p>
            <a:r>
              <a:rPr lang="sk-SK" dirty="0"/>
              <a:t>Finančné limity</a:t>
            </a:r>
          </a:p>
        </p:txBody>
      </p:sp>
      <p:graphicFrame>
        <p:nvGraphicFramePr>
          <p:cNvPr id="5" name="Tabuľka 5">
            <a:extLst>
              <a:ext uri="{FF2B5EF4-FFF2-40B4-BE49-F238E27FC236}">
                <a16:creationId xmlns:a16="http://schemas.microsoft.com/office/drawing/2014/main" id="{00593FD8-1304-3C61-F477-9DC20769D41B}"/>
              </a:ext>
            </a:extLst>
          </p:cNvPr>
          <p:cNvGraphicFramePr>
            <a:graphicFrameLocks noGrp="1"/>
          </p:cNvGraphicFramePr>
          <p:nvPr>
            <p:ph idx="1"/>
            <p:extLst/>
          </p:nvPr>
        </p:nvGraphicFramePr>
        <p:xfrm>
          <a:off x="628650" y="1825626"/>
          <a:ext cx="7886700" cy="4201688"/>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643148356"/>
                    </a:ext>
                  </a:extLst>
                </a:gridCol>
                <a:gridCol w="2628900">
                  <a:extLst>
                    <a:ext uri="{9D8B030D-6E8A-4147-A177-3AD203B41FA5}">
                      <a16:colId xmlns:a16="http://schemas.microsoft.com/office/drawing/2014/main" val="3466747062"/>
                    </a:ext>
                  </a:extLst>
                </a:gridCol>
                <a:gridCol w="2628900">
                  <a:extLst>
                    <a:ext uri="{9D8B030D-6E8A-4147-A177-3AD203B41FA5}">
                      <a16:colId xmlns:a16="http://schemas.microsoft.com/office/drawing/2014/main" val="740499589"/>
                    </a:ext>
                  </a:extLst>
                </a:gridCol>
              </a:tblGrid>
              <a:tr h="760569">
                <a:tc gridSpan="3">
                  <a:txBody>
                    <a:bodyPr/>
                    <a:lstStyle/>
                    <a:p>
                      <a:pPr algn="ctr"/>
                      <a:r>
                        <a:rPr lang="sk-SK" sz="2600" dirty="0"/>
                        <a:t>Zákazka s nízkou hodnotu (civilná) Verejný obstarávateľ</a:t>
                      </a:r>
                    </a:p>
                  </a:txBody>
                  <a:tcPr/>
                </a:tc>
                <a:tc hMerge="1">
                  <a:txBody>
                    <a:bodyPr/>
                    <a:lstStyle/>
                    <a:p>
                      <a:endParaRPr lang="sk-SK" dirty="0"/>
                    </a:p>
                  </a:txBody>
                  <a:tcPr/>
                </a:tc>
                <a:tc hMerge="1">
                  <a:txBody>
                    <a:bodyPr/>
                    <a:lstStyle/>
                    <a:p>
                      <a:endParaRPr lang="sk-SK" dirty="0"/>
                    </a:p>
                  </a:txBody>
                  <a:tcPr/>
                </a:tc>
                <a:extLst>
                  <a:ext uri="{0D108BD9-81ED-4DB2-BD59-A6C34878D82A}">
                    <a16:rowId xmlns:a16="http://schemas.microsoft.com/office/drawing/2014/main" val="2114363770"/>
                  </a:ext>
                </a:extLst>
              </a:tr>
              <a:tr h="398843">
                <a:tc>
                  <a:txBody>
                    <a:bodyPr/>
                    <a:lstStyle/>
                    <a:p>
                      <a:endParaRPr lang="sk-SK"/>
                    </a:p>
                  </a:txBody>
                  <a:tcPr/>
                </a:tc>
                <a:tc>
                  <a:txBody>
                    <a:bodyPr/>
                    <a:lstStyle/>
                    <a:p>
                      <a:pPr algn="ctr"/>
                      <a:r>
                        <a:rPr lang="sk-SK" b="1" dirty="0"/>
                        <a:t>PHZ</a:t>
                      </a:r>
                    </a:p>
                  </a:txBody>
                  <a:tcPr/>
                </a:tc>
                <a:tc>
                  <a:txBody>
                    <a:bodyPr/>
                    <a:lstStyle/>
                    <a:p>
                      <a:pPr algn="ctr"/>
                      <a:r>
                        <a:rPr lang="sk-SK" b="1" dirty="0"/>
                        <a:t>Postup</a:t>
                      </a:r>
                    </a:p>
                  </a:txBody>
                  <a:tcPr/>
                </a:tc>
                <a:extLst>
                  <a:ext uri="{0D108BD9-81ED-4DB2-BD59-A6C34878D82A}">
                    <a16:rowId xmlns:a16="http://schemas.microsoft.com/office/drawing/2014/main" val="2349515943"/>
                  </a:ext>
                </a:extLst>
              </a:tr>
              <a:tr h="760569">
                <a:tc>
                  <a:txBody>
                    <a:bodyPr/>
                    <a:lstStyle/>
                    <a:p>
                      <a:pPr algn="l"/>
                      <a:r>
                        <a:rPr lang="sk-SK" dirty="0"/>
                        <a:t>Tovar (okrem potravín)</a:t>
                      </a:r>
                    </a:p>
                    <a:p>
                      <a:pPr algn="l"/>
                      <a:r>
                        <a:rPr lang="sk-SK" dirty="0"/>
                        <a:t>Služba</a:t>
                      </a:r>
                    </a:p>
                  </a:txBody>
                  <a:tcPr anchor="ctr"/>
                </a:tc>
                <a:tc>
                  <a:txBody>
                    <a:bodyPr/>
                    <a:lstStyle/>
                    <a:p>
                      <a:pPr algn="ctr"/>
                      <a:r>
                        <a:rPr lang="sk-SK" dirty="0"/>
                        <a:t>≥ 10 000  &lt; 100 000 </a:t>
                      </a:r>
                    </a:p>
                    <a:p>
                      <a:pPr algn="ctr"/>
                      <a:r>
                        <a:rPr lang="sk-SK" sz="2400" dirty="0"/>
                        <a:t> </a:t>
                      </a:r>
                      <a:r>
                        <a:rPr lang="sk-SK" sz="1100" dirty="0"/>
                        <a:t>(limit pre § 7 ods.1 </a:t>
                      </a:r>
                      <a:r>
                        <a:rPr lang="sk-SK" sz="1100" dirty="0" err="1"/>
                        <a:t>písm.a</a:t>
                      </a:r>
                      <a:r>
                        <a:rPr lang="sk-SK" sz="1100" dirty="0"/>
                        <a:t>))</a:t>
                      </a:r>
                    </a:p>
                  </a:txBody>
                  <a:tcPr anchor="ctr"/>
                </a:tc>
                <a:tc rowSpan="4">
                  <a:txBody>
                    <a:bodyPr/>
                    <a:lstStyle/>
                    <a:p>
                      <a:pPr algn="ctr"/>
                      <a:r>
                        <a:rPr lang="sk-SK" dirty="0"/>
                        <a:t>§ 117 zákona alebo § 109 až § 111, ak ide o bežne dostupné tovary alebo služby</a:t>
                      </a:r>
                    </a:p>
                  </a:txBody>
                  <a:tcPr anchor="ctr"/>
                </a:tc>
                <a:extLst>
                  <a:ext uri="{0D108BD9-81ED-4DB2-BD59-A6C34878D82A}">
                    <a16:rowId xmlns:a16="http://schemas.microsoft.com/office/drawing/2014/main" val="335663706"/>
                  </a:ext>
                </a:extLst>
              </a:tr>
              <a:tr h="760569">
                <a:tc>
                  <a:txBody>
                    <a:bodyPr/>
                    <a:lstStyle/>
                    <a:p>
                      <a:pPr algn="l"/>
                      <a:r>
                        <a:rPr lang="sk-SK" dirty="0"/>
                        <a:t>Tovar (okrem potravín)</a:t>
                      </a:r>
                    </a:p>
                    <a:p>
                      <a:pPr algn="l"/>
                      <a:r>
                        <a:rPr lang="sk-SK" dirty="0"/>
                        <a:t>Služba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mn-lt"/>
                          <a:ea typeface="+mn-ea"/>
                          <a:cs typeface="+mn-cs"/>
                        </a:rPr>
                        <a:t>≥ 10 000  &lt; 180 000 </a:t>
                      </a:r>
                    </a:p>
                    <a:p>
                      <a:pPr algn="ctr"/>
                      <a:r>
                        <a:rPr lang="sk-SK" sz="1100" dirty="0"/>
                        <a:t>(limit pre § 7 ods.1 </a:t>
                      </a:r>
                      <a:r>
                        <a:rPr lang="sk-SK" sz="1100" dirty="0" err="1"/>
                        <a:t>písm.b</a:t>
                      </a:r>
                      <a:r>
                        <a:rPr lang="sk-SK" sz="1100" dirty="0"/>
                        <a:t>) – e))</a:t>
                      </a:r>
                    </a:p>
                  </a:txBody>
                  <a:tcPr anchor="ctr"/>
                </a:tc>
                <a:tc vMerge="1">
                  <a:txBody>
                    <a:bodyPr/>
                    <a:lstStyle/>
                    <a:p>
                      <a:endParaRPr lang="sk-SK" dirty="0"/>
                    </a:p>
                  </a:txBody>
                  <a:tcPr/>
                </a:tc>
                <a:extLst>
                  <a:ext uri="{0D108BD9-81ED-4DB2-BD59-A6C34878D82A}">
                    <a16:rowId xmlns:a16="http://schemas.microsoft.com/office/drawing/2014/main" val="1925666850"/>
                  </a:ext>
                </a:extLst>
              </a:tr>
              <a:tr h="760569">
                <a:tc>
                  <a:txBody>
                    <a:bodyPr/>
                    <a:lstStyle/>
                    <a:p>
                      <a:pPr algn="l"/>
                      <a:r>
                        <a:rPr lang="sk-SK" dirty="0"/>
                        <a:t>Služba uvedená v prílohe č.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a:t>≥ 10 000  &lt; 400 000 </a:t>
                      </a:r>
                    </a:p>
                    <a:p>
                      <a:pPr algn="ctr"/>
                      <a:endParaRPr lang="sk-SK" dirty="0"/>
                    </a:p>
                  </a:txBody>
                  <a:tcPr anchor="ctr"/>
                </a:tc>
                <a:tc vMerge="1">
                  <a:txBody>
                    <a:bodyPr/>
                    <a:lstStyle/>
                    <a:p>
                      <a:endParaRPr lang="sk-SK" dirty="0"/>
                    </a:p>
                  </a:txBody>
                  <a:tcPr/>
                </a:tc>
                <a:extLst>
                  <a:ext uri="{0D108BD9-81ED-4DB2-BD59-A6C34878D82A}">
                    <a16:rowId xmlns:a16="http://schemas.microsoft.com/office/drawing/2014/main" val="2678474435"/>
                  </a:ext>
                </a:extLst>
              </a:tr>
              <a:tr h="760569">
                <a:tc>
                  <a:txBody>
                    <a:bodyPr/>
                    <a:lstStyle/>
                    <a:p>
                      <a:pPr algn="l"/>
                      <a:r>
                        <a:rPr lang="sk-SK" dirty="0"/>
                        <a:t>Stavebné práce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a:t>≥ 10 000  &lt; 300 000 </a:t>
                      </a:r>
                    </a:p>
                    <a:p>
                      <a:pPr algn="ctr"/>
                      <a:endParaRPr lang="sk-SK" dirty="0"/>
                    </a:p>
                  </a:txBody>
                  <a:tcPr anchor="ctr"/>
                </a:tc>
                <a:tc vMerge="1">
                  <a:txBody>
                    <a:bodyPr/>
                    <a:lstStyle/>
                    <a:p>
                      <a:endParaRPr lang="sk-SK" dirty="0"/>
                    </a:p>
                  </a:txBody>
                  <a:tcPr/>
                </a:tc>
                <a:extLst>
                  <a:ext uri="{0D108BD9-81ED-4DB2-BD59-A6C34878D82A}">
                    <a16:rowId xmlns:a16="http://schemas.microsoft.com/office/drawing/2014/main" val="3972242239"/>
                  </a:ext>
                </a:extLst>
              </a:tr>
            </a:tbl>
          </a:graphicData>
        </a:graphic>
      </p:graphicFrame>
    </p:spTree>
    <p:extLst>
      <p:ext uri="{BB962C8B-B14F-4D97-AF65-F5344CB8AC3E}">
        <p14:creationId xmlns:p14="http://schemas.microsoft.com/office/powerpoint/2010/main" val="1076496441"/>
      </p:ext>
    </p:extLst>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684740"/>
            <a:ext cx="7886700" cy="690510"/>
          </a:xfrm>
        </p:spPr>
        <p:txBody>
          <a:bodyPr/>
          <a:lstStyle/>
          <a:p>
            <a:r>
              <a:rPr lang="sk-SK" altLang="sk-SK" sz="4000" dirty="0"/>
              <a:t>Zákazka s nízkou hodnotou - proces</a:t>
            </a:r>
            <a:endParaRPr lang="sk-SK" sz="4000" dirty="0"/>
          </a:p>
        </p:txBody>
      </p:sp>
      <p:sp>
        <p:nvSpPr>
          <p:cNvPr id="6" name="Ovál 5"/>
          <p:cNvSpPr/>
          <p:nvPr/>
        </p:nvSpPr>
        <p:spPr>
          <a:xfrm>
            <a:off x="628650" y="5035639"/>
            <a:ext cx="1084240" cy="112392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k-SK"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9 ods. 9</a:t>
            </a:r>
          </a:p>
        </p:txBody>
      </p:sp>
      <p:sp>
        <p:nvSpPr>
          <p:cNvPr id="7" name="Ovál 6"/>
          <p:cNvSpPr/>
          <p:nvPr/>
        </p:nvSpPr>
        <p:spPr>
          <a:xfrm>
            <a:off x="7334250" y="1375250"/>
            <a:ext cx="1084240" cy="112392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k-SK"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117</a:t>
            </a:r>
          </a:p>
        </p:txBody>
      </p:sp>
      <p:graphicFrame>
        <p:nvGraphicFramePr>
          <p:cNvPr id="8" name="Diagram 7"/>
          <p:cNvGraphicFramePr/>
          <p:nvPr/>
        </p:nvGraphicFramePr>
        <p:xfrm>
          <a:off x="1712520" y="1414114"/>
          <a:ext cx="5524870" cy="3723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Zástupný objekt pre obsah 4"/>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1812902" y="4866917"/>
            <a:ext cx="1590675" cy="1228725"/>
          </a:xfrm>
        </p:spPr>
      </p:pic>
    </p:spTree>
    <p:extLst>
      <p:ext uri="{BB962C8B-B14F-4D97-AF65-F5344CB8AC3E}">
        <p14:creationId xmlns:p14="http://schemas.microsoft.com/office/powerpoint/2010/main" val="1941178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42" presetClass="entr" presetSubtype="0" fill="hold" grpId="0" nodeType="afterEffect">
                                  <p:stCondLst>
                                    <p:cond delay="2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500"/>
                                        <p:tgtEl>
                                          <p:spTgt spid="7"/>
                                        </p:tgtEl>
                                      </p:cBhvr>
                                    </p:animEffect>
                                    <p:anim calcmode="lin" valueType="num">
                                      <p:cBhvr>
                                        <p:cTn id="13" dur="1500" fill="hold"/>
                                        <p:tgtEl>
                                          <p:spTgt spid="7"/>
                                        </p:tgtEl>
                                        <p:attrNameLst>
                                          <p:attrName>ppt_x</p:attrName>
                                        </p:attrNameLst>
                                      </p:cBhvr>
                                      <p:tavLst>
                                        <p:tav tm="0">
                                          <p:val>
                                            <p:strVal val="#ppt_x"/>
                                          </p:val>
                                        </p:tav>
                                        <p:tav tm="100000">
                                          <p:val>
                                            <p:strVal val="#ppt_x"/>
                                          </p:val>
                                        </p:tav>
                                      </p:tavLst>
                                    </p:anim>
                                    <p:anim calcmode="lin" valueType="num">
                                      <p:cBhvr>
                                        <p:cTn id="14" dur="1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5250"/>
                            </p:stCondLst>
                            <p:childTnLst>
                              <p:par>
                                <p:cTn id="16" presetID="21" presetClass="entr" presetSubtype="1" fill="hold" nodeType="afterEffect">
                                  <p:stCondLst>
                                    <p:cond delay="500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par>
                          <p:cTn id="19" fill="hold">
                            <p:stCondLst>
                              <p:cond delay="12250"/>
                            </p:stCondLst>
                            <p:childTnLst>
                              <p:par>
                                <p:cTn id="20" presetID="0" presetClass="path" presetSubtype="0" accel="50000" decel="50000" fill="hold" nodeType="afterEffect">
                                  <p:stCondLst>
                                    <p:cond delay="5000"/>
                                  </p:stCondLst>
                                  <p:childTnLst>
                                    <p:animMotion origin="layout" path="M 0.03021 -0.01227 L 0.604 -0.33426 " pathEditMode="relative" rAng="0" ptsTypes="AA">
                                      <p:cBhvr>
                                        <p:cTn id="21" dur="6000" fill="hold"/>
                                        <p:tgtEl>
                                          <p:spTgt spid="5"/>
                                        </p:tgtEl>
                                        <p:attrNameLst>
                                          <p:attrName>ppt_x</p:attrName>
                                          <p:attrName>ppt_y</p:attrName>
                                        </p:attrNameLst>
                                      </p:cBhvr>
                                      <p:rCtr x="28681" y="-16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684740"/>
            <a:ext cx="7886700" cy="690510"/>
          </a:xfrm>
        </p:spPr>
        <p:txBody>
          <a:bodyPr/>
          <a:lstStyle/>
          <a:p>
            <a:r>
              <a:rPr lang="sk-SK" altLang="sk-SK" sz="4000" dirty="0"/>
              <a:t>Zákazka</a:t>
            </a:r>
            <a:r>
              <a:rPr lang="sk-SK" altLang="sk-SK" sz="2400" b="1" cap="all" dirty="0">
                <a:solidFill>
                  <a:prstClr val="black"/>
                </a:solidFill>
                <a:latin typeface="Times New Roman" panose="02020603050405020304" pitchFamily="18" charset="0"/>
                <a:cs typeface="Times New Roman" panose="02020603050405020304" pitchFamily="18" charset="0"/>
              </a:rPr>
              <a:t> </a:t>
            </a:r>
            <a:r>
              <a:rPr lang="sk-SK" altLang="sk-SK" sz="4000" dirty="0"/>
              <a:t>s nízkou hodnotou - proces</a:t>
            </a:r>
            <a:endParaRPr lang="sk-SK" sz="4000" dirty="0"/>
          </a:p>
        </p:txBody>
      </p:sp>
      <p:graphicFrame>
        <p:nvGraphicFramePr>
          <p:cNvPr id="6" name="Zástupný objekt pre obsah 5"/>
          <p:cNvGraphicFramePr>
            <a:graphicFrameLocks noGrp="1"/>
          </p:cNvGraphicFramePr>
          <p:nvPr>
            <p:ph idx="1"/>
          </p:nvPr>
        </p:nvGraphicFramePr>
        <p:xfrm>
          <a:off x="1809000" y="1675127"/>
          <a:ext cx="5526000" cy="372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ázok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313" y="3144405"/>
            <a:ext cx="828675" cy="1190625"/>
          </a:xfrm>
          <a:prstGeom prst="rect">
            <a:avLst/>
          </a:prstGeom>
        </p:spPr>
      </p:pic>
    </p:spTree>
    <p:extLst>
      <p:ext uri="{BB962C8B-B14F-4D97-AF65-F5344CB8AC3E}">
        <p14:creationId xmlns:p14="http://schemas.microsoft.com/office/powerpoint/2010/main" val="3669616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475637" y="2926026"/>
            <a:ext cx="6192726" cy="1005949"/>
          </a:xfrm>
        </p:spPr>
        <p:txBody>
          <a:bodyPr/>
          <a:lstStyle/>
          <a:p>
            <a:r>
              <a:rPr lang="sk-SK" sz="7200" b="1" dirty="0" smtClean="0"/>
              <a:t>Konflikt záujmov</a:t>
            </a:r>
            <a:endParaRPr lang="sk-SK" sz="7200" b="1" dirty="0"/>
          </a:p>
        </p:txBody>
      </p:sp>
    </p:spTree>
    <p:extLst>
      <p:ext uri="{BB962C8B-B14F-4D97-AF65-F5344CB8AC3E}">
        <p14:creationId xmlns:p14="http://schemas.microsoft.com/office/powerpoint/2010/main" val="2648723925"/>
      </p:ext>
    </p:extLst>
  </p:cSld>
  <p:clrMapOvr>
    <a:masterClrMapping/>
  </p:clrMapOvr>
  <p:transition spd="slow">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89E7B4-F3DD-29F4-1F7D-685D8B43651E}"/>
              </a:ext>
            </a:extLst>
          </p:cNvPr>
          <p:cNvSpPr>
            <a:spLocks noGrp="1"/>
          </p:cNvSpPr>
          <p:nvPr>
            <p:ph type="title"/>
          </p:nvPr>
        </p:nvSpPr>
        <p:spPr/>
        <p:txBody>
          <a:bodyPr/>
          <a:lstStyle/>
          <a:p>
            <a:r>
              <a:rPr lang="sk-SK" dirty="0"/>
              <a:t>Konflikt záujmov</a:t>
            </a:r>
          </a:p>
        </p:txBody>
      </p:sp>
      <p:sp>
        <p:nvSpPr>
          <p:cNvPr id="3" name="Zástupný objekt pre obsah 2">
            <a:extLst>
              <a:ext uri="{FF2B5EF4-FFF2-40B4-BE49-F238E27FC236}">
                <a16:creationId xmlns:a16="http://schemas.microsoft.com/office/drawing/2014/main" id="{00A10D3F-8550-C487-7A7E-D4ECB0AF58BA}"/>
              </a:ext>
            </a:extLst>
          </p:cNvPr>
          <p:cNvSpPr>
            <a:spLocks noGrp="1"/>
          </p:cNvSpPr>
          <p:nvPr>
            <p:ph idx="1"/>
          </p:nvPr>
        </p:nvSpPr>
        <p:spPr/>
        <p:txBody>
          <a:bodyPr/>
          <a:lstStyle/>
          <a:p>
            <a:r>
              <a:rPr lang="sk-SK" dirty="0"/>
              <a:t>Zákonná definícia</a:t>
            </a:r>
          </a:p>
          <a:p>
            <a:endParaRPr lang="sk-SK" dirty="0"/>
          </a:p>
          <a:p>
            <a:r>
              <a:rPr lang="sk-SK" dirty="0"/>
              <a:t>Systematické delenia konfliktu záujmov</a:t>
            </a:r>
          </a:p>
          <a:p>
            <a:endParaRPr lang="sk-SK" dirty="0"/>
          </a:p>
          <a:p>
            <a:r>
              <a:rPr lang="sk-SK" dirty="0"/>
              <a:t>Zainteresovaná osoba</a:t>
            </a:r>
          </a:p>
          <a:p>
            <a:endParaRPr lang="sk-SK" dirty="0"/>
          </a:p>
        </p:txBody>
      </p:sp>
    </p:spTree>
    <p:extLst>
      <p:ext uri="{BB962C8B-B14F-4D97-AF65-F5344CB8AC3E}">
        <p14:creationId xmlns:p14="http://schemas.microsoft.com/office/powerpoint/2010/main" val="2264245926"/>
      </p:ext>
    </p:extLst>
  </p:cSld>
  <p:clrMapOvr>
    <a:masterClrMapping/>
  </p:clrMapOvr>
  <p:transition spd="slow">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7522EF-B142-E308-7A1A-0FD6DA65AB75}"/>
              </a:ext>
            </a:extLst>
          </p:cNvPr>
          <p:cNvSpPr>
            <a:spLocks noGrp="1"/>
          </p:cNvSpPr>
          <p:nvPr>
            <p:ph type="title"/>
          </p:nvPr>
        </p:nvSpPr>
        <p:spPr/>
        <p:txBody>
          <a:bodyPr/>
          <a:lstStyle/>
          <a:p>
            <a:r>
              <a:rPr lang="sk-SK" dirty="0"/>
              <a:t>Základné úvahy o konflikte záujmov</a:t>
            </a:r>
          </a:p>
        </p:txBody>
      </p:sp>
      <p:sp>
        <p:nvSpPr>
          <p:cNvPr id="3" name="Zástupný objekt pre obsah 2">
            <a:extLst>
              <a:ext uri="{FF2B5EF4-FFF2-40B4-BE49-F238E27FC236}">
                <a16:creationId xmlns:a16="http://schemas.microsoft.com/office/drawing/2014/main" id="{FBFD3337-8CC7-2FF8-4D0F-62CD4AFE8B11}"/>
              </a:ext>
            </a:extLst>
          </p:cNvPr>
          <p:cNvSpPr>
            <a:spLocks noGrp="1"/>
          </p:cNvSpPr>
          <p:nvPr>
            <p:ph idx="1"/>
          </p:nvPr>
        </p:nvSpPr>
        <p:spPr/>
        <p:txBody>
          <a:bodyPr/>
          <a:lstStyle/>
          <a:p>
            <a:endParaRPr lang="sk-SK" dirty="0"/>
          </a:p>
          <a:p>
            <a:r>
              <a:rPr lang="sk-SK" dirty="0"/>
              <a:t>Ako ho sledovať</a:t>
            </a:r>
          </a:p>
          <a:p>
            <a:endParaRPr lang="sk-SK" dirty="0"/>
          </a:p>
          <a:p>
            <a:r>
              <a:rPr lang="sk-SK" dirty="0"/>
              <a:t>Princípy vo verejnom obstarávaní a konflikt záujmov</a:t>
            </a:r>
          </a:p>
          <a:p>
            <a:endParaRPr lang="sk-SK" dirty="0"/>
          </a:p>
          <a:p>
            <a:r>
              <a:rPr lang="sk-SK" dirty="0"/>
              <a:t>Prijímanie opatrení na jeho predchádzanie</a:t>
            </a:r>
          </a:p>
          <a:p>
            <a:endParaRPr lang="sk-SK" dirty="0"/>
          </a:p>
        </p:txBody>
      </p:sp>
    </p:spTree>
    <p:extLst>
      <p:ext uri="{BB962C8B-B14F-4D97-AF65-F5344CB8AC3E}">
        <p14:creationId xmlns:p14="http://schemas.microsoft.com/office/powerpoint/2010/main" val="884701218"/>
      </p:ext>
    </p:extLst>
  </p:cSld>
  <p:clrMapOvr>
    <a:masterClrMapping/>
  </p:clrMapOvr>
  <p:transition spd="slow">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83F1F7-7A8B-A6C6-F78E-3552F2733421}"/>
              </a:ext>
            </a:extLst>
          </p:cNvPr>
          <p:cNvSpPr>
            <a:spLocks noGrp="1"/>
          </p:cNvSpPr>
          <p:nvPr>
            <p:ph type="title"/>
          </p:nvPr>
        </p:nvSpPr>
        <p:spPr/>
        <p:txBody>
          <a:bodyPr/>
          <a:lstStyle/>
          <a:p>
            <a:r>
              <a:rPr lang="sk-SK" dirty="0"/>
              <a:t>Konflikt záujmov 4.11.1</a:t>
            </a:r>
          </a:p>
        </p:txBody>
      </p:sp>
      <p:sp>
        <p:nvSpPr>
          <p:cNvPr id="3" name="Zástupný objekt pre obsah 2">
            <a:extLst>
              <a:ext uri="{FF2B5EF4-FFF2-40B4-BE49-F238E27FC236}">
                <a16:creationId xmlns:a16="http://schemas.microsoft.com/office/drawing/2014/main" id="{49E9B5D8-CE3F-E1D8-B197-457DEF86A62A}"/>
              </a:ext>
            </a:extLst>
          </p:cNvPr>
          <p:cNvSpPr>
            <a:spLocks noGrp="1"/>
          </p:cNvSpPr>
          <p:nvPr>
            <p:ph idx="1"/>
          </p:nvPr>
        </p:nvSpPr>
        <p:spPr/>
        <p:txBody>
          <a:bodyPr/>
          <a:lstStyle/>
          <a:p>
            <a:pPr marL="0" indent="0" algn="ctr">
              <a:buNone/>
            </a:pPr>
            <a:endParaRPr lang="sk-SK" sz="3200" dirty="0"/>
          </a:p>
          <a:p>
            <a:pPr marL="0" indent="0" algn="ctr">
              <a:buNone/>
            </a:pPr>
            <a:r>
              <a:rPr lang="sk-SK" sz="3200" dirty="0"/>
              <a:t>„Prispievateľské štáty a Národný kontaktný bod považujú konflikt záujmov, ako aj koordináciu ponúk vo verejnom obstarávaní za korupčné praktiky a </a:t>
            </a:r>
            <a:r>
              <a:rPr lang="sk-SK" sz="3200" b="1" dirty="0"/>
              <a:t>uplatňujú voči nim nulovú toleranciu</a:t>
            </a:r>
            <a:r>
              <a:rPr lang="sk-SK" sz="3200" dirty="0"/>
              <a:t>.“ </a:t>
            </a:r>
            <a:endParaRPr lang="sk-SK" sz="4400" dirty="0"/>
          </a:p>
        </p:txBody>
      </p:sp>
    </p:spTree>
    <p:extLst>
      <p:ext uri="{BB962C8B-B14F-4D97-AF65-F5344CB8AC3E}">
        <p14:creationId xmlns:p14="http://schemas.microsoft.com/office/powerpoint/2010/main" val="2222778803"/>
      </p:ext>
    </p:extLst>
  </p:cSld>
  <p:clrMapOvr>
    <a:masterClrMapping/>
  </p:clrMapOvr>
  <p:transition spd="slow">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59E2F3-002B-428F-287E-208850494603}"/>
              </a:ext>
            </a:extLst>
          </p:cNvPr>
          <p:cNvSpPr>
            <a:spLocks noGrp="1"/>
          </p:cNvSpPr>
          <p:nvPr>
            <p:ph type="title"/>
          </p:nvPr>
        </p:nvSpPr>
        <p:spPr/>
        <p:txBody>
          <a:bodyPr/>
          <a:lstStyle/>
          <a:p>
            <a:r>
              <a:rPr lang="sk-SK" dirty="0"/>
              <a:t>Skvelý nástroj riadiaceho orgánu</a:t>
            </a:r>
          </a:p>
        </p:txBody>
      </p:sp>
      <p:sp>
        <p:nvSpPr>
          <p:cNvPr id="3" name="Zástupný objekt pre obsah 2">
            <a:extLst>
              <a:ext uri="{FF2B5EF4-FFF2-40B4-BE49-F238E27FC236}">
                <a16:creationId xmlns:a16="http://schemas.microsoft.com/office/drawing/2014/main" id="{84B13163-6399-D455-CC9E-B5C4EF9B24F8}"/>
              </a:ext>
            </a:extLst>
          </p:cNvPr>
          <p:cNvSpPr>
            <a:spLocks noGrp="1"/>
          </p:cNvSpPr>
          <p:nvPr>
            <p:ph idx="1"/>
          </p:nvPr>
        </p:nvSpPr>
        <p:spPr/>
        <p:txBody>
          <a:bodyPr/>
          <a:lstStyle/>
          <a:p>
            <a:endParaRPr lang="sk-SK" dirty="0"/>
          </a:p>
          <a:p>
            <a:endParaRPr lang="sk-SK" dirty="0"/>
          </a:p>
          <a:p>
            <a:pPr algn="just"/>
            <a:r>
              <a:rPr lang="sk-SK" dirty="0"/>
              <a:t>Tabuľka pre overenie konfliktu záujmov a koordináciu ponúk</a:t>
            </a:r>
          </a:p>
        </p:txBody>
      </p:sp>
    </p:spTree>
    <p:extLst>
      <p:ext uri="{BB962C8B-B14F-4D97-AF65-F5344CB8AC3E}">
        <p14:creationId xmlns:p14="http://schemas.microsoft.com/office/powerpoint/2010/main" val="492095885"/>
      </p:ext>
    </p:extLst>
  </p:cSld>
  <p:clrMapOvr>
    <a:masterClrMapping/>
  </p:clrMapOvr>
  <p:transition spd="slow">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524111" y="3437054"/>
            <a:ext cx="6052535" cy="1815882"/>
          </a:xfrm>
          <a:prstGeom prst="rect">
            <a:avLst/>
          </a:prstGeom>
          <a:noFill/>
        </p:spPr>
        <p:txBody>
          <a:bodyPr wrap="square" rtlCol="0" anchor="ctr" anchorCtr="0">
            <a:spAutoFit/>
          </a:bodyPr>
          <a:lstStyle/>
          <a:p>
            <a:pPr eaLnBrk="1" hangingPunct="1"/>
            <a:r>
              <a:rPr lang="sk-SK" altLang="sk-SK" sz="1600" b="1" dirty="0" smtClean="0">
                <a:cs typeface="Times New Roman" panose="02020603050405020304" pitchFamily="18" charset="0"/>
              </a:rPr>
              <a:t>Úrad </a:t>
            </a:r>
            <a:r>
              <a:rPr lang="sk-SK" altLang="sk-SK" sz="1600" b="1" dirty="0">
                <a:cs typeface="Times New Roman" panose="02020603050405020304" pitchFamily="18" charset="0"/>
              </a:rPr>
              <a:t>pre verejné obstarávanie 	</a:t>
            </a:r>
          </a:p>
          <a:p>
            <a:pPr eaLnBrk="1" hangingPunct="1"/>
            <a:r>
              <a:rPr lang="sk-SK" altLang="sk-SK" sz="1600" dirty="0" smtClean="0">
                <a:cs typeface="Times New Roman" panose="02020603050405020304" pitchFamily="18" charset="0"/>
              </a:rPr>
              <a:t>Ružová </a:t>
            </a:r>
            <a:r>
              <a:rPr lang="sk-SK" altLang="sk-SK" sz="1600" dirty="0">
                <a:cs typeface="Times New Roman" panose="02020603050405020304" pitchFamily="18" charset="0"/>
              </a:rPr>
              <a:t>dolina 10			</a:t>
            </a:r>
            <a:endParaRPr lang="sk-SK" altLang="sk-SK" sz="1600" dirty="0" smtClean="0">
              <a:cs typeface="Times New Roman" panose="02020603050405020304" pitchFamily="18" charset="0"/>
            </a:endParaRPr>
          </a:p>
          <a:p>
            <a:pPr eaLnBrk="1" hangingPunct="1"/>
            <a:r>
              <a:rPr lang="sk-SK" altLang="sk-SK" sz="1600" dirty="0" smtClean="0">
                <a:cs typeface="Times New Roman" panose="02020603050405020304" pitchFamily="18" charset="0"/>
              </a:rPr>
              <a:t>821 </a:t>
            </a:r>
            <a:r>
              <a:rPr lang="sk-SK" altLang="sk-SK" sz="1600" dirty="0">
                <a:cs typeface="Times New Roman" panose="02020603050405020304" pitchFamily="18" charset="0"/>
              </a:rPr>
              <a:t>09 Bratislava 	</a:t>
            </a:r>
            <a:endParaRPr lang="sk-SK" altLang="sk-SK" sz="1600" dirty="0" smtClean="0">
              <a:cs typeface="Times New Roman" panose="02020603050405020304" pitchFamily="18" charset="0"/>
            </a:endParaRPr>
          </a:p>
          <a:p>
            <a:pPr eaLnBrk="1" hangingPunct="1"/>
            <a:r>
              <a:rPr lang="sk-SK" altLang="sk-SK" sz="1600" dirty="0">
                <a:cs typeface="Times New Roman" panose="02020603050405020304" pitchFamily="18" charset="0"/>
              </a:rPr>
              <a:t>	</a:t>
            </a:r>
          </a:p>
          <a:p>
            <a:pPr eaLnBrk="1" hangingPunct="1"/>
            <a:r>
              <a:rPr lang="sk-SK" altLang="sk-SK" sz="1600" b="1" dirty="0" smtClean="0">
                <a:cs typeface="Times New Roman" panose="02020603050405020304" pitchFamily="18" charset="0"/>
              </a:rPr>
              <a:t>Kontakt</a:t>
            </a:r>
            <a:r>
              <a:rPr lang="sk-SK" altLang="sk-SK" sz="1600" b="1" dirty="0">
                <a:cs typeface="Times New Roman" panose="02020603050405020304" pitchFamily="18" charset="0"/>
              </a:rPr>
              <a:t>: </a:t>
            </a:r>
            <a:endParaRPr lang="sk-SK" altLang="sk-SK" sz="1600" b="1" dirty="0" smtClean="0">
              <a:cs typeface="Times New Roman" panose="02020603050405020304" pitchFamily="18" charset="0"/>
            </a:endParaRPr>
          </a:p>
          <a:p>
            <a:pPr eaLnBrk="1" hangingPunct="1"/>
            <a:r>
              <a:rPr lang="sk-SK" altLang="sk-SK" sz="1600" dirty="0" smtClean="0">
                <a:cs typeface="Times New Roman" panose="02020603050405020304" pitchFamily="18" charset="0"/>
              </a:rPr>
              <a:t>www.uvo.gov.sk </a:t>
            </a:r>
            <a:endParaRPr lang="sk-SK" altLang="sk-SK" sz="1600" dirty="0">
              <a:cs typeface="Times New Roman" panose="02020603050405020304" pitchFamily="18" charset="0"/>
            </a:endParaRPr>
          </a:p>
          <a:p>
            <a:pPr eaLnBrk="1" hangingPunct="1"/>
            <a:r>
              <a:rPr lang="sk-SK" altLang="sk-SK" sz="1600" dirty="0" smtClean="0">
                <a:cs typeface="Times New Roman" panose="02020603050405020304" pitchFamily="18" charset="0"/>
              </a:rPr>
              <a:t>info</a:t>
            </a:r>
            <a:r>
              <a:rPr lang="en-US" altLang="sk-SK" sz="1600" dirty="0">
                <a:cs typeface="Times New Roman" panose="02020603050405020304" pitchFamily="18" charset="0"/>
              </a:rPr>
              <a:t>@</a:t>
            </a:r>
            <a:r>
              <a:rPr lang="sk-SK" altLang="sk-SK" sz="1600" dirty="0">
                <a:cs typeface="Times New Roman" panose="02020603050405020304" pitchFamily="18" charset="0"/>
              </a:rPr>
              <a:t>uvo.gov.sk</a:t>
            </a:r>
            <a:endParaRPr lang="sk-SK" sz="1600" dirty="0"/>
          </a:p>
        </p:txBody>
      </p:sp>
      <p:pic>
        <p:nvPicPr>
          <p:cNvPr id="9" name="Obrázo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5640" y="1048680"/>
            <a:ext cx="3029156" cy="1819141"/>
          </a:xfrm>
          <a:prstGeom prst="rect">
            <a:avLst/>
          </a:prstGeom>
        </p:spPr>
      </p:pic>
      <p:pic>
        <p:nvPicPr>
          <p:cNvPr id="2" name="Obrázo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0872" y="3267438"/>
            <a:ext cx="4696784" cy="2155114"/>
          </a:xfrm>
          <a:prstGeom prst="rect">
            <a:avLst/>
          </a:prstGeom>
        </p:spPr>
      </p:pic>
    </p:spTree>
    <p:extLst>
      <p:ext uri="{BB962C8B-B14F-4D97-AF65-F5344CB8AC3E}">
        <p14:creationId xmlns:p14="http://schemas.microsoft.com/office/powerpoint/2010/main" val="218468098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Motív Office">
  <a:themeElements>
    <a:clrScheme name="Motí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59AD2B771AC494FA608371807468714" ma:contentTypeVersion="2" ma:contentTypeDescription="Umožňuje vytvoriť nový dokument." ma:contentTypeScope="" ma:versionID="329b6953f36624f9ead154f3b16487b7">
  <xsd:schema xmlns:xsd="http://www.w3.org/2001/XMLSchema" xmlns:xs="http://www.w3.org/2001/XMLSchema" xmlns:p="http://schemas.microsoft.com/office/2006/metadata/properties" xmlns:ns2="f45a2ff9-0e73-4bbe-89d1-f82de3d98c14" targetNamespace="http://schemas.microsoft.com/office/2006/metadata/properties" ma:root="true" ma:fieldsID="2f692ad7ce6f06756e7f7e1cd6e05397" ns2:_="">
    <xsd:import namespace="f45a2ff9-0e73-4bbe-89d1-f82de3d98c1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a2ff9-0e73-4bbe-89d1-f82de3d98c14" elementFormDefault="qualified">
    <xsd:import namespace="http://schemas.microsoft.com/office/2006/documentManagement/types"/>
    <xsd:import namespace="http://schemas.microsoft.com/office/infopath/2007/PartnerControls"/>
    <xsd:element name="_dlc_DocId" ma:index="8" nillable="true" ma:displayName="Hodnota identifikátora dokumentu" ma:description="Hodnota identifikátora dokumentu priradená k tejto položke." ma:internalName="_dlc_DocId" ma:readOnly="true">
      <xsd:simpleType>
        <xsd:restriction base="dms:Text"/>
      </xsd:simpleType>
    </xsd:element>
    <xsd:element name="_dlc_DocIdUrl" ma:index="9" nillable="true" ma:displayName="Identifikátor dokumentu" ma:description="Trvalé prepojenie na tento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3FDB59-80D2-4F63-B2FD-97D21358D52B}">
  <ds:schemaRefs>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http://schemas.openxmlformats.org/package/2006/metadata/core-properties"/>
    <ds:schemaRef ds:uri="http://schemas.microsoft.com/office/infopath/2007/PartnerControls"/>
    <ds:schemaRef ds:uri="f45a2ff9-0e73-4bbe-89d1-f82de3d98c14"/>
    <ds:schemaRef ds:uri="http://purl.org/dc/dcmitype/"/>
  </ds:schemaRefs>
</ds:datastoreItem>
</file>

<file path=customXml/itemProps2.xml><?xml version="1.0" encoding="utf-8"?>
<ds:datastoreItem xmlns:ds="http://schemas.openxmlformats.org/officeDocument/2006/customXml" ds:itemID="{1BE84DF4-1847-4C72-8794-AB5FC1651D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5a2ff9-0e73-4bbe-89d1-f82de3d98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27492</TotalTime>
  <Words>8030</Words>
  <Application>Microsoft Office PowerPoint</Application>
  <PresentationFormat>Prezentácia na obrazovke (4:3)</PresentationFormat>
  <Paragraphs>800</Paragraphs>
  <Slides>98</Slides>
  <Notes>12</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98</vt:i4>
      </vt:variant>
    </vt:vector>
  </HeadingPairs>
  <TitlesOfParts>
    <vt:vector size="107" baseType="lpstr">
      <vt:lpstr>Arial</vt:lpstr>
      <vt:lpstr>Calibri</vt:lpstr>
      <vt:lpstr>Calibri Light</vt:lpstr>
      <vt:lpstr>MS Mincho</vt:lpstr>
      <vt:lpstr>Symbol</vt:lpstr>
      <vt:lpstr>Times New Roman</vt:lpstr>
      <vt:lpstr>Verdana</vt:lpstr>
      <vt:lpstr>Wingdings</vt:lpstr>
      <vt:lpstr>Motív Office</vt:lpstr>
      <vt:lpstr>Školenie pre prijímateľov  grantov EHP a Nórska</vt:lpstr>
      <vt:lpstr>Podmienky účasti</vt:lpstr>
      <vt:lpstr>Prezentácia programu PowerPoint</vt:lpstr>
      <vt:lpstr>Určenie podmienok účasti § 38 ZVO</vt:lpstr>
      <vt:lpstr>Určenie podmienok účasti § 38 ZVO</vt:lpstr>
      <vt:lpstr>Určenie podmienok účasti – Osobné postavenie § 32 ZVO</vt:lpstr>
      <vt:lpstr>Určenie podmienok účasti – Finančné a ekonomické postavenie § 33 ZVO</vt:lpstr>
      <vt:lpstr>Určenie podmienok účasti – Technická spôsobilosť alebo  odborná spôsobilosť § 34 ZVO</vt:lpstr>
      <vt:lpstr>Preukazovanie a vyhodnotenie splnenia podmienok účasti </vt:lpstr>
      <vt:lpstr>Vyhodnotenie splnenia podmienok účasti § 40 ZVO </vt:lpstr>
      <vt:lpstr> Vyhodnotenie splnenia podmienok účasti § 40 ZVO  </vt:lpstr>
      <vt:lpstr>Vyhodnotenie splnenia podmienok účasti § 40 ZVO </vt:lpstr>
      <vt:lpstr>Vyhodnotenie splnenia podmienok účasti § 40 ZVO </vt:lpstr>
      <vt:lpstr>Vyhodnotenie splnenia podmienok účasti § 40 ZVO </vt:lpstr>
      <vt:lpstr>Najčastejšie porušenia súvisiace s podmienkami účasti </vt:lpstr>
      <vt:lpstr>Príklad z praxe č. 1</vt:lpstr>
      <vt:lpstr>Príklad z praxe č. 1</vt:lpstr>
      <vt:lpstr>Príklad z praxe č. 1</vt:lpstr>
      <vt:lpstr>Príklad z praxe č. 1</vt:lpstr>
      <vt:lpstr>Príklad z praxe č. 2</vt:lpstr>
      <vt:lpstr>Príklad z praxe č. 3</vt:lpstr>
      <vt:lpstr>Príklad z praxe č. 3</vt:lpstr>
      <vt:lpstr>Zmena rozhodovacej praxe úradu - FIDIC</vt:lpstr>
      <vt:lpstr>Prestávka</vt:lpstr>
      <vt:lpstr>Základné náležitosti výzvy                                na predkladanie ponúk a príprava súťažných podkladov</vt:lpstr>
      <vt:lpstr>Obsah</vt:lpstr>
      <vt:lpstr> Výzva na predkladanie ponúk </vt:lpstr>
      <vt:lpstr> Výzva na predkladanie ponúk </vt:lpstr>
      <vt:lpstr>   Výzva na predkladanie ponúk  Základné náležitosti výzvy na predkladanie ponúk pre ZADÁVANIE NADLIMITNÝCH ZÁKAZIEK: </vt:lpstr>
      <vt:lpstr>   Výzva na predkladanie ponúk  Základné náležitosti výzvy na predkladanie ponúk pre BEŽNÝ POSTUP PRE PODLIMITNÉ ZÁKAZKY § 112: Verejný obstarávateľ – povinnosť zadávať zákazky cez EP – NOVELA ZVO ! (§ 113 ods. 2 - demonštratívny výpočet): </vt:lpstr>
      <vt:lpstr>   Výzva na predkladanie ponúk  Základné náležitosti výzvy na predkladanie ponúk pri ZsNH: </vt:lpstr>
      <vt:lpstr>   Výzva na predkladanie ponúk   </vt:lpstr>
      <vt:lpstr>   Výzva na predkladanie ponúk  </vt:lpstr>
      <vt:lpstr>    Súťažné podklady   </vt:lpstr>
      <vt:lpstr>    Súťažné podklady   </vt:lpstr>
      <vt:lpstr>    Súťažné podklady   </vt:lpstr>
      <vt:lpstr>    Súťažné podklady   </vt:lpstr>
      <vt:lpstr>    Príklad z praxe 1/3   </vt:lpstr>
      <vt:lpstr>    Príklad z praxe 2/3   </vt:lpstr>
      <vt:lpstr>    Príklad z praxe 3/3   </vt:lpstr>
      <vt:lpstr>    Zhrnieme si ...   </vt:lpstr>
      <vt:lpstr>Kritériá na  vyhodnotenie ponúk</vt:lpstr>
      <vt:lpstr>Obsah</vt:lpstr>
      <vt:lpstr>  Kritériá na vyhodnotenie ponúk  </vt:lpstr>
      <vt:lpstr>  Kritériá na vyhodnotenie ponúk  </vt:lpstr>
      <vt:lpstr>  Kritériá na vyhodnotenie ponúk  </vt:lpstr>
      <vt:lpstr>  Kritériá na vyhodnotenie ponúk  </vt:lpstr>
      <vt:lpstr>  Kritériá na vyhodnotenie ponúk  </vt:lpstr>
      <vt:lpstr>  Kritériá na vyhodnotenie ponúk  </vt:lpstr>
      <vt:lpstr>  Kritériá na vyhodnotenie ponúk  </vt:lpstr>
      <vt:lpstr>Vyhodnotenie ponúk</vt:lpstr>
      <vt:lpstr>Vyhodnotenie ponúk</vt:lpstr>
      <vt:lpstr>Vyhodnotenie ponúk</vt:lpstr>
      <vt:lpstr>Vyhodnotenie ponúk</vt:lpstr>
      <vt:lpstr>Vyhodnotenie ponúk</vt:lpstr>
      <vt:lpstr>Vyhodnotenie ponúk</vt:lpstr>
      <vt:lpstr>Vyhodnotenie ponúk</vt:lpstr>
      <vt:lpstr>  Príklad z praxe 1/3  </vt:lpstr>
      <vt:lpstr>  Príklad z praxe 2/3  </vt:lpstr>
      <vt:lpstr>  Príklad z praxe 3/3  </vt:lpstr>
      <vt:lpstr>    Zhrnieme si ...    </vt:lpstr>
      <vt:lpstr>Obedová prestávka</vt:lpstr>
      <vt:lpstr>Princípy vo VO</vt:lpstr>
      <vt:lpstr>§ 10 ods. 2 - Princípy vo VO</vt:lpstr>
      <vt:lpstr>§ 10 ods. 2 - Princípy vo VO</vt:lpstr>
      <vt:lpstr>Princípy 3E</vt:lpstr>
      <vt:lpstr>Príklad- Kostoľany pod Tribečom</vt:lpstr>
      <vt:lpstr>Príklad- Ministerstvo vnútra</vt:lpstr>
      <vt:lpstr>Príklad- Slovenská správa ciest</vt:lpstr>
      <vt:lpstr>Zmena zmluvy</vt:lpstr>
      <vt:lpstr>§ 18 - Zmena zmluvy</vt:lpstr>
      <vt:lpstr>Zmena zmluvy na základe pravidiel v nej stanovených  § 18 ods. 1 písm a)</vt:lpstr>
      <vt:lpstr>Zmena zmluvy v prípade potreby doplňujúcich tovarov, stavebných prác alebo služieb    § 18 ods. 1 písm. b)</vt:lpstr>
      <vt:lpstr>Zmena zmluvy na základe nepredvídateľných okolností § 18 ods. 1 písm. c)</vt:lpstr>
      <vt:lpstr>Zmena zmluvy na základe nepredvídateľných okolností § 18 ods. 1 písm. c)</vt:lpstr>
      <vt:lpstr>(Ne)obmedzený limit Metodické usmernenie UVO č. 11645-5000/2021 zo dňa 26. 10. 2021</vt:lpstr>
      <vt:lpstr>Zmena subjektu dodávateľa § 18 ods. 1 písm. d)</vt:lpstr>
      <vt:lpstr>Zmena zmluvy nepodstatným spôsobom § 18 ods. 1 písm. e)</vt:lpstr>
      <vt:lpstr>Zmena zmluvy v malom rozsahu § 18 ods. 3</vt:lpstr>
      <vt:lpstr>§ 18 - Zmena zmluvy</vt:lpstr>
      <vt:lpstr>Príklad-mesto Holíč</vt:lpstr>
      <vt:lpstr>Príklad- mesto Galanta</vt:lpstr>
      <vt:lpstr>Príklad- mesto Jelšava</vt:lpstr>
      <vt:lpstr>Najčastejšie porušenia identifikované MIRRI</vt:lpstr>
      <vt:lpstr>Prestávka</vt:lpstr>
      <vt:lpstr>Zákazka s nízkou hodnotou</vt:lpstr>
      <vt:lpstr>Príručka pre prijímateľa a projektového partnera</vt:lpstr>
      <vt:lpstr>Prieskum trhu za účelom hospodárnosti</vt:lpstr>
      <vt:lpstr>Prieskum trhu za účelom hospodárnosti</vt:lpstr>
      <vt:lpstr>Finančné limity</vt:lpstr>
      <vt:lpstr>Zákazka s nízkou hodnotou - proces</vt:lpstr>
      <vt:lpstr>Zákazka s nízkou hodnotou - proces</vt:lpstr>
      <vt:lpstr>Konflikt záujmov</vt:lpstr>
      <vt:lpstr>Konflikt záujmov</vt:lpstr>
      <vt:lpstr>Základné úvahy o konflikte záujmov</vt:lpstr>
      <vt:lpstr>Konflikt záujmov 4.11.1</vt:lpstr>
      <vt:lpstr>Skvelý nástroj riadiaceho orgánu</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Hlavný názov prezentácie (Times New Roman, 48)</dc:title>
  <dc:creator>User</dc:creator>
  <cp:lastModifiedBy>Kubaláková Katarína</cp:lastModifiedBy>
  <cp:revision>545</cp:revision>
  <cp:lastPrinted>2023-03-17T07:17:27Z</cp:lastPrinted>
  <dcterms:created xsi:type="dcterms:W3CDTF">2015-09-07T12:39:45Z</dcterms:created>
  <dcterms:modified xsi:type="dcterms:W3CDTF">2023-05-29T08:26:24Z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0x010100F59AD2B771AC494FA608371807468714</vt:lpwstr>
  </property>
</Properties>
</file>